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2"/>
  </p:notesMasterIdLst>
  <p:sldIdLst>
    <p:sldId id="256" r:id="rId3"/>
    <p:sldId id="290" r:id="rId4"/>
    <p:sldId id="262" r:id="rId5"/>
    <p:sldId id="268" r:id="rId6"/>
    <p:sldId id="295" r:id="rId7"/>
    <p:sldId id="294" r:id="rId8"/>
    <p:sldId id="296" r:id="rId9"/>
    <p:sldId id="272" r:id="rId10"/>
    <p:sldId id="273" r:id="rId11"/>
    <p:sldId id="269" r:id="rId12"/>
    <p:sldId id="325" r:id="rId13"/>
    <p:sldId id="263" r:id="rId14"/>
    <p:sldId id="264" r:id="rId15"/>
    <p:sldId id="284" r:id="rId16"/>
    <p:sldId id="292" r:id="rId17"/>
    <p:sldId id="265" r:id="rId18"/>
    <p:sldId id="266" r:id="rId19"/>
    <p:sldId id="289" r:id="rId20"/>
    <p:sldId id="267" r:id="rId21"/>
    <p:sldId id="282" r:id="rId22"/>
    <p:sldId id="283" r:id="rId23"/>
    <p:sldId id="274" r:id="rId24"/>
    <p:sldId id="275" r:id="rId25"/>
    <p:sldId id="276" r:id="rId26"/>
    <p:sldId id="277" r:id="rId27"/>
    <p:sldId id="278" r:id="rId28"/>
    <p:sldId id="279" r:id="rId29"/>
    <p:sldId id="280" r:id="rId30"/>
    <p:sldId id="281" r:id="rId31"/>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2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54" autoAdjust="0"/>
    <p:restoredTop sz="73522" autoAdjust="0"/>
  </p:normalViewPr>
  <p:slideViewPr>
    <p:cSldViewPr snapToGrid="0">
      <p:cViewPr varScale="1">
        <p:scale>
          <a:sx n="84" d="100"/>
          <a:sy n="84" d="100"/>
        </p:scale>
        <p:origin x="1776" y="78"/>
      </p:cViewPr>
      <p:guideLst>
        <p:guide orient="horz" pos="2160"/>
        <p:guide pos="381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FF2F62-1E4C-4401-BBA5-3DDA64BB8610}" type="doc">
      <dgm:prSet loTypeId="urn:microsoft.com/office/officeart/2005/8/layout/vList3" loCatId="list" qsTypeId="urn:microsoft.com/office/officeart/2005/8/quickstyle/simple1" qsCatId="simple" csTypeId="urn:microsoft.com/office/officeart/2005/8/colors/accent1_2" csCatId="accent1" phldr="1"/>
      <dgm:spPr/>
    </dgm:pt>
    <dgm:pt modelId="{8AE95172-071E-47BA-A530-84C5240B7013}">
      <dgm:prSet phldrT="[Text]" custT="1"/>
      <dgm:spPr>
        <a:noFill/>
        <a:ln w="19050">
          <a:noFill/>
        </a:ln>
      </dgm:spPr>
      <dgm:t>
        <a:bodyPr/>
        <a:lstStyle/>
        <a:p>
          <a:pPr algn="l"/>
          <a:r>
            <a:rPr lang="en-GB" sz="1800" dirty="0">
              <a:solidFill>
                <a:srgbClr val="6B6D6F"/>
              </a:solidFill>
            </a:rPr>
            <a:t>LGBT+ history, information &amp; terminology </a:t>
          </a:r>
        </a:p>
      </dgm:t>
    </dgm:pt>
    <dgm:pt modelId="{B792F143-5534-425E-A142-6E8145787BD5}" type="parTrans" cxnId="{1F643F79-96EA-439A-BB01-A2EBC4F00348}">
      <dgm:prSet/>
      <dgm:spPr/>
      <dgm:t>
        <a:bodyPr/>
        <a:lstStyle/>
        <a:p>
          <a:endParaRPr lang="en-GB"/>
        </a:p>
      </dgm:t>
    </dgm:pt>
    <dgm:pt modelId="{551D7812-BE78-4C99-AA53-6C4EDC60AC1E}" type="sibTrans" cxnId="{1F643F79-96EA-439A-BB01-A2EBC4F00348}">
      <dgm:prSet/>
      <dgm:spPr/>
      <dgm:t>
        <a:bodyPr/>
        <a:lstStyle/>
        <a:p>
          <a:endParaRPr lang="en-GB"/>
        </a:p>
      </dgm:t>
    </dgm:pt>
    <dgm:pt modelId="{66F5E55C-D7E8-4708-B5EA-75289CCE7118}">
      <dgm:prSet phldrT="[Text]" custT="1"/>
      <dgm:spPr>
        <a:noFill/>
        <a:ln w="19050">
          <a:noFill/>
        </a:ln>
      </dgm:spPr>
      <dgm:t>
        <a:bodyPr/>
        <a:lstStyle/>
        <a:p>
          <a:pPr algn="l"/>
          <a:r>
            <a:rPr lang="en-GB" sz="1800" dirty="0">
              <a:solidFill>
                <a:srgbClr val="6B6D6F"/>
              </a:solidFill>
            </a:rPr>
            <a:t>Equality, diversity &amp; inclusion in construction </a:t>
          </a:r>
        </a:p>
      </dgm:t>
    </dgm:pt>
    <dgm:pt modelId="{1B812FDA-010F-470F-84B6-A3A064B84BA0}" type="parTrans" cxnId="{D1210A23-6BCD-4878-8C1A-0121F2B15D52}">
      <dgm:prSet/>
      <dgm:spPr/>
      <dgm:t>
        <a:bodyPr/>
        <a:lstStyle/>
        <a:p>
          <a:endParaRPr lang="en-GB"/>
        </a:p>
      </dgm:t>
    </dgm:pt>
    <dgm:pt modelId="{DA2E1A1F-BF66-4A47-A7BB-F3C89F59BBAA}" type="sibTrans" cxnId="{D1210A23-6BCD-4878-8C1A-0121F2B15D52}">
      <dgm:prSet/>
      <dgm:spPr/>
      <dgm:t>
        <a:bodyPr/>
        <a:lstStyle/>
        <a:p>
          <a:endParaRPr lang="en-GB"/>
        </a:p>
      </dgm:t>
    </dgm:pt>
    <dgm:pt modelId="{DC03D3A9-431F-492C-AC3E-FDC41C103510}">
      <dgm:prSet custT="1"/>
      <dgm:spPr>
        <a:noFill/>
        <a:ln w="19050">
          <a:noFill/>
        </a:ln>
      </dgm:spPr>
      <dgm:t>
        <a:bodyPr/>
        <a:lstStyle/>
        <a:p>
          <a:pPr algn="l"/>
          <a:r>
            <a:rPr lang="en-GB" sz="1800" dirty="0">
              <a:solidFill>
                <a:srgbClr val="6B6D6F"/>
              </a:solidFill>
            </a:rPr>
            <a:t>Questions</a:t>
          </a:r>
        </a:p>
      </dgm:t>
    </dgm:pt>
    <dgm:pt modelId="{AD2AA5A2-D1A7-402E-8E88-7264C32A3693}" type="parTrans" cxnId="{CEE9CC6E-44A9-4BDF-97B4-25DD1C856EDD}">
      <dgm:prSet/>
      <dgm:spPr/>
      <dgm:t>
        <a:bodyPr/>
        <a:lstStyle/>
        <a:p>
          <a:endParaRPr lang="en-GB"/>
        </a:p>
      </dgm:t>
    </dgm:pt>
    <dgm:pt modelId="{1D5F6317-602C-4977-8BA1-19E86F436D6B}" type="sibTrans" cxnId="{CEE9CC6E-44A9-4BDF-97B4-25DD1C856EDD}">
      <dgm:prSet/>
      <dgm:spPr/>
      <dgm:t>
        <a:bodyPr/>
        <a:lstStyle/>
        <a:p>
          <a:endParaRPr lang="en-GB"/>
        </a:p>
      </dgm:t>
    </dgm:pt>
    <dgm:pt modelId="{B3748B13-3A40-4E12-9ACC-8616E9CA6111}">
      <dgm:prSet custT="1"/>
      <dgm:spPr>
        <a:noFill/>
        <a:ln w="19050">
          <a:noFill/>
        </a:ln>
      </dgm:spPr>
      <dgm:t>
        <a:bodyPr/>
        <a:lstStyle/>
        <a:p>
          <a:pPr algn="l"/>
          <a:r>
            <a:rPr lang="en-GB" sz="1800" dirty="0">
              <a:solidFill>
                <a:srgbClr val="6B6D6F"/>
              </a:solidFill>
            </a:rPr>
            <a:t>Information and resources</a:t>
          </a:r>
        </a:p>
      </dgm:t>
    </dgm:pt>
    <dgm:pt modelId="{FA5EFF2D-56B6-4C00-976F-BA81D8B02290}" type="parTrans" cxnId="{5307D182-3B3D-4966-B1E1-49478364E8C5}">
      <dgm:prSet/>
      <dgm:spPr/>
      <dgm:t>
        <a:bodyPr/>
        <a:lstStyle/>
        <a:p>
          <a:endParaRPr lang="en-GB"/>
        </a:p>
      </dgm:t>
    </dgm:pt>
    <dgm:pt modelId="{FDD6E0D4-875F-4D2E-AD6D-AE0C036AA53C}" type="sibTrans" cxnId="{5307D182-3B3D-4966-B1E1-49478364E8C5}">
      <dgm:prSet/>
      <dgm:spPr/>
      <dgm:t>
        <a:bodyPr/>
        <a:lstStyle/>
        <a:p>
          <a:endParaRPr lang="en-GB"/>
        </a:p>
      </dgm:t>
    </dgm:pt>
    <dgm:pt modelId="{97DA94CA-D4FC-4F76-9EDA-F68BF99702E1}">
      <dgm:prSet custT="1"/>
      <dgm:spPr>
        <a:noFill/>
        <a:ln w="19050">
          <a:noFill/>
        </a:ln>
      </dgm:spPr>
      <dgm:t>
        <a:bodyPr/>
        <a:lstStyle/>
        <a:p>
          <a:pPr algn="l"/>
          <a:r>
            <a:rPr lang="en-GB" sz="1800" dirty="0">
              <a:solidFill>
                <a:srgbClr val="6B6D6F"/>
              </a:solidFill>
            </a:rPr>
            <a:t>Supporting LGBT+ inclusion </a:t>
          </a:r>
        </a:p>
      </dgm:t>
    </dgm:pt>
    <dgm:pt modelId="{BCE89373-96F4-41BD-AE37-C3208E29E3EA}" type="parTrans" cxnId="{0780CFFC-3D95-459A-96B9-9DA9E34E50DE}">
      <dgm:prSet/>
      <dgm:spPr/>
      <dgm:t>
        <a:bodyPr/>
        <a:lstStyle/>
        <a:p>
          <a:endParaRPr lang="en-GB"/>
        </a:p>
      </dgm:t>
    </dgm:pt>
    <dgm:pt modelId="{529CE282-43D7-4A37-9797-D91BFEA521F5}" type="sibTrans" cxnId="{0780CFFC-3D95-459A-96B9-9DA9E34E50DE}">
      <dgm:prSet/>
      <dgm:spPr/>
      <dgm:t>
        <a:bodyPr/>
        <a:lstStyle/>
        <a:p>
          <a:endParaRPr lang="en-GB"/>
        </a:p>
      </dgm:t>
    </dgm:pt>
    <dgm:pt modelId="{FC4C6A95-51FD-423A-A9D9-C5029731652E}">
      <dgm:prSet phldrT="[Text]" custT="1"/>
      <dgm:spPr>
        <a:noFill/>
        <a:ln w="19050">
          <a:noFill/>
        </a:ln>
      </dgm:spPr>
      <dgm:t>
        <a:bodyPr/>
        <a:lstStyle/>
        <a:p>
          <a:pPr algn="l"/>
          <a:r>
            <a:rPr lang="en-GB" sz="1800" dirty="0">
              <a:solidFill>
                <a:srgbClr val="6B6D6F"/>
              </a:solidFill>
            </a:rPr>
            <a:t>Why equality, diversity and inclusion matter to me?</a:t>
          </a:r>
        </a:p>
      </dgm:t>
    </dgm:pt>
    <dgm:pt modelId="{FC7E5A57-8032-4526-85CE-7F54D3EA73AE}" type="sibTrans" cxnId="{2661757F-9BBB-4CFB-A815-922F3D034AB2}">
      <dgm:prSet/>
      <dgm:spPr/>
      <dgm:t>
        <a:bodyPr/>
        <a:lstStyle/>
        <a:p>
          <a:endParaRPr lang="en-GB"/>
        </a:p>
      </dgm:t>
    </dgm:pt>
    <dgm:pt modelId="{6BD3B29B-1677-447C-BD53-273DDEC7B0F9}" type="parTrans" cxnId="{2661757F-9BBB-4CFB-A815-922F3D034AB2}">
      <dgm:prSet/>
      <dgm:spPr/>
      <dgm:t>
        <a:bodyPr/>
        <a:lstStyle/>
        <a:p>
          <a:endParaRPr lang="en-GB"/>
        </a:p>
      </dgm:t>
    </dgm:pt>
    <dgm:pt modelId="{7AB140DC-2579-4910-AB6A-666E208DBE22}" type="pres">
      <dgm:prSet presAssocID="{51FF2F62-1E4C-4401-BBA5-3DDA64BB8610}" presName="linearFlow" presStyleCnt="0">
        <dgm:presLayoutVars>
          <dgm:dir/>
          <dgm:resizeHandles val="exact"/>
        </dgm:presLayoutVars>
      </dgm:prSet>
      <dgm:spPr/>
    </dgm:pt>
    <dgm:pt modelId="{2F2375F9-2746-4FFA-BBB5-BA9A41D3608B}" type="pres">
      <dgm:prSet presAssocID="{8AE95172-071E-47BA-A530-84C5240B7013}" presName="composite" presStyleCnt="0"/>
      <dgm:spPr/>
    </dgm:pt>
    <dgm:pt modelId="{B93FB24F-6B43-4606-8A78-4D324E2DE233}" type="pres">
      <dgm:prSet presAssocID="{8AE95172-071E-47BA-A530-84C5240B7013}" presName="imgShp" presStyleLbl="fgImgPlace1" presStyleIdx="0" presStyleCnt="6"/>
      <dgm:spPr>
        <a:solidFill>
          <a:schemeClr val="accent1"/>
        </a:solidFill>
      </dgm:spPr>
    </dgm:pt>
    <dgm:pt modelId="{C52E7A44-730F-40E1-89C9-FFCB5EDA4C40}" type="pres">
      <dgm:prSet presAssocID="{8AE95172-071E-47BA-A530-84C5240B7013}" presName="txShp" presStyleLbl="node1" presStyleIdx="0" presStyleCnt="6">
        <dgm:presLayoutVars>
          <dgm:bulletEnabled val="1"/>
        </dgm:presLayoutVars>
      </dgm:prSet>
      <dgm:spPr/>
    </dgm:pt>
    <dgm:pt modelId="{457AF3AC-87A4-4E1B-A810-66FBEE455607}" type="pres">
      <dgm:prSet presAssocID="{551D7812-BE78-4C99-AA53-6C4EDC60AC1E}" presName="spacing" presStyleCnt="0"/>
      <dgm:spPr/>
    </dgm:pt>
    <dgm:pt modelId="{BB2E5F3A-0A36-4743-9D8F-FA44C2EFBFA5}" type="pres">
      <dgm:prSet presAssocID="{66F5E55C-D7E8-4708-B5EA-75289CCE7118}" presName="composite" presStyleCnt="0"/>
      <dgm:spPr/>
    </dgm:pt>
    <dgm:pt modelId="{C1D34171-0880-4C17-B4B8-63929266F6B7}" type="pres">
      <dgm:prSet presAssocID="{66F5E55C-D7E8-4708-B5EA-75289CCE7118}" presName="imgShp" presStyleLbl="fgImgPlace1" presStyleIdx="1" presStyleCnt="6"/>
      <dgm:spPr>
        <a:solidFill>
          <a:srgbClr val="F85E08"/>
        </a:solidFill>
      </dgm:spPr>
    </dgm:pt>
    <dgm:pt modelId="{E07F8516-69DC-490D-B6F0-F40126E3A838}" type="pres">
      <dgm:prSet presAssocID="{66F5E55C-D7E8-4708-B5EA-75289CCE7118}" presName="txShp" presStyleLbl="node1" presStyleIdx="1" presStyleCnt="6">
        <dgm:presLayoutVars>
          <dgm:bulletEnabled val="1"/>
        </dgm:presLayoutVars>
      </dgm:prSet>
      <dgm:spPr/>
    </dgm:pt>
    <dgm:pt modelId="{F9AA3ADD-8CCD-4B99-BB0E-A91FB7B6035A}" type="pres">
      <dgm:prSet presAssocID="{DA2E1A1F-BF66-4A47-A7BB-F3C89F59BBAA}" presName="spacing" presStyleCnt="0"/>
      <dgm:spPr/>
    </dgm:pt>
    <dgm:pt modelId="{8C1B8D80-584F-4F87-8CE6-D99D37A0E6F9}" type="pres">
      <dgm:prSet presAssocID="{FC4C6A95-51FD-423A-A9D9-C5029731652E}" presName="composite" presStyleCnt="0"/>
      <dgm:spPr/>
    </dgm:pt>
    <dgm:pt modelId="{46415607-EF22-40C5-856D-78483497B05F}" type="pres">
      <dgm:prSet presAssocID="{FC4C6A95-51FD-423A-A9D9-C5029731652E}" presName="imgShp" presStyleLbl="fgImgPlace1" presStyleIdx="2" presStyleCnt="6"/>
      <dgm:spPr>
        <a:solidFill>
          <a:schemeClr val="accent3"/>
        </a:solidFill>
      </dgm:spPr>
    </dgm:pt>
    <dgm:pt modelId="{5AFA60FD-499F-4000-A1C8-2736A925D90A}" type="pres">
      <dgm:prSet presAssocID="{FC4C6A95-51FD-423A-A9D9-C5029731652E}" presName="txShp" presStyleLbl="node1" presStyleIdx="2" presStyleCnt="6">
        <dgm:presLayoutVars>
          <dgm:bulletEnabled val="1"/>
        </dgm:presLayoutVars>
      </dgm:prSet>
      <dgm:spPr/>
    </dgm:pt>
    <dgm:pt modelId="{3B01EE3A-05AD-4CF0-AC65-1D93B6708ECB}" type="pres">
      <dgm:prSet presAssocID="{FC7E5A57-8032-4526-85CE-7F54D3EA73AE}" presName="spacing" presStyleCnt="0"/>
      <dgm:spPr/>
    </dgm:pt>
    <dgm:pt modelId="{30C78A4B-55D9-4BAB-BCF5-5677A09CAB5A}" type="pres">
      <dgm:prSet presAssocID="{97DA94CA-D4FC-4F76-9EDA-F68BF99702E1}" presName="composite" presStyleCnt="0"/>
      <dgm:spPr/>
    </dgm:pt>
    <dgm:pt modelId="{87F337B3-641B-469F-9463-998738594DB9}" type="pres">
      <dgm:prSet presAssocID="{97DA94CA-D4FC-4F76-9EDA-F68BF99702E1}" presName="imgShp" presStyleLbl="fgImgPlace1" presStyleIdx="3" presStyleCnt="6"/>
      <dgm:spPr>
        <a:solidFill>
          <a:schemeClr val="tx2"/>
        </a:solidFill>
      </dgm:spPr>
    </dgm:pt>
    <dgm:pt modelId="{5FBCAA00-DFA5-4196-947C-C22946887913}" type="pres">
      <dgm:prSet presAssocID="{97DA94CA-D4FC-4F76-9EDA-F68BF99702E1}" presName="txShp" presStyleLbl="node1" presStyleIdx="3" presStyleCnt="6">
        <dgm:presLayoutVars>
          <dgm:bulletEnabled val="1"/>
        </dgm:presLayoutVars>
      </dgm:prSet>
      <dgm:spPr/>
    </dgm:pt>
    <dgm:pt modelId="{8A0CECCB-46BE-4B77-AA95-564C9201C6FB}" type="pres">
      <dgm:prSet presAssocID="{529CE282-43D7-4A37-9797-D91BFEA521F5}" presName="spacing" presStyleCnt="0"/>
      <dgm:spPr/>
    </dgm:pt>
    <dgm:pt modelId="{C9A4E05A-D3A4-4544-8C7C-DF25C351EB7E}" type="pres">
      <dgm:prSet presAssocID="{DC03D3A9-431F-492C-AC3E-FDC41C103510}" presName="composite" presStyleCnt="0"/>
      <dgm:spPr/>
    </dgm:pt>
    <dgm:pt modelId="{72C0F0C3-00D7-4E38-B0AB-1C1BB84D10D5}" type="pres">
      <dgm:prSet presAssocID="{DC03D3A9-431F-492C-AC3E-FDC41C103510}" presName="imgShp" presStyleLbl="fgImgPlace1" presStyleIdx="4" presStyleCnt="6"/>
      <dgm:spPr>
        <a:solidFill>
          <a:schemeClr val="accent5"/>
        </a:solidFill>
      </dgm:spPr>
    </dgm:pt>
    <dgm:pt modelId="{D5548270-78A7-4453-B541-CDE51DB1D5A3}" type="pres">
      <dgm:prSet presAssocID="{DC03D3A9-431F-492C-AC3E-FDC41C103510}" presName="txShp" presStyleLbl="node1" presStyleIdx="4" presStyleCnt="6">
        <dgm:presLayoutVars>
          <dgm:bulletEnabled val="1"/>
        </dgm:presLayoutVars>
      </dgm:prSet>
      <dgm:spPr/>
    </dgm:pt>
    <dgm:pt modelId="{10E8D194-9446-44A3-AFB1-1DEADF8CD338}" type="pres">
      <dgm:prSet presAssocID="{1D5F6317-602C-4977-8BA1-19E86F436D6B}" presName="spacing" presStyleCnt="0"/>
      <dgm:spPr/>
    </dgm:pt>
    <dgm:pt modelId="{9B55E93E-F7E8-4495-A640-186D5F0E7252}" type="pres">
      <dgm:prSet presAssocID="{B3748B13-3A40-4E12-9ACC-8616E9CA6111}" presName="composite" presStyleCnt="0"/>
      <dgm:spPr/>
    </dgm:pt>
    <dgm:pt modelId="{C308571A-C322-47D0-B86A-B2CCBBB9BDA3}" type="pres">
      <dgm:prSet presAssocID="{B3748B13-3A40-4E12-9ACC-8616E9CA6111}" presName="imgShp" presStyleLbl="fgImgPlace1" presStyleIdx="5" presStyleCnt="6"/>
      <dgm:spPr>
        <a:solidFill>
          <a:schemeClr val="accent6"/>
        </a:solidFill>
      </dgm:spPr>
    </dgm:pt>
    <dgm:pt modelId="{7E4FE33D-B68C-4958-92D6-1B23E8B151DC}" type="pres">
      <dgm:prSet presAssocID="{B3748B13-3A40-4E12-9ACC-8616E9CA6111}" presName="txShp" presStyleLbl="node1" presStyleIdx="5" presStyleCnt="6">
        <dgm:presLayoutVars>
          <dgm:bulletEnabled val="1"/>
        </dgm:presLayoutVars>
      </dgm:prSet>
      <dgm:spPr/>
    </dgm:pt>
  </dgm:ptLst>
  <dgm:cxnLst>
    <dgm:cxn modelId="{2AFC0A17-C00C-4662-A30A-91A0317E80D4}" type="presOf" srcId="{51FF2F62-1E4C-4401-BBA5-3DDA64BB8610}" destId="{7AB140DC-2579-4910-AB6A-666E208DBE22}" srcOrd="0" destOrd="0" presId="urn:microsoft.com/office/officeart/2005/8/layout/vList3"/>
    <dgm:cxn modelId="{D1210A23-6BCD-4878-8C1A-0121F2B15D52}" srcId="{51FF2F62-1E4C-4401-BBA5-3DDA64BB8610}" destId="{66F5E55C-D7E8-4708-B5EA-75289CCE7118}" srcOrd="1" destOrd="0" parTransId="{1B812FDA-010F-470F-84B6-A3A064B84BA0}" sibTransId="{DA2E1A1F-BF66-4A47-A7BB-F3C89F59BBAA}"/>
    <dgm:cxn modelId="{5894492C-7D9E-42B5-A74C-E986EBAC9288}" type="presOf" srcId="{97DA94CA-D4FC-4F76-9EDA-F68BF99702E1}" destId="{5FBCAA00-DFA5-4196-947C-C22946887913}" srcOrd="0" destOrd="0" presId="urn:microsoft.com/office/officeart/2005/8/layout/vList3"/>
    <dgm:cxn modelId="{9DDCF264-5661-4CA6-B9C1-FA6B4671A288}" type="presOf" srcId="{66F5E55C-D7E8-4708-B5EA-75289CCE7118}" destId="{E07F8516-69DC-490D-B6F0-F40126E3A838}" srcOrd="0" destOrd="0" presId="urn:microsoft.com/office/officeart/2005/8/layout/vList3"/>
    <dgm:cxn modelId="{CEE9CC6E-44A9-4BDF-97B4-25DD1C856EDD}" srcId="{51FF2F62-1E4C-4401-BBA5-3DDA64BB8610}" destId="{DC03D3A9-431F-492C-AC3E-FDC41C103510}" srcOrd="4" destOrd="0" parTransId="{AD2AA5A2-D1A7-402E-8E88-7264C32A3693}" sibTransId="{1D5F6317-602C-4977-8BA1-19E86F436D6B}"/>
    <dgm:cxn modelId="{7BFAE356-978F-4617-B759-8C2828B1DDEE}" type="presOf" srcId="{8AE95172-071E-47BA-A530-84C5240B7013}" destId="{C52E7A44-730F-40E1-89C9-FFCB5EDA4C40}" srcOrd="0" destOrd="0" presId="urn:microsoft.com/office/officeart/2005/8/layout/vList3"/>
    <dgm:cxn modelId="{1F643F79-96EA-439A-BB01-A2EBC4F00348}" srcId="{51FF2F62-1E4C-4401-BBA5-3DDA64BB8610}" destId="{8AE95172-071E-47BA-A530-84C5240B7013}" srcOrd="0" destOrd="0" parTransId="{B792F143-5534-425E-A142-6E8145787BD5}" sibTransId="{551D7812-BE78-4C99-AA53-6C4EDC60AC1E}"/>
    <dgm:cxn modelId="{2661757F-9BBB-4CFB-A815-922F3D034AB2}" srcId="{51FF2F62-1E4C-4401-BBA5-3DDA64BB8610}" destId="{FC4C6A95-51FD-423A-A9D9-C5029731652E}" srcOrd="2" destOrd="0" parTransId="{6BD3B29B-1677-447C-BD53-273DDEC7B0F9}" sibTransId="{FC7E5A57-8032-4526-85CE-7F54D3EA73AE}"/>
    <dgm:cxn modelId="{5307D182-3B3D-4966-B1E1-49478364E8C5}" srcId="{51FF2F62-1E4C-4401-BBA5-3DDA64BB8610}" destId="{B3748B13-3A40-4E12-9ACC-8616E9CA6111}" srcOrd="5" destOrd="0" parTransId="{FA5EFF2D-56B6-4C00-976F-BA81D8B02290}" sibTransId="{FDD6E0D4-875F-4D2E-AD6D-AE0C036AA53C}"/>
    <dgm:cxn modelId="{F8D45992-4775-444E-9332-701F6FA47B31}" type="presOf" srcId="{B3748B13-3A40-4E12-9ACC-8616E9CA6111}" destId="{7E4FE33D-B68C-4958-92D6-1B23E8B151DC}" srcOrd="0" destOrd="0" presId="urn:microsoft.com/office/officeart/2005/8/layout/vList3"/>
    <dgm:cxn modelId="{AA0F5AAB-B25F-40AD-BF1F-135C75051C05}" type="presOf" srcId="{DC03D3A9-431F-492C-AC3E-FDC41C103510}" destId="{D5548270-78A7-4453-B541-CDE51DB1D5A3}" srcOrd="0" destOrd="0" presId="urn:microsoft.com/office/officeart/2005/8/layout/vList3"/>
    <dgm:cxn modelId="{CFC8ABEE-6B45-442E-8B9D-56145E01C040}" type="presOf" srcId="{FC4C6A95-51FD-423A-A9D9-C5029731652E}" destId="{5AFA60FD-499F-4000-A1C8-2736A925D90A}" srcOrd="0" destOrd="0" presId="urn:microsoft.com/office/officeart/2005/8/layout/vList3"/>
    <dgm:cxn modelId="{0780CFFC-3D95-459A-96B9-9DA9E34E50DE}" srcId="{51FF2F62-1E4C-4401-BBA5-3DDA64BB8610}" destId="{97DA94CA-D4FC-4F76-9EDA-F68BF99702E1}" srcOrd="3" destOrd="0" parTransId="{BCE89373-96F4-41BD-AE37-C3208E29E3EA}" sibTransId="{529CE282-43D7-4A37-9797-D91BFEA521F5}"/>
    <dgm:cxn modelId="{CF63033C-0582-435B-93DD-6891C66A976C}" type="presParOf" srcId="{7AB140DC-2579-4910-AB6A-666E208DBE22}" destId="{2F2375F9-2746-4FFA-BBB5-BA9A41D3608B}" srcOrd="0" destOrd="0" presId="urn:microsoft.com/office/officeart/2005/8/layout/vList3"/>
    <dgm:cxn modelId="{E02D3A99-A4B8-4A00-A972-F948C05C51AB}" type="presParOf" srcId="{2F2375F9-2746-4FFA-BBB5-BA9A41D3608B}" destId="{B93FB24F-6B43-4606-8A78-4D324E2DE233}" srcOrd="0" destOrd="0" presId="urn:microsoft.com/office/officeart/2005/8/layout/vList3"/>
    <dgm:cxn modelId="{60692A8A-13F9-43B6-BDA8-C12E3250C243}" type="presParOf" srcId="{2F2375F9-2746-4FFA-BBB5-BA9A41D3608B}" destId="{C52E7A44-730F-40E1-89C9-FFCB5EDA4C40}" srcOrd="1" destOrd="0" presId="urn:microsoft.com/office/officeart/2005/8/layout/vList3"/>
    <dgm:cxn modelId="{50DD4BBB-7E3F-477A-BDCA-C95451DF3C28}" type="presParOf" srcId="{7AB140DC-2579-4910-AB6A-666E208DBE22}" destId="{457AF3AC-87A4-4E1B-A810-66FBEE455607}" srcOrd="1" destOrd="0" presId="urn:microsoft.com/office/officeart/2005/8/layout/vList3"/>
    <dgm:cxn modelId="{73E51E60-E2BE-4F9A-88CD-29ADD22647E2}" type="presParOf" srcId="{7AB140DC-2579-4910-AB6A-666E208DBE22}" destId="{BB2E5F3A-0A36-4743-9D8F-FA44C2EFBFA5}" srcOrd="2" destOrd="0" presId="urn:microsoft.com/office/officeart/2005/8/layout/vList3"/>
    <dgm:cxn modelId="{9EE59AA2-BC38-452D-A811-E354478096AE}" type="presParOf" srcId="{BB2E5F3A-0A36-4743-9D8F-FA44C2EFBFA5}" destId="{C1D34171-0880-4C17-B4B8-63929266F6B7}" srcOrd="0" destOrd="0" presId="urn:microsoft.com/office/officeart/2005/8/layout/vList3"/>
    <dgm:cxn modelId="{54E2BE2C-83F1-4B99-AA8D-F4F48FEEE4D9}" type="presParOf" srcId="{BB2E5F3A-0A36-4743-9D8F-FA44C2EFBFA5}" destId="{E07F8516-69DC-490D-B6F0-F40126E3A838}" srcOrd="1" destOrd="0" presId="urn:microsoft.com/office/officeart/2005/8/layout/vList3"/>
    <dgm:cxn modelId="{36E4672D-F3B7-4CD6-8673-3A357069E1B1}" type="presParOf" srcId="{7AB140DC-2579-4910-AB6A-666E208DBE22}" destId="{F9AA3ADD-8CCD-4B99-BB0E-A91FB7B6035A}" srcOrd="3" destOrd="0" presId="urn:microsoft.com/office/officeart/2005/8/layout/vList3"/>
    <dgm:cxn modelId="{EEF4C0E1-FCBA-4BBC-B57C-6D48283CC96B}" type="presParOf" srcId="{7AB140DC-2579-4910-AB6A-666E208DBE22}" destId="{8C1B8D80-584F-4F87-8CE6-D99D37A0E6F9}" srcOrd="4" destOrd="0" presId="urn:microsoft.com/office/officeart/2005/8/layout/vList3"/>
    <dgm:cxn modelId="{3F48D602-DF55-4A63-87CE-062CD1878D81}" type="presParOf" srcId="{8C1B8D80-584F-4F87-8CE6-D99D37A0E6F9}" destId="{46415607-EF22-40C5-856D-78483497B05F}" srcOrd="0" destOrd="0" presId="urn:microsoft.com/office/officeart/2005/8/layout/vList3"/>
    <dgm:cxn modelId="{76F11DDA-7954-40EE-8ECF-996A31274B64}" type="presParOf" srcId="{8C1B8D80-584F-4F87-8CE6-D99D37A0E6F9}" destId="{5AFA60FD-499F-4000-A1C8-2736A925D90A}" srcOrd="1" destOrd="0" presId="urn:microsoft.com/office/officeart/2005/8/layout/vList3"/>
    <dgm:cxn modelId="{AFFEDA70-A1E4-4D47-A491-21D4DF693159}" type="presParOf" srcId="{7AB140DC-2579-4910-AB6A-666E208DBE22}" destId="{3B01EE3A-05AD-4CF0-AC65-1D93B6708ECB}" srcOrd="5" destOrd="0" presId="urn:microsoft.com/office/officeart/2005/8/layout/vList3"/>
    <dgm:cxn modelId="{21045F5F-72B1-4323-82E1-6DC7DD71014C}" type="presParOf" srcId="{7AB140DC-2579-4910-AB6A-666E208DBE22}" destId="{30C78A4B-55D9-4BAB-BCF5-5677A09CAB5A}" srcOrd="6" destOrd="0" presId="urn:microsoft.com/office/officeart/2005/8/layout/vList3"/>
    <dgm:cxn modelId="{A95DF3FD-7C5C-4E74-BF98-B3D4E2B1F6DC}" type="presParOf" srcId="{30C78A4B-55D9-4BAB-BCF5-5677A09CAB5A}" destId="{87F337B3-641B-469F-9463-998738594DB9}" srcOrd="0" destOrd="0" presId="urn:microsoft.com/office/officeart/2005/8/layout/vList3"/>
    <dgm:cxn modelId="{778C6905-2E85-4C7D-B3C5-72DB22723D30}" type="presParOf" srcId="{30C78A4B-55D9-4BAB-BCF5-5677A09CAB5A}" destId="{5FBCAA00-DFA5-4196-947C-C22946887913}" srcOrd="1" destOrd="0" presId="urn:microsoft.com/office/officeart/2005/8/layout/vList3"/>
    <dgm:cxn modelId="{A1C0326E-1DE6-46BE-8CF4-64C32F88E902}" type="presParOf" srcId="{7AB140DC-2579-4910-AB6A-666E208DBE22}" destId="{8A0CECCB-46BE-4B77-AA95-564C9201C6FB}" srcOrd="7" destOrd="0" presId="urn:microsoft.com/office/officeart/2005/8/layout/vList3"/>
    <dgm:cxn modelId="{FB35A75E-1438-4AF9-B3E5-0B85C1F9236F}" type="presParOf" srcId="{7AB140DC-2579-4910-AB6A-666E208DBE22}" destId="{C9A4E05A-D3A4-4544-8C7C-DF25C351EB7E}" srcOrd="8" destOrd="0" presId="urn:microsoft.com/office/officeart/2005/8/layout/vList3"/>
    <dgm:cxn modelId="{396B41A5-E129-4529-82C8-21F04152A91B}" type="presParOf" srcId="{C9A4E05A-D3A4-4544-8C7C-DF25C351EB7E}" destId="{72C0F0C3-00D7-4E38-B0AB-1C1BB84D10D5}" srcOrd="0" destOrd="0" presId="urn:microsoft.com/office/officeart/2005/8/layout/vList3"/>
    <dgm:cxn modelId="{9361B88D-1EF3-46C0-AF1E-158B06482081}" type="presParOf" srcId="{C9A4E05A-D3A4-4544-8C7C-DF25C351EB7E}" destId="{D5548270-78A7-4453-B541-CDE51DB1D5A3}" srcOrd="1" destOrd="0" presId="urn:microsoft.com/office/officeart/2005/8/layout/vList3"/>
    <dgm:cxn modelId="{2E1EA763-1FB6-4FB0-AF9B-12CC950E76A9}" type="presParOf" srcId="{7AB140DC-2579-4910-AB6A-666E208DBE22}" destId="{10E8D194-9446-44A3-AFB1-1DEADF8CD338}" srcOrd="9" destOrd="0" presId="urn:microsoft.com/office/officeart/2005/8/layout/vList3"/>
    <dgm:cxn modelId="{97DA30C4-5464-4BD1-8134-7952DCD91D8A}" type="presParOf" srcId="{7AB140DC-2579-4910-AB6A-666E208DBE22}" destId="{9B55E93E-F7E8-4495-A640-186D5F0E7252}" srcOrd="10" destOrd="0" presId="urn:microsoft.com/office/officeart/2005/8/layout/vList3"/>
    <dgm:cxn modelId="{03DE5590-89D8-46C3-86BB-D53D5FBC3C35}" type="presParOf" srcId="{9B55E93E-F7E8-4495-A640-186D5F0E7252}" destId="{C308571A-C322-47D0-B86A-B2CCBBB9BDA3}" srcOrd="0" destOrd="0" presId="urn:microsoft.com/office/officeart/2005/8/layout/vList3"/>
    <dgm:cxn modelId="{E76142FF-EEDF-4152-846F-C82F242016F3}" type="presParOf" srcId="{9B55E93E-F7E8-4495-A640-186D5F0E7252}" destId="{7E4FE33D-B68C-4958-92D6-1B23E8B151DC}" srcOrd="1" destOrd="0" presId="urn:microsoft.com/office/officeart/2005/8/layout/vLis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2E7A44-730F-40E1-89C9-FFCB5EDA4C40}">
      <dsp:nvSpPr>
        <dsp:cNvPr id="0" name=""/>
        <dsp:cNvSpPr/>
      </dsp:nvSpPr>
      <dsp:spPr>
        <a:xfrm rot="10800000">
          <a:off x="1691471" y="2223"/>
          <a:ext cx="6179099" cy="540328"/>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270" tIns="68580" rIns="128016"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rgbClr val="6B6D6F"/>
              </a:solidFill>
            </a:rPr>
            <a:t>LGBT+ history, information &amp; terminology </a:t>
          </a:r>
        </a:p>
      </dsp:txBody>
      <dsp:txXfrm rot="10800000">
        <a:off x="1826553" y="2223"/>
        <a:ext cx="6044017" cy="540328"/>
      </dsp:txXfrm>
    </dsp:sp>
    <dsp:sp modelId="{B93FB24F-6B43-4606-8A78-4D324E2DE233}">
      <dsp:nvSpPr>
        <dsp:cNvPr id="0" name=""/>
        <dsp:cNvSpPr/>
      </dsp:nvSpPr>
      <dsp:spPr>
        <a:xfrm>
          <a:off x="1421307" y="2223"/>
          <a:ext cx="540328" cy="540328"/>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7F8516-69DC-490D-B6F0-F40126E3A838}">
      <dsp:nvSpPr>
        <dsp:cNvPr id="0" name=""/>
        <dsp:cNvSpPr/>
      </dsp:nvSpPr>
      <dsp:spPr>
        <a:xfrm rot="10800000">
          <a:off x="1691471" y="703843"/>
          <a:ext cx="6179099" cy="540328"/>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270" tIns="68580" rIns="128016"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rgbClr val="6B6D6F"/>
              </a:solidFill>
            </a:rPr>
            <a:t>Equality, diversity &amp; inclusion in construction </a:t>
          </a:r>
        </a:p>
      </dsp:txBody>
      <dsp:txXfrm rot="10800000">
        <a:off x="1826553" y="703843"/>
        <a:ext cx="6044017" cy="540328"/>
      </dsp:txXfrm>
    </dsp:sp>
    <dsp:sp modelId="{C1D34171-0880-4C17-B4B8-63929266F6B7}">
      <dsp:nvSpPr>
        <dsp:cNvPr id="0" name=""/>
        <dsp:cNvSpPr/>
      </dsp:nvSpPr>
      <dsp:spPr>
        <a:xfrm>
          <a:off x="1421307" y="703843"/>
          <a:ext cx="540328" cy="540328"/>
        </a:xfrm>
        <a:prstGeom prst="ellipse">
          <a:avLst/>
        </a:prstGeom>
        <a:solidFill>
          <a:srgbClr val="F85E0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FA60FD-499F-4000-A1C8-2736A925D90A}">
      <dsp:nvSpPr>
        <dsp:cNvPr id="0" name=""/>
        <dsp:cNvSpPr/>
      </dsp:nvSpPr>
      <dsp:spPr>
        <a:xfrm rot="10800000">
          <a:off x="1691471" y="1405464"/>
          <a:ext cx="6179099" cy="540328"/>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270" tIns="68580" rIns="128016"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rgbClr val="6B6D6F"/>
              </a:solidFill>
            </a:rPr>
            <a:t>Why equality, diversity and inclusion matter to me?</a:t>
          </a:r>
        </a:p>
      </dsp:txBody>
      <dsp:txXfrm rot="10800000">
        <a:off x="1826553" y="1405464"/>
        <a:ext cx="6044017" cy="540328"/>
      </dsp:txXfrm>
    </dsp:sp>
    <dsp:sp modelId="{46415607-EF22-40C5-856D-78483497B05F}">
      <dsp:nvSpPr>
        <dsp:cNvPr id="0" name=""/>
        <dsp:cNvSpPr/>
      </dsp:nvSpPr>
      <dsp:spPr>
        <a:xfrm>
          <a:off x="1421307" y="1405464"/>
          <a:ext cx="540328" cy="540328"/>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BCAA00-DFA5-4196-947C-C22946887913}">
      <dsp:nvSpPr>
        <dsp:cNvPr id="0" name=""/>
        <dsp:cNvSpPr/>
      </dsp:nvSpPr>
      <dsp:spPr>
        <a:xfrm rot="10800000">
          <a:off x="1691471" y="2107085"/>
          <a:ext cx="6179099" cy="540328"/>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270" tIns="68580" rIns="128016"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rgbClr val="6B6D6F"/>
              </a:solidFill>
            </a:rPr>
            <a:t>Supporting LGBT+ inclusion </a:t>
          </a:r>
        </a:p>
      </dsp:txBody>
      <dsp:txXfrm rot="10800000">
        <a:off x="1826553" y="2107085"/>
        <a:ext cx="6044017" cy="540328"/>
      </dsp:txXfrm>
    </dsp:sp>
    <dsp:sp modelId="{87F337B3-641B-469F-9463-998738594DB9}">
      <dsp:nvSpPr>
        <dsp:cNvPr id="0" name=""/>
        <dsp:cNvSpPr/>
      </dsp:nvSpPr>
      <dsp:spPr>
        <a:xfrm>
          <a:off x="1421307" y="2107085"/>
          <a:ext cx="540328" cy="540328"/>
        </a:xfrm>
        <a:prstGeom prst="ellips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548270-78A7-4453-B541-CDE51DB1D5A3}">
      <dsp:nvSpPr>
        <dsp:cNvPr id="0" name=""/>
        <dsp:cNvSpPr/>
      </dsp:nvSpPr>
      <dsp:spPr>
        <a:xfrm rot="10800000">
          <a:off x="1691471" y="2808706"/>
          <a:ext cx="6179099" cy="540328"/>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270" tIns="68580" rIns="128016"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rgbClr val="6B6D6F"/>
              </a:solidFill>
            </a:rPr>
            <a:t>Questions</a:t>
          </a:r>
        </a:p>
      </dsp:txBody>
      <dsp:txXfrm rot="10800000">
        <a:off x="1826553" y="2808706"/>
        <a:ext cx="6044017" cy="540328"/>
      </dsp:txXfrm>
    </dsp:sp>
    <dsp:sp modelId="{72C0F0C3-00D7-4E38-B0AB-1C1BB84D10D5}">
      <dsp:nvSpPr>
        <dsp:cNvPr id="0" name=""/>
        <dsp:cNvSpPr/>
      </dsp:nvSpPr>
      <dsp:spPr>
        <a:xfrm>
          <a:off x="1421307" y="2808706"/>
          <a:ext cx="540328" cy="540328"/>
        </a:xfrm>
        <a:prstGeom prst="ellipse">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4FE33D-B68C-4958-92D6-1B23E8B151DC}">
      <dsp:nvSpPr>
        <dsp:cNvPr id="0" name=""/>
        <dsp:cNvSpPr/>
      </dsp:nvSpPr>
      <dsp:spPr>
        <a:xfrm rot="10800000">
          <a:off x="1691471" y="3510327"/>
          <a:ext cx="6179099" cy="540328"/>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270" tIns="68580" rIns="128016"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rgbClr val="6B6D6F"/>
              </a:solidFill>
            </a:rPr>
            <a:t>Information and resources</a:t>
          </a:r>
        </a:p>
      </dsp:txBody>
      <dsp:txXfrm rot="10800000">
        <a:off x="1826553" y="3510327"/>
        <a:ext cx="6044017" cy="540328"/>
      </dsp:txXfrm>
    </dsp:sp>
    <dsp:sp modelId="{C308571A-C322-47D0-B86A-B2CCBBB9BDA3}">
      <dsp:nvSpPr>
        <dsp:cNvPr id="0" name=""/>
        <dsp:cNvSpPr/>
      </dsp:nvSpPr>
      <dsp:spPr>
        <a:xfrm>
          <a:off x="1421307" y="3510327"/>
          <a:ext cx="540328" cy="540328"/>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79A4E340-BF5E-43F2-B4FD-0EBBFF3FDB56}" type="datetimeFigureOut">
              <a:rPr lang="en-GB" smtClean="0"/>
              <a:t>03/12/2020</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B0AB1731-8CCB-4BE9-9655-193C9A0D2DF0}" type="slidenum">
              <a:rPr lang="en-GB" smtClean="0"/>
              <a:t>‹#›</a:t>
            </a:fld>
            <a:endParaRPr lang="en-GB"/>
          </a:p>
        </p:txBody>
      </p:sp>
    </p:spTree>
    <p:extLst>
      <p:ext uri="{BB962C8B-B14F-4D97-AF65-F5344CB8AC3E}">
        <p14:creationId xmlns:p14="http://schemas.microsoft.com/office/powerpoint/2010/main" val="265942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ons.gov.uk/peoplepopulationandcommunity/culturalidentity/sexuality/bulletins/sexualidentityuk/2017"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wisecampaign.org.uk/statistics/2018-workforce-statistics/" TargetMode="External"/><Relationship Id="rId5" Type="http://schemas.openxmlformats.org/officeDocument/2006/relationships/hyperlink" Target="https://www.ethnicity-facts-figures.service.gov.uk/work-pay-and-benefits/employment/employment-by-sector/latest" TargetMode="External"/><Relationship Id="rId4" Type="http://schemas.openxmlformats.org/officeDocument/2006/relationships/hyperlink" Target="https://www.constructionnews.co.uk/data/lgbt-survey-constructions-slow-progress-laid-bare/10027190.articl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tuc.org.uk/sites/default/files/LGBT_Sexual_Harassment_Report_0.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www.mentalhealthamerica.net/bullying-and-gay-youth#_ednref3" TargetMode="External"/><Relationship Id="rId3" Type="http://schemas.openxmlformats.org/officeDocument/2006/relationships/hyperlink" Target="http://www.mentalhealthamerica.net/bullying-and-gay-youth#_edn1" TargetMode="External"/><Relationship Id="rId7" Type="http://schemas.openxmlformats.org/officeDocument/2006/relationships/hyperlink" Target="http://www.mentalhealthamerica.net/bullying-and-gay-youth#_ednref2"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www.mentalhealthamerica.net/bullying-and-gay-youth#_ednref1" TargetMode="External"/><Relationship Id="rId5" Type="http://schemas.openxmlformats.org/officeDocument/2006/relationships/hyperlink" Target="http://www.mentalhealthamerica.net/bullying-and-gay-youth#_edn3" TargetMode="External"/><Relationship Id="rId4" Type="http://schemas.openxmlformats.org/officeDocument/2006/relationships/hyperlink" Target="http://www.mentalhealthamerica.net/bullying-and-gay-youth#_edn2" TargetMode="External"/><Relationship Id="rId9" Type="http://schemas.openxmlformats.org/officeDocument/2006/relationships/hyperlink" Target="http://www.mentalhealthamerica.net/bullying-and-gay-youth#_ednref4"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tonewall.org.uk/help-advice/glossary-terms"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Building Equality is an alliance of construction consultants, engineers, developers, contractors, and institutions who are passionate about working together and harnessing our collective power to drive LGBT+ inclusion in the construction industry. We have presence across the UK, with over 50 organisations from the industry regularly participating in joint initiatives to support LGBT+ inclusion.</a:t>
            </a:r>
          </a:p>
          <a:p>
            <a:endParaRPr lang="en-GB" dirty="0"/>
          </a:p>
          <a:p>
            <a:r>
              <a:rPr lang="en-GB" dirty="0"/>
              <a:t>Our vision is to have an industry that is wholly welcoming, inclusive and supportive of LGBT+ individuals.</a:t>
            </a:r>
          </a:p>
          <a:p>
            <a:endParaRPr lang="en-GB" dirty="0"/>
          </a:p>
          <a:p>
            <a:r>
              <a:rPr lang="en-GB" dirty="0"/>
              <a:t>Jacobs have been a member since 2018, taking part in pride events across the country including Manchester, Salford and Sparkle Weekend: Trans Pride. </a:t>
            </a:r>
          </a:p>
          <a:p>
            <a:r>
              <a:rPr lang="en-GB" dirty="0"/>
              <a:t>Myself, Kathleen Harrison and Jenny Setterington represent Jacobs in Manchester. And have taken leading roles in developing Building Equality’s award-winning resources such as this toolbox talk and poster campaign, which you will see a little later on. </a:t>
            </a:r>
          </a:p>
        </p:txBody>
      </p:sp>
      <p:sp>
        <p:nvSpPr>
          <p:cNvPr id="4" name="Slide Number Placeholder 3"/>
          <p:cNvSpPr>
            <a:spLocks noGrp="1"/>
          </p:cNvSpPr>
          <p:nvPr>
            <p:ph type="sldNum" sz="quarter" idx="5"/>
          </p:nvPr>
        </p:nvSpPr>
        <p:spPr/>
        <p:txBody>
          <a:bodyPr/>
          <a:lstStyle/>
          <a:p>
            <a:fld id="{B0AB1731-8CCB-4BE9-9655-193C9A0D2DF0}" type="slidenum">
              <a:rPr lang="en-GB" smtClean="0"/>
              <a:t>2</a:t>
            </a:fld>
            <a:endParaRPr lang="en-GB"/>
          </a:p>
        </p:txBody>
      </p:sp>
    </p:spTree>
    <p:extLst>
      <p:ext uri="{BB962C8B-B14F-4D97-AF65-F5344CB8AC3E}">
        <p14:creationId xmlns:p14="http://schemas.microsoft.com/office/powerpoint/2010/main" val="46459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3</a:t>
            </a:fld>
            <a:endParaRPr lang="en-GB"/>
          </a:p>
        </p:txBody>
      </p:sp>
    </p:spTree>
    <p:extLst>
      <p:ext uri="{BB962C8B-B14F-4D97-AF65-F5344CB8AC3E}">
        <p14:creationId xmlns:p14="http://schemas.microsoft.com/office/powerpoint/2010/main" val="3827952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a:t>LGBT:</a:t>
            </a:r>
          </a:p>
          <a:p>
            <a:r>
              <a:rPr lang="en-GB" i="0" dirty="0"/>
              <a:t>Explain what LGBT+ is and what each of the letters stand for: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dirty="0"/>
              <a:t>Lesbian – </a:t>
            </a:r>
            <a:r>
              <a:rPr lang="en-GB" dirty="0"/>
              <a:t>a woman who is attracted</a:t>
            </a:r>
            <a:r>
              <a:rPr lang="en-GB" baseline="0" dirty="0"/>
              <a:t> towards women.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dirty="0"/>
              <a:t>Gay – </a:t>
            </a:r>
            <a:r>
              <a:rPr lang="en-GB" baseline="0" dirty="0"/>
              <a:t>a man who is attracted towards men.  This is sometimes used for anyone who feels same-gender attraction.</a:t>
            </a:r>
          </a:p>
          <a:p>
            <a:pPr marL="171450" indent="-171450">
              <a:buFont typeface="Arial" panose="020B0604020202020204" pitchFamily="34" charset="0"/>
              <a:buChar char="•"/>
            </a:pPr>
            <a:r>
              <a:rPr lang="en-GB" i="0" dirty="0"/>
              <a:t>Bi – </a:t>
            </a:r>
            <a:r>
              <a:rPr lang="en-GB" baseline="0" dirty="0"/>
              <a:t>a person attracted to more than one gender</a:t>
            </a:r>
            <a:endParaRPr lang="en-GB" i="0" dirty="0"/>
          </a:p>
          <a:p>
            <a:pPr marL="171450" indent="-171450">
              <a:buFont typeface="Arial" panose="020B0604020202020204" pitchFamily="34" charset="0"/>
              <a:buChar char="•"/>
            </a:pPr>
            <a:r>
              <a:rPr lang="en-GB" i="0" dirty="0"/>
              <a:t>Trans – </a:t>
            </a:r>
            <a:r>
              <a:rPr lang="en-GB" baseline="0" dirty="0"/>
              <a:t>a person whose gender is different from the sex they were assigned at birth. </a:t>
            </a:r>
            <a:endParaRPr lang="en-GB"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dirty="0"/>
              <a:t>Queer – </a:t>
            </a:r>
            <a:r>
              <a:rPr lang="en-GB" sz="1200" b="0" i="0" kern="1200" dirty="0">
                <a:solidFill>
                  <a:schemeClr val="tx1"/>
                </a:solidFill>
                <a:effectLst/>
                <a:latin typeface="+mn-lt"/>
                <a:ea typeface="+mn-ea"/>
                <a:cs typeface="+mn-cs"/>
              </a:rPr>
              <a:t>originally used as a hate term, but has been reclaimed. (Some can still find offensive). It is often used as an umbrella term for minority sexual and gender identities</a:t>
            </a:r>
          </a:p>
          <a:p>
            <a:pPr marL="171450" indent="-171450">
              <a:buFont typeface="Arial" panose="020B0604020202020204" pitchFamily="34" charset="0"/>
              <a:buChar char="•"/>
            </a:pPr>
            <a:r>
              <a:rPr lang="en-GB" i="0" dirty="0"/>
              <a:t>Intersex - </a:t>
            </a:r>
            <a:r>
              <a:rPr lang="en-GB" sz="1200" b="0" i="0" kern="1200" dirty="0">
                <a:solidFill>
                  <a:schemeClr val="tx1"/>
                </a:solidFill>
                <a:effectLst/>
                <a:latin typeface="+mn-lt"/>
                <a:ea typeface="+mn-ea"/>
                <a:cs typeface="+mn-cs"/>
              </a:rPr>
              <a:t>A person who may have the characteristics of multiple sexes or biological features that do not fit society's assumptions about what is male and female</a:t>
            </a:r>
          </a:p>
          <a:p>
            <a:endParaRPr lang="en-GB" i="0" dirty="0"/>
          </a:p>
          <a:p>
            <a:r>
              <a:rPr lang="en-GB" b="1" i="0" dirty="0"/>
              <a:t>The PLUS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We use the plus (+) rather than the acronym as it is all inclusive.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The reason behind why we don’t use the acronym and use the ‘+’ instead, is that everyone is unique and can and will identify differently and an acronym can sometimes struggle to include all those differing identities. Some identities that fall under the ‘+’ are:</a:t>
            </a:r>
          </a:p>
          <a:p>
            <a:endParaRPr lang="en-GB" i="0" dirty="0"/>
          </a:p>
          <a:p>
            <a:pPr marL="171450" indent="-171450">
              <a:buFont typeface="Arial" panose="020B0604020202020204" pitchFamily="34" charset="0"/>
              <a:buChar char="•"/>
            </a:pPr>
            <a:r>
              <a:rPr lang="en-GB" i="0" dirty="0"/>
              <a:t>Questioning – </a:t>
            </a:r>
            <a:r>
              <a:rPr lang="en-GB" sz="1200" b="0" i="0" kern="1200" dirty="0">
                <a:solidFill>
                  <a:schemeClr val="tx1"/>
                </a:solidFill>
                <a:effectLst/>
                <a:latin typeface="+mn-lt"/>
                <a:ea typeface="+mn-ea"/>
                <a:cs typeface="+mn-cs"/>
              </a:rPr>
              <a:t>A person who is still exploring their sexuality or gender identity</a:t>
            </a:r>
            <a:endParaRPr lang="en-GB" i="0" dirty="0"/>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Ace - An umbrella term used to describe differing levels of romantic and/or sexual attraction, including no attraction</a:t>
            </a:r>
          </a:p>
          <a:p>
            <a:pPr marL="171450" indent="-171450">
              <a:buFont typeface="Arial" panose="020B0604020202020204" pitchFamily="34" charset="0"/>
              <a:buChar char="•"/>
            </a:pPr>
            <a:r>
              <a:rPr lang="en-GB" i="0" dirty="0"/>
              <a:t>Allies – Often used in regards to s</a:t>
            </a:r>
            <a:r>
              <a:rPr lang="en-GB" sz="1200" b="0" i="0" kern="1200" dirty="0">
                <a:solidFill>
                  <a:schemeClr val="tx1"/>
                </a:solidFill>
                <a:effectLst/>
                <a:latin typeface="+mn-lt"/>
                <a:ea typeface="+mn-ea"/>
                <a:cs typeface="+mn-cs"/>
              </a:rPr>
              <a:t>traight people who support the LGBT+ community but LGBT+ people can be allies too by supporting groups they are not a part of</a:t>
            </a:r>
            <a:endParaRPr lang="en-GB" i="0" dirty="0"/>
          </a:p>
          <a:p>
            <a:pPr marL="171450" indent="-171450">
              <a:buFont typeface="Arial" panose="020B0604020202020204" pitchFamily="34" charset="0"/>
              <a:buChar char="•"/>
            </a:pPr>
            <a:r>
              <a:rPr lang="en-GB" i="0" dirty="0"/>
              <a:t>Pan - </a:t>
            </a:r>
            <a:r>
              <a:rPr lang="en-GB" sz="1200" b="0" i="0" kern="1200" dirty="0">
                <a:solidFill>
                  <a:schemeClr val="tx1"/>
                </a:solidFill>
                <a:effectLst/>
                <a:latin typeface="+mn-lt"/>
                <a:ea typeface="+mn-ea"/>
                <a:cs typeface="+mn-cs"/>
              </a:rPr>
              <a:t>A person who is not limited by sex or gender in their sexual and/or romantic attraction</a:t>
            </a:r>
          </a:p>
          <a:p>
            <a:pPr marL="171450" indent="-171450">
              <a:buFont typeface="Arial" panose="020B0604020202020204" pitchFamily="34" charset="0"/>
              <a:buChar char="•"/>
            </a:pPr>
            <a:r>
              <a:rPr lang="en-GB" i="0" dirty="0"/>
              <a:t>Two-Spirit - </a:t>
            </a:r>
            <a:r>
              <a:rPr lang="en-GB" sz="1200" b="0" i="0" kern="1200" dirty="0">
                <a:solidFill>
                  <a:schemeClr val="tx1"/>
                </a:solidFill>
                <a:effectLst/>
                <a:latin typeface="+mn-lt"/>
                <a:ea typeface="+mn-ea"/>
                <a:cs typeface="+mn-cs"/>
              </a:rPr>
              <a:t>The traditional gender variation in First People communities who often served as the community’s visionaries and healers.</a:t>
            </a:r>
            <a:endParaRPr lang="en-GB" i="0" dirty="0"/>
          </a:p>
          <a:p>
            <a:pPr marL="171450" indent="-171450">
              <a:buFont typeface="Arial" panose="020B0604020202020204" pitchFamily="34" charset="0"/>
              <a:buChar char="•"/>
            </a:pPr>
            <a:r>
              <a:rPr lang="en-GB" i="0" dirty="0"/>
              <a:t>Non-binary - </a:t>
            </a:r>
            <a:r>
              <a:rPr lang="en-GB" sz="1200" b="0" i="0" kern="1200" dirty="0">
                <a:solidFill>
                  <a:schemeClr val="tx1"/>
                </a:solidFill>
                <a:effectLst/>
                <a:latin typeface="+mn-lt"/>
                <a:ea typeface="+mn-ea"/>
                <a:cs typeface="+mn-cs"/>
              </a:rPr>
              <a:t>An umbrella term for people whose gender identity doesn’t fit with ‘man’ or ‘woman’. These identities are varied and include those who identify with some aspects of binary identities, while others reject them entirely.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Genderqueer – Is often used synonymously with non-binary, and it also is an identity used by people whose gender identity does not fit the binary. </a:t>
            </a:r>
            <a:endParaRPr lang="en-GB"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dirty="0"/>
              <a:t>Gender fluid - </a:t>
            </a:r>
            <a:r>
              <a:rPr lang="en-GB" i="0" baseline="0" dirty="0"/>
              <a:t>someone whose gender identity may change over time.</a:t>
            </a:r>
          </a:p>
          <a:p>
            <a:pPr marL="171450" indent="-171450">
              <a:buFont typeface="Arial" panose="020B0604020202020204" pitchFamily="34" charset="0"/>
              <a:buChar char="•"/>
            </a:pPr>
            <a:r>
              <a:rPr lang="en-GB" i="0" dirty="0"/>
              <a:t>Agender - someone</a:t>
            </a:r>
            <a:r>
              <a:rPr lang="en-GB" sz="1200" b="0" i="0" kern="1200" dirty="0">
                <a:solidFill>
                  <a:schemeClr val="tx1"/>
                </a:solidFill>
                <a:effectLst/>
                <a:latin typeface="+mn-lt"/>
                <a:ea typeface="+mn-ea"/>
                <a:cs typeface="+mn-cs"/>
              </a:rPr>
              <a:t> who identify as genderless or gender neutral.</a:t>
            </a: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So, in a perfect world we would use another word, rather than an a ‘+’ or an acronym, in which we could all stand behind. As using the right labels can be tough and </a:t>
            </a:r>
            <a:r>
              <a:rPr lang="en-GB" sz="1200" b="0" i="0" kern="1200" dirty="0">
                <a:solidFill>
                  <a:schemeClr val="tx1"/>
                </a:solidFill>
                <a:effectLst/>
                <a:latin typeface="+mn-lt"/>
                <a:ea typeface="+mn-ea"/>
                <a:cs typeface="+mn-cs"/>
              </a:rPr>
              <a:t>can also limit or misdirect people from the truth. There are also more ways in which people can identify, than what has been discussed here. Our identities are ever evolving and changing and we should always keep an open mind. </a:t>
            </a:r>
            <a:endParaRPr lang="en-GB" dirty="0"/>
          </a:p>
          <a:p>
            <a:endParaRPr lang="en-GB" i="0" dirty="0"/>
          </a:p>
        </p:txBody>
      </p:sp>
      <p:sp>
        <p:nvSpPr>
          <p:cNvPr id="4" name="Slide Number Placeholder 3"/>
          <p:cNvSpPr>
            <a:spLocks noGrp="1"/>
          </p:cNvSpPr>
          <p:nvPr>
            <p:ph type="sldNum" sz="quarter" idx="5"/>
          </p:nvPr>
        </p:nvSpPr>
        <p:spPr/>
        <p:txBody>
          <a:bodyPr/>
          <a:lstStyle/>
          <a:p>
            <a:fld id="{B0AB1731-8CCB-4BE9-9655-193C9A0D2DF0}" type="slidenum">
              <a:rPr lang="en-GB" smtClean="0"/>
              <a:t>5</a:t>
            </a:fld>
            <a:endParaRPr lang="en-GB"/>
          </a:p>
        </p:txBody>
      </p:sp>
    </p:spTree>
    <p:extLst>
      <p:ext uri="{BB962C8B-B14F-4D97-AF65-F5344CB8AC3E}">
        <p14:creationId xmlns:p14="http://schemas.microsoft.com/office/powerpoint/2010/main" val="3550573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Interactive: Which flag is attributed to the identities previously discussed?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Gay – ‘you may be used to seeing the flag without the black and brown, however, this has been incorporated to include a marginalised section of the gay community – Black Asian Minority Ethnic (BAME) – to show our support…’</a:t>
            </a:r>
          </a:p>
          <a:p>
            <a:endParaRPr lang="en-GB" i="0" dirty="0"/>
          </a:p>
          <a:p>
            <a:r>
              <a:rPr lang="en-GB" dirty="0"/>
              <a:t>If you want to do a bit of extra research there is a reason why all the designs and the colours have been chosen for each particular identity. </a:t>
            </a:r>
          </a:p>
          <a:p>
            <a:r>
              <a:rPr lang="en-GB" dirty="0"/>
              <a:t>Unfortunately, we don’t have time to go through them, all today. </a:t>
            </a:r>
          </a:p>
        </p:txBody>
      </p:sp>
      <p:sp>
        <p:nvSpPr>
          <p:cNvPr id="4" name="Slide Number Placeholder 3"/>
          <p:cNvSpPr>
            <a:spLocks noGrp="1"/>
          </p:cNvSpPr>
          <p:nvPr>
            <p:ph type="sldNum" sz="quarter" idx="5"/>
          </p:nvPr>
        </p:nvSpPr>
        <p:spPr/>
        <p:txBody>
          <a:bodyPr/>
          <a:lstStyle/>
          <a:p>
            <a:fld id="{B0AB1731-8CCB-4BE9-9655-193C9A0D2DF0}" type="slidenum">
              <a:rPr lang="en-GB" smtClean="0"/>
              <a:t>6</a:t>
            </a:fld>
            <a:endParaRPr lang="en-GB"/>
          </a:p>
        </p:txBody>
      </p:sp>
    </p:spTree>
    <p:extLst>
      <p:ext uri="{BB962C8B-B14F-4D97-AF65-F5344CB8AC3E}">
        <p14:creationId xmlns:p14="http://schemas.microsoft.com/office/powerpoint/2010/main" val="595007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7</a:t>
            </a:fld>
            <a:endParaRPr lang="en-GB"/>
          </a:p>
        </p:txBody>
      </p:sp>
    </p:spTree>
    <p:extLst>
      <p:ext uri="{BB962C8B-B14F-4D97-AF65-F5344CB8AC3E}">
        <p14:creationId xmlns:p14="http://schemas.microsoft.com/office/powerpoint/2010/main" val="2215267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This slide is a print out, to help audience digest what is quite difficult, and likely new for them,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t>Gender</a:t>
            </a:r>
            <a:r>
              <a:rPr lang="en-GB" b="1" i="0" baseline="0" dirty="0"/>
              <a:t> identity</a:t>
            </a:r>
            <a:r>
              <a:rPr lang="en-GB" b="1" i="0" dirty="0"/>
              <a:t> – what you know you are</a:t>
            </a:r>
            <a:r>
              <a:rPr lang="en-GB" b="1" i="0" baseline="0" dirty="0"/>
              <a:t>.</a:t>
            </a:r>
          </a:p>
          <a:p>
            <a:r>
              <a:rPr lang="en-GB" dirty="0"/>
              <a:t>One’s internal sense of being male, female, neither of these, both, or another gender(s). Everyone has a gender identity, including you. For most people, it can be described as a kind of man-ness or woman-ness. But gender is not limited to two, it’s not binary. There are more genders than man and </a:t>
            </a:r>
            <a:r>
              <a:rPr lang="en-GB" dirty="0" err="1"/>
              <a:t>womanIt</a:t>
            </a:r>
            <a:r>
              <a:rPr lang="en-GB" dirty="0"/>
              <a:t> is important to note, for transgender people, their sex assigned at birth and their own internal sense of gender identity are not the same.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t>Gender expression / presentation – how you present yourself to others</a:t>
            </a:r>
            <a:r>
              <a:rPr lang="en-GB" b="1" i="0"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Gender expression is how a person publicly presents their gender. The physical manifestation of one’s gender identity; for example, clothing, hairstyle, voice, body shape, etc. A person’s chosen name and pronoun are also common ways of expressing gender.</a:t>
            </a:r>
          </a:p>
          <a:p>
            <a:r>
              <a:rPr lang="en-US" dirty="0"/>
              <a:t>Expression can be on a spectrum and any combination of masculine, feminine and androgynous or non-binary.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t>Sex assigned at birth</a:t>
            </a:r>
            <a:br>
              <a:rPr lang="en-GB" dirty="0"/>
            </a:br>
            <a:r>
              <a:rPr lang="en-GB" dirty="0"/>
              <a:t>The assignment and classification of people as male, female, intersex, or another sex based on a combination of anatomy, hormones and chromosomes</a:t>
            </a:r>
            <a:r>
              <a:rPr lang="en-GB"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t>Physical attraction / emotional attraction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emotional, romantic, and/or sexual attraction to individuals of any gender</a:t>
            </a:r>
            <a:r>
              <a:rPr lang="en-GB" dirty="0"/>
              <a:t>. Attraction is complex and can manifest very differently for different people. It is important to note that sexual and emotional attraction can be from a variety of factors, including but not limited to, gender identity, gender expression/presentation, and sex assigned at birth.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Finally - All of these things are separate from each other.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You don’t have to be very feminine to be a gay man and being transgender is different from being gay or bi or intersex.</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For example, a straight man might dress in drag – which is a very feminine gender expression, but doesn’t make him gay or trans.</a:t>
            </a:r>
          </a:p>
          <a:p>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8</a:t>
            </a:fld>
            <a:endParaRPr lang="en-GB"/>
          </a:p>
        </p:txBody>
      </p:sp>
    </p:spTree>
    <p:extLst>
      <p:ext uri="{BB962C8B-B14F-4D97-AF65-F5344CB8AC3E}">
        <p14:creationId xmlns:p14="http://schemas.microsoft.com/office/powerpoint/2010/main" val="696015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 gender pronoun is the pronoun that a person uses for </a:t>
            </a:r>
            <a:r>
              <a:rPr lang="en-GB" sz="1200" dirty="0" err="1"/>
              <a:t>themself</a:t>
            </a:r>
            <a:r>
              <a:rPr lang="en-GB" sz="1200" dirty="0"/>
              <a:t>. As detailed in the table.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And an easy way for you to show your pronouns is in your email signature or on social media handles. </a:t>
            </a:r>
          </a:p>
          <a:p>
            <a:r>
              <a:rPr lang="en-GB" dirty="0"/>
              <a:t> </a:t>
            </a:r>
          </a:p>
          <a:p>
            <a:r>
              <a:rPr lang="en-GB" b="1" dirty="0"/>
              <a:t>But why share pronouns? </a:t>
            </a:r>
          </a:p>
          <a:p>
            <a:endParaRPr lang="en-GB" dirty="0"/>
          </a:p>
          <a:p>
            <a:r>
              <a:rPr lang="en-GB" dirty="0"/>
              <a:t>Being misgendered is a real problem for many, including non-binary, trans and intersex people</a:t>
            </a:r>
          </a:p>
          <a:p>
            <a:r>
              <a:rPr lang="en-GB" dirty="0"/>
              <a:t>For most of us, our singular and visible gender identity is never questioned and we are not mis-gendered</a:t>
            </a:r>
          </a:p>
          <a:p>
            <a:r>
              <a:rPr lang="en-GB" dirty="0"/>
              <a:t>But not everybody has that privilege; and those that are referred to with the wrong pronouns can feel disrespected, invalidated, and alienated.</a:t>
            </a:r>
          </a:p>
          <a:p>
            <a:endParaRPr lang="en-GB" dirty="0"/>
          </a:p>
          <a:p>
            <a:r>
              <a:rPr lang="en-GB" dirty="0"/>
              <a:t>By using gender pronouns to introduce yourself can:</a:t>
            </a:r>
          </a:p>
          <a:p>
            <a:r>
              <a:rPr lang="en-GB" dirty="0"/>
              <a:t>- help everyone feel included and respected </a:t>
            </a:r>
          </a:p>
          <a:p>
            <a:r>
              <a:rPr lang="en-GB" dirty="0"/>
              <a:t>- show people that you are an ally</a:t>
            </a:r>
          </a:p>
          <a:p>
            <a:r>
              <a:rPr lang="en-GB" dirty="0"/>
              <a:t>- acknowledge that pronouns shouldn’t be assumed</a:t>
            </a:r>
          </a:p>
          <a:p>
            <a:pPr marL="171450" indent="-171450">
              <a:buFontTx/>
              <a:buChar char="-"/>
            </a:pPr>
            <a:r>
              <a:rPr lang="en-GB" dirty="0"/>
              <a:t>encourage people to think about their own gender</a:t>
            </a:r>
          </a:p>
          <a:p>
            <a:pPr marL="0" indent="0">
              <a:buFontTx/>
              <a:buNone/>
            </a:pPr>
            <a:r>
              <a:rPr lang="en-GB" dirty="0"/>
              <a:t>It is a great step in being truly inclusive. It brings awareness to something that people may not have known about previously. Gets the conversation started.</a:t>
            </a:r>
          </a:p>
          <a:p>
            <a:endParaRPr lang="en-GB" dirty="0"/>
          </a:p>
          <a:p>
            <a:r>
              <a:rPr lang="en-GB" dirty="0"/>
              <a:t>So, how can you ask someone their pronouns? Simply as part of an introduction, you can say “Tell us your name, your role, and if you’re comfortable, your pronouns”</a:t>
            </a:r>
          </a:p>
          <a:p>
            <a:r>
              <a:rPr lang="en-GB" dirty="0"/>
              <a:t>Or if you are unsure, just ask someone “Can you remind me of which pronouns you use for yourself?” They won’t be offended. </a:t>
            </a:r>
          </a:p>
          <a:p>
            <a:endParaRPr lang="en-GB" dirty="0"/>
          </a:p>
          <a:p>
            <a:r>
              <a:rPr lang="en-GB" dirty="0"/>
              <a:t>If in a situation you notice you use the wrong pronouns correct yourself. Apologise and restate the correct pronoun, as in, “Sorry, I meant they.” If you realise your mistake after the fact, apologise in private and move on. In either case, don’t dwell on the mistake.</a:t>
            </a:r>
          </a:p>
          <a:p>
            <a:endParaRPr lang="en-GB" dirty="0"/>
          </a:p>
          <a:p>
            <a:r>
              <a:rPr lang="en-GB" dirty="0"/>
              <a:t>At Jacobs we have introduced pronouns into the conversation by adding them to email signatures. Think about adding yours if you </a:t>
            </a:r>
            <a:r>
              <a:rPr lang="en-GB" dirty="0" err="1"/>
              <a:t>ahven’t</a:t>
            </a:r>
            <a:r>
              <a:rPr lang="en-GB" dirty="0"/>
              <a:t>. </a:t>
            </a:r>
          </a:p>
          <a:p>
            <a:r>
              <a:rPr lang="en-GB" dirty="0"/>
              <a:t>And if you have added them think linking your pronouns to a website with further information. </a:t>
            </a:r>
          </a:p>
          <a:p>
            <a:endParaRPr lang="en-GB" dirty="0"/>
          </a:p>
          <a:p>
            <a:r>
              <a:rPr lang="en-GB" dirty="0"/>
              <a:t>As you can see I have also included my pronouns on my social media. This is another simple way to be an ally and show I care and respect my peers outside of a work setting. </a:t>
            </a:r>
          </a:p>
          <a:p>
            <a:endParaRPr lang="en-GB" dirty="0"/>
          </a:p>
          <a:p>
            <a:r>
              <a:rPr lang="en-GB" dirty="0"/>
              <a:t>Please note that these are not the only pronouns. There are an infinite number of pronouns as new ones emerge in our language.</a:t>
            </a:r>
          </a:p>
          <a:p>
            <a:r>
              <a:rPr lang="en-GB" dirty="0"/>
              <a:t>Use those links when these slides are sent around for a bit of background reading. </a:t>
            </a:r>
          </a:p>
        </p:txBody>
      </p:sp>
      <p:sp>
        <p:nvSpPr>
          <p:cNvPr id="4" name="Slide Number Placeholder 3"/>
          <p:cNvSpPr>
            <a:spLocks noGrp="1"/>
          </p:cNvSpPr>
          <p:nvPr>
            <p:ph type="sldNum" sz="quarter" idx="5"/>
          </p:nvPr>
        </p:nvSpPr>
        <p:spPr/>
        <p:txBody>
          <a:bodyPr/>
          <a:lstStyle/>
          <a:p>
            <a:fld id="{B0AB1731-8CCB-4BE9-9655-193C9A0D2DF0}" type="slidenum">
              <a:rPr lang="en-GB" smtClean="0"/>
              <a:t>9</a:t>
            </a:fld>
            <a:endParaRPr lang="en-GB"/>
          </a:p>
        </p:txBody>
      </p:sp>
    </p:spTree>
    <p:extLst>
      <p:ext uri="{BB962C8B-B14F-4D97-AF65-F5344CB8AC3E}">
        <p14:creationId xmlns:p14="http://schemas.microsoft.com/office/powerpoint/2010/main" val="1248672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be edited by the presenter can swop and change, facts not included at present: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1967 – Homosexual acts in private between two men over the age of 21 decriminalised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1974 – Maureen Colquhoun came out as the first lesbian Labour MP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i="1" dirty="0"/>
              <a:t>2008 - </a:t>
            </a:r>
            <a:r>
              <a:rPr lang="en-GB" sz="1200" dirty="0"/>
              <a:t>Treatment of Lesbian parents/children equal</a:t>
            </a:r>
          </a:p>
          <a:p>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10</a:t>
            </a:fld>
            <a:endParaRPr lang="en-GB"/>
          </a:p>
        </p:txBody>
      </p:sp>
    </p:spTree>
    <p:extLst>
      <p:ext uri="{BB962C8B-B14F-4D97-AF65-F5344CB8AC3E}">
        <p14:creationId xmlns:p14="http://schemas.microsoft.com/office/powerpoint/2010/main" val="162539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Despite positive</a:t>
            </a:r>
            <a:r>
              <a:rPr lang="en-GB" baseline="0" dirty="0"/>
              <a:t> changes in the law and in general perception, there are still significant issues across the globe and in some places LGBT+ rights are taking a step backwards. </a:t>
            </a:r>
            <a:endParaRPr lang="en-GB" dirty="0"/>
          </a:p>
          <a:p>
            <a:endParaRPr lang="en-GB" dirty="0"/>
          </a:p>
          <a:p>
            <a:r>
              <a:rPr lang="en-GB" dirty="0"/>
              <a:t>This isn’t just a Middle East or South American problem, this is a European and UK issue. </a:t>
            </a:r>
          </a:p>
          <a:p>
            <a:r>
              <a:rPr lang="en-GB" dirty="0"/>
              <a:t>Attacks on LGBT+ are happening right here on our doorstep. </a:t>
            </a:r>
          </a:p>
        </p:txBody>
      </p:sp>
      <p:sp>
        <p:nvSpPr>
          <p:cNvPr id="4" name="Slide Number Placeholder 3"/>
          <p:cNvSpPr>
            <a:spLocks noGrp="1"/>
          </p:cNvSpPr>
          <p:nvPr>
            <p:ph type="sldNum" sz="quarter" idx="5"/>
          </p:nvPr>
        </p:nvSpPr>
        <p:spPr/>
        <p:txBody>
          <a:bodyPr/>
          <a:lstStyle/>
          <a:p>
            <a:fld id="{B0AB1731-8CCB-4BE9-9655-193C9A0D2DF0}" type="slidenum">
              <a:rPr lang="en-GB" smtClean="0"/>
              <a:t>11</a:t>
            </a:fld>
            <a:endParaRPr lang="en-GB"/>
          </a:p>
        </p:txBody>
      </p:sp>
    </p:spTree>
    <p:extLst>
      <p:ext uri="{BB962C8B-B14F-4D97-AF65-F5344CB8AC3E}">
        <p14:creationId xmlns:p14="http://schemas.microsoft.com/office/powerpoint/2010/main" val="1368299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the group</a:t>
            </a:r>
            <a:r>
              <a:rPr lang="en-GB" baseline="0" dirty="0"/>
              <a:t> to g</a:t>
            </a:r>
            <a:r>
              <a:rPr lang="en-GB" dirty="0"/>
              <a:t>uess the statistics!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stats are probably lower on construction sites as this takes into consideration offices.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around 50,000 LGBT+ working in construction. 3x the number that has worked on Crossrail / more than twice as many needed for HS2.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there are still very visible barriers that this group of 50,000 individuals have to overcome.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Large portions of our workforce still don’t feel they can be themselves and feel the industry has had a negative impact on their lives.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LGBT-phobia is still rife, </a:t>
            </a:r>
            <a:r>
              <a:rPr lang="en-GB"/>
              <a:t>working environemnts </a:t>
            </a:r>
            <a:r>
              <a:rPr lang="en-GB" dirty="0"/>
              <a:t>can still be hostile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But attitudes are changing and our industries approach is changing.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we all have work to do to make sure that our industry is welcoming and accepting to everyone, so all can be their best. .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Data from;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LGBT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a:t>
            </a:r>
            <a:r>
              <a:rPr lang="en-GB" baseline="0" dirty="0"/>
              <a:t> proportion of the UK population identifying as LGB in 2017 was 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https://www.ons.gov.uk/peoplepopulationandcommunity/culturalidentity/sexuality/bulletins/sexualidentityuk/2017</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LGBT+</a:t>
            </a:r>
            <a:r>
              <a:rPr lang="en-GB" baseline="0" dirty="0"/>
              <a:t> 2.5%</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https://www.constructionnews.co.uk/data/lgbt-survey-constructions-slow-progress-laid-bare/10027190.article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BAME</a:t>
            </a:r>
            <a:r>
              <a:rPr lang="en-GB" baseline="0" dirty="0"/>
              <a:t> 19%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https://www.ethnicity-facts-figures.service.gov.uk/work-pay-and-benefits/employment/employment/latest</a:t>
            </a:r>
            <a:r>
              <a:rPr lang="en-GB" baseline="0" dirty="0"/>
              <a: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Woman in Workforce</a:t>
            </a:r>
            <a:r>
              <a:rPr lang="en-GB" baseline="0" dirty="0"/>
              <a:t> 15.3m / 33.4m employed = 46%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http://researchbriefings.files.parliament.uk/documents/SN06838/SN06838.pdf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*LGBT in Construction 3% NOTE – We</a:t>
            </a:r>
            <a:r>
              <a:rPr lang="en-GB" baseline="0" dirty="0"/>
              <a:t> struggled to pinpoint a statistic for this, Construction News have used the ONS population data.</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https://www.constructionnews.co.uk/data/lgbt-survey-constructions-slow-progress-laid-bare/10027190.article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BAME in Construction 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5"/>
              </a:rPr>
              <a:t>https://www.ethnicity-facts-figures.service.gov.uk/work-pay-and-benefits/employment/employment-by-sector/latest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Woman in Construction 11%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6"/>
              </a:rPr>
              <a:t>https://www.wisecampaign.org.uk/statistics/2018-workforce-statistics/</a:t>
            </a: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Other sources include;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Construction News, Stonewall,</a:t>
            </a:r>
            <a:r>
              <a:rPr lang="en-GB" baseline="0" dirty="0"/>
              <a:t> </a:t>
            </a:r>
            <a:r>
              <a:rPr lang="en-GB" dirty="0"/>
              <a:t>YouGov, </a:t>
            </a:r>
            <a:r>
              <a:rPr lang="en-GB" dirty="0" err="1"/>
              <a:t>EuroClinix</a:t>
            </a:r>
            <a:r>
              <a:rPr lang="en-GB" dirty="0"/>
              <a:t>, UK Government, and Catalyst.</a:t>
            </a:r>
          </a:p>
          <a:p>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13</a:t>
            </a:fld>
            <a:endParaRPr lang="en-GB"/>
          </a:p>
        </p:txBody>
      </p:sp>
    </p:spTree>
    <p:extLst>
      <p:ext uri="{BB962C8B-B14F-4D97-AF65-F5344CB8AC3E}">
        <p14:creationId xmlns:p14="http://schemas.microsoft.com/office/powerpoint/2010/main" val="252136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When we think of minorities, we think of strict boxes and labels. So being LGBT+ or being disabled but we actually need to remove these strict boxes and labels and see the whole minority story – the intersectionality. </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But what is intersectionality? An intersectional person is someone who is part of a number of different marginalised groups.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For example, some intersections could be being gay and black or being a women and disabled.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Intersectionality looks at all elements of identity – so a white, straight man is still intersectional. However, the term intersectionality was created, by </a:t>
            </a:r>
            <a:r>
              <a:rPr lang="en-GB" sz="1200" b="0" i="0" kern="1200" dirty="0" err="1">
                <a:solidFill>
                  <a:schemeClr val="tx1"/>
                </a:solidFill>
                <a:effectLst/>
                <a:latin typeface="+mn-lt"/>
                <a:ea typeface="+mn-ea"/>
                <a:cs typeface="+mn-cs"/>
              </a:rPr>
              <a:t>Kimberle</a:t>
            </a:r>
            <a:r>
              <a:rPr lang="en-GB" sz="1200" b="0" i="0" kern="1200" dirty="0">
                <a:solidFill>
                  <a:schemeClr val="tx1"/>
                </a:solidFill>
                <a:effectLst/>
                <a:latin typeface="+mn-lt"/>
                <a:ea typeface="+mn-ea"/>
                <a:cs typeface="+mn-cs"/>
              </a:rPr>
              <a:t> Crenshaw, to specifically illustrate marginalised communities.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She used it to explain the problems that immigrant women of colour were facing in the 1980s. She felt that neither the feminist or anti-racist movements were fully helping them solve the problems.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And LGBT+ activism can also sometimes struggle to address the problems of intersectional LGBT+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TV and film for example, modern family, Will and Grace, Brokeback Mountain, Call me by your Name feature some amazing LGBT+ characters. But they are only white, cis, middle/upper class, gay 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 contrast Moonlight is much more intersectional. The lead character, Chiron, is not only gay but also black and poor. These aspects of Chiron inform each other.  But even in Moonlight there is an absence of queer women.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So, It’s important to remember that people have lots of different elements to their identity and this may mean they suffer multiple levels of discrimination in their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We need to be aware of intersectional identities and make sure we are representative and inclusive and all varying identities.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Not just white, cis, gay men.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Having an intersectional identity can also often generates a feeling that someone does not completely belong in one group or another, and can lead to isolation, depression and other mental health issues. Which is why we need to start linking up minority groups and addressing the bigger picture. </a:t>
            </a:r>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14</a:t>
            </a:fld>
            <a:endParaRPr lang="en-GB"/>
          </a:p>
        </p:txBody>
      </p:sp>
    </p:spTree>
    <p:extLst>
      <p:ext uri="{BB962C8B-B14F-4D97-AF65-F5344CB8AC3E}">
        <p14:creationId xmlns:p14="http://schemas.microsoft.com/office/powerpoint/2010/main" val="2476580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So, what are the barriers to LGBT+ individuals in construction?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In a 2017 Construction News survey, the LGBT+ community in our industry was asked a series of questions regarding LGBT+ inclusion progress.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survey covered respondents from Architecture, Construction and Engineering.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Now not always everyone believes there is a problem in the construction industry when it comes to LGBT+ inclusion but sadly these statistics prove there is. </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lang="en-GB" sz="1200" b="1" dirty="0"/>
              <a:t>60% </a:t>
            </a:r>
            <a:r>
              <a:rPr lang="en-GB" sz="1200" dirty="0"/>
              <a:t>believed being LGBT+ created barriers to progression</a:t>
            </a:r>
          </a:p>
          <a:p>
            <a:pPr marL="0" marR="0" lvl="0" indent="0" algn="l" defTabSz="914400" rtl="0" eaLnBrk="1" fontAlgn="auto" latinLnBrk="0" hangingPunct="1">
              <a:lnSpc>
                <a:spcPct val="100000"/>
              </a:lnSpc>
              <a:spcBef>
                <a:spcPts val="1200"/>
              </a:spcBef>
              <a:spcAft>
                <a:spcPts val="0"/>
              </a:spcAft>
              <a:buClrTx/>
              <a:buSzTx/>
              <a:buFontTx/>
              <a:buNone/>
              <a:tabLst/>
              <a:defRPr/>
            </a:pPr>
            <a:r>
              <a:rPr lang="en-GB" sz="1200" b="1" dirty="0"/>
              <a:t>28% </a:t>
            </a:r>
            <a:r>
              <a:rPr lang="en-GB" sz="1200" b="0" dirty="0"/>
              <a:t>Have</a:t>
            </a:r>
            <a:r>
              <a:rPr lang="en-GB" sz="1200" dirty="0"/>
              <a:t> faced homophobic abuse at work?</a:t>
            </a:r>
          </a:p>
          <a:p>
            <a:pPr marL="0" marR="0" lvl="0" indent="0" algn="l" defTabSz="914400" rtl="0" eaLnBrk="1" fontAlgn="auto" latinLnBrk="0" hangingPunct="1">
              <a:lnSpc>
                <a:spcPct val="100000"/>
              </a:lnSpc>
              <a:spcBef>
                <a:spcPts val="1200"/>
              </a:spcBef>
              <a:spcAft>
                <a:spcPts val="0"/>
              </a:spcAft>
              <a:buClrTx/>
              <a:buSzTx/>
              <a:buFontTx/>
              <a:buNone/>
              <a:tabLst/>
              <a:defRPr/>
            </a:pPr>
            <a:r>
              <a:rPr lang="en-GB" sz="1200" b="1" dirty="0"/>
              <a:t>54% </a:t>
            </a:r>
            <a:r>
              <a:rPr lang="en-GB" sz="1200" dirty="0"/>
              <a:t>are not comfortable being open?</a:t>
            </a:r>
          </a:p>
          <a:p>
            <a:pPr marL="0" marR="0" lvl="0" indent="0" algn="l" defTabSz="914400" rtl="0" eaLnBrk="1" fontAlgn="auto" latinLnBrk="0" hangingPunct="1">
              <a:lnSpc>
                <a:spcPct val="100000"/>
              </a:lnSpc>
              <a:spcBef>
                <a:spcPts val="1200"/>
              </a:spcBef>
              <a:spcAft>
                <a:spcPts val="0"/>
              </a:spcAft>
              <a:buClrTx/>
              <a:buSzTx/>
              <a:buFontTx/>
              <a:buNone/>
              <a:tabLst/>
              <a:defRPr/>
            </a:pPr>
            <a:r>
              <a:rPr lang="en-GB" sz="1200" b="1" dirty="0"/>
              <a:t>59% </a:t>
            </a:r>
            <a:r>
              <a:rPr lang="en-GB" sz="1200" dirty="0"/>
              <a:t>Overhead gay as an insult</a:t>
            </a:r>
          </a:p>
          <a:p>
            <a:pPr marL="0" marR="0" lvl="0" indent="0" algn="l" defTabSz="914400" rtl="0" eaLnBrk="1" fontAlgn="auto" latinLnBrk="0" hangingPunct="1">
              <a:lnSpc>
                <a:spcPct val="100000"/>
              </a:lnSpc>
              <a:spcBef>
                <a:spcPts val="1200"/>
              </a:spcBef>
              <a:spcAft>
                <a:spcPts val="0"/>
              </a:spcAft>
              <a:buClrTx/>
              <a:buSzTx/>
              <a:buFontTx/>
              <a:buNone/>
              <a:tabLst/>
              <a:defRPr/>
            </a:pPr>
            <a:r>
              <a:rPr lang="en-GB" sz="1200" b="1" dirty="0"/>
              <a:t>31% </a:t>
            </a:r>
            <a:r>
              <a:rPr lang="en-GB" sz="1200" dirty="0"/>
              <a:t>Believe the industry has had a negative impact on their mental health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15</a:t>
            </a:fld>
            <a:endParaRPr lang="en-GB"/>
          </a:p>
        </p:txBody>
      </p:sp>
    </p:spTree>
    <p:extLst>
      <p:ext uri="{BB962C8B-B14F-4D97-AF65-F5344CB8AC3E}">
        <p14:creationId xmlns:p14="http://schemas.microsoft.com/office/powerpoint/2010/main" val="252954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t>Shortly after this survey, the then editor of Construction News received the following email. </a:t>
            </a:r>
          </a:p>
          <a:p>
            <a:r>
              <a:rPr lang="en-GB" sz="1800" b="1" dirty="0"/>
              <a:t>I shall </a:t>
            </a:r>
            <a:r>
              <a:rPr lang="en-GB" sz="1800" b="1" dirty="0" err="1"/>
              <a:t>elave</a:t>
            </a:r>
            <a:r>
              <a:rPr lang="en-GB" sz="1800" b="1" dirty="0"/>
              <a:t> you to read the one on the screen whilst I read another out. </a:t>
            </a:r>
          </a:p>
          <a:p>
            <a:endParaRPr lang="en-GB" sz="1200" b="0" i="0" kern="1200" dirty="0">
              <a:solidFill>
                <a:schemeClr val="tx1"/>
              </a:solidFill>
              <a:effectLst/>
              <a:latin typeface="+mn-lt"/>
              <a:ea typeface="+mn-ea"/>
              <a:cs typeface="+mn-cs"/>
            </a:endParaRPr>
          </a:p>
          <a:p>
            <a:r>
              <a:rPr lang="en-GB" sz="1200" b="0" i="0" kern="1200" baseline="0" dirty="0">
                <a:solidFill>
                  <a:schemeClr val="tx1"/>
                </a:solidFill>
                <a:effectLst/>
                <a:latin typeface="+mn-lt"/>
                <a:ea typeface="+mn-ea"/>
                <a:cs typeface="+mn-cs"/>
              </a:rPr>
              <a:t>Another email received was from a </a:t>
            </a:r>
            <a:r>
              <a:rPr lang="en-GB" sz="1200" b="0" i="0" kern="1200" dirty="0">
                <a:solidFill>
                  <a:schemeClr val="tx1"/>
                </a:solidFill>
                <a:effectLst/>
                <a:latin typeface="+mn-lt"/>
                <a:ea typeface="+mn-ea"/>
                <a:cs typeface="+mn-cs"/>
              </a:rPr>
              <a:t>board member of a small property company, who he wouldn’t know if being LGBT+ has had a negative impact on his mental health as he is “normal” (straight).</a:t>
            </a:r>
          </a:p>
          <a:p>
            <a:r>
              <a:rPr lang="en-GB" sz="1200" b="0" i="0" kern="1200" dirty="0">
                <a:solidFill>
                  <a:schemeClr val="tx1"/>
                </a:solidFill>
                <a:effectLst/>
                <a:latin typeface="+mn-lt"/>
                <a:ea typeface="+mn-ea"/>
                <a:cs typeface="+mn-cs"/>
              </a:rPr>
              <a:t>He added: “Best advice is to stop shoving your perverted lifestyle down [the throats of] 99 per cent of the British population who are not queers,” and described LGBT issues as “crap”.</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So when you are faced with this out right LGBT-Phobia, you can understand why people are not open about their sexuality or gender identity.</a:t>
            </a:r>
          </a:p>
          <a:p>
            <a:r>
              <a:rPr lang="en-GB" sz="1200" b="0" i="0" kern="1200" dirty="0">
                <a:solidFill>
                  <a:schemeClr val="tx1"/>
                </a:solidFill>
                <a:effectLst/>
                <a:latin typeface="+mn-lt"/>
                <a:ea typeface="+mn-ea"/>
                <a:cs typeface="+mn-cs"/>
              </a:rPr>
              <a:t>But to understand why it is bad for business and why it is bad for individuals you need to see just how hard it is not being open.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When you go away from this module, try talking about your weekend with a friend or colleague but you can’t use any names, places or gendered pronouns. And see how much effort and energy it takes.   </a:t>
            </a:r>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16</a:t>
            </a:fld>
            <a:endParaRPr lang="en-GB"/>
          </a:p>
        </p:txBody>
      </p:sp>
    </p:spTree>
    <p:extLst>
      <p:ext uri="{BB962C8B-B14F-4D97-AF65-F5344CB8AC3E}">
        <p14:creationId xmlns:p14="http://schemas.microsoft.com/office/powerpoint/2010/main" val="3141306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So when we think of the barriers LGBT+ individuals still face, they are normally a direct consequence of hate crimes, discrimination and microaggressions. </a:t>
            </a:r>
          </a:p>
          <a:p>
            <a:endParaRPr lang="en-GB" b="1" dirty="0"/>
          </a:p>
          <a:p>
            <a:r>
              <a:rPr lang="en-GB" b="1" dirty="0"/>
              <a:t>So what is a Hate Crime? </a:t>
            </a:r>
          </a:p>
          <a:p>
            <a:r>
              <a:rPr lang="en-GB" sz="1200" b="0" i="0" kern="1200" dirty="0">
                <a:solidFill>
                  <a:schemeClr val="tx1"/>
                </a:solidFill>
                <a:effectLst/>
                <a:latin typeface="+mn-lt"/>
                <a:ea typeface="+mn-ea"/>
                <a:cs typeface="+mn-cs"/>
              </a:rPr>
              <a:t>Hate incidents and hate crimes are acts of violence or hostility directed at people because of who they are or who someone thinks they are. For example, having abuse shouted at you on the street because for holding hands with your same-sex partner.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 hate crime is any illegal act that the victim, or any other person, perceives to be motivated by hostility or prejudices towards an aspect of a person's identity.</a:t>
            </a:r>
            <a:endParaRPr lang="en-GB" sz="1400" dirty="0"/>
          </a:p>
          <a:p>
            <a:r>
              <a:rPr lang="en-GB" sz="1200" b="0" i="0" kern="1200" dirty="0">
                <a:solidFill>
                  <a:schemeClr val="tx1"/>
                </a:solidFill>
                <a:effectLst/>
                <a:latin typeface="+mn-lt"/>
                <a:ea typeface="+mn-ea"/>
                <a:cs typeface="+mn-cs"/>
              </a:rPr>
              <a:t>It is a hate crime if someone shouts homophobic, </a:t>
            </a:r>
            <a:r>
              <a:rPr lang="en-GB" sz="1200" b="0" i="0" kern="1200" dirty="0" err="1">
                <a:solidFill>
                  <a:schemeClr val="tx1"/>
                </a:solidFill>
                <a:effectLst/>
                <a:latin typeface="+mn-lt"/>
                <a:ea typeface="+mn-ea"/>
                <a:cs typeface="+mn-cs"/>
              </a:rPr>
              <a:t>biphobic</a:t>
            </a:r>
            <a:r>
              <a:rPr lang="en-GB" sz="1200" b="0" i="0" kern="1200" dirty="0">
                <a:solidFill>
                  <a:schemeClr val="tx1"/>
                </a:solidFill>
                <a:effectLst/>
                <a:latin typeface="+mn-lt"/>
                <a:ea typeface="+mn-ea"/>
                <a:cs typeface="+mn-cs"/>
              </a:rPr>
              <a:t> or transphobic abuse at someone in the street, or physically attacks them because they think they’re LGBT+.</a:t>
            </a:r>
            <a:endParaRPr lang="en-GB" sz="1400" dirty="0"/>
          </a:p>
          <a:p>
            <a:endParaRPr lang="en-GB" sz="1400" dirty="0"/>
          </a:p>
          <a:p>
            <a:r>
              <a:rPr lang="en-GB" sz="1400" b="0" i="0" kern="1200" dirty="0">
                <a:solidFill>
                  <a:schemeClr val="tx1"/>
                </a:solidFill>
                <a:effectLst/>
                <a:latin typeface="+mn-lt"/>
                <a:ea typeface="+mn-ea"/>
                <a:cs typeface="+mn-cs"/>
              </a:rPr>
              <a:t>Hate crime</a:t>
            </a:r>
          </a:p>
          <a:p>
            <a:pPr marL="285750" indent="-285750">
              <a:buFont typeface="Arial" panose="020B0604020202020204" pitchFamily="34" charset="0"/>
              <a:buChar char="•"/>
            </a:pPr>
            <a:r>
              <a:rPr lang="en-GB" sz="1400" b="0" i="0" kern="1200" dirty="0">
                <a:solidFill>
                  <a:schemeClr val="tx1"/>
                </a:solidFill>
                <a:effectLst/>
                <a:latin typeface="+mn-lt"/>
                <a:ea typeface="+mn-ea"/>
                <a:cs typeface="+mn-cs"/>
              </a:rPr>
              <a:t>One in five LGBT people (21%) have experienced a hate crime or incident due to their sexual orientation and/or gender identity in the last 12 months</a:t>
            </a:r>
          </a:p>
          <a:p>
            <a:pPr marL="285750" indent="-285750">
              <a:buFont typeface="Arial" panose="020B0604020202020204" pitchFamily="34" charset="0"/>
              <a:buChar char="•"/>
            </a:pPr>
            <a:r>
              <a:rPr lang="en-GB" sz="1400" b="0" i="0" kern="1200" dirty="0">
                <a:solidFill>
                  <a:schemeClr val="tx1"/>
                </a:solidFill>
                <a:effectLst/>
                <a:latin typeface="+mn-lt"/>
                <a:ea typeface="+mn-ea"/>
                <a:cs typeface="+mn-cs"/>
              </a:rPr>
              <a:t>Two in five trans people (41%) have experienced a hate crime or incident because of their gender identity in the last 12 months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What is the difference between a Hate Crime and Discrimination</a:t>
            </a:r>
          </a:p>
          <a:p>
            <a:r>
              <a:rPr lang="en-GB" dirty="0"/>
              <a:t>Discrimination is being treated unfairly due to a protected characteristic. </a:t>
            </a:r>
          </a:p>
          <a:p>
            <a:endParaRPr lang="en-GB" dirty="0"/>
          </a:p>
          <a:p>
            <a:r>
              <a:rPr lang="en-GB" dirty="0"/>
              <a:t>LGBT people experience discrimination and poor treatment because of their sexual orientation or gender identity in many areas of public life, and often change their behaviour because they fear that they will experience discrimination. This is also the case with the construction industry both on site and in offices. </a:t>
            </a:r>
          </a:p>
          <a:p>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One in six LGBT people (17%) who visited a café, restaurant, bar or nightclub in the last 12 months have been discriminated against based on their sexual orientation and/or gender identity</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Almost three in 10 LGBT people (28%) who visited a faith service or place of worship in the past 12 months experienced discrimination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Microaggression</a:t>
            </a:r>
          </a:p>
          <a:p>
            <a:r>
              <a:rPr lang="en-GB" sz="1200" b="0" i="0" kern="1200" dirty="0">
                <a:solidFill>
                  <a:schemeClr val="tx1"/>
                </a:solidFill>
                <a:effectLst/>
                <a:latin typeface="+mn-lt"/>
                <a:ea typeface="+mn-ea"/>
                <a:cs typeface="+mn-cs"/>
              </a:rPr>
              <a:t>A "micro aggression," is a commonplace daily verbal, behavioural, or environmental humiliation, whether intentional or unintentional, that communicates a hostile, derogatory, or negative insult toward someone.</a:t>
            </a:r>
            <a:endParaRPr lang="en-GB" dirty="0"/>
          </a:p>
          <a:p>
            <a:pPr>
              <a:spcBef>
                <a:spcPts val="600"/>
              </a:spcBef>
              <a:spcAft>
                <a:spcPts val="600"/>
              </a:spcAft>
            </a:pPr>
            <a:endParaRPr lang="en-GB" sz="1200" dirty="0"/>
          </a:p>
          <a:p>
            <a:pPr>
              <a:spcBef>
                <a:spcPts val="600"/>
              </a:spcBef>
              <a:spcAft>
                <a:spcPts val="600"/>
              </a:spcAft>
            </a:pPr>
            <a:r>
              <a:rPr lang="en-GB" sz="1200" dirty="0"/>
              <a:t>‘You can’t be LGBT+ and of faith’</a:t>
            </a:r>
          </a:p>
          <a:p>
            <a:pPr>
              <a:spcBef>
                <a:spcPts val="600"/>
              </a:spcBef>
              <a:spcAft>
                <a:spcPts val="600"/>
              </a:spcAft>
            </a:pPr>
            <a:r>
              <a:rPr lang="en-GB" sz="1200" dirty="0"/>
              <a:t>‘When did you decide to be LGBT+’ </a:t>
            </a:r>
          </a:p>
          <a:p>
            <a:pPr>
              <a:spcBef>
                <a:spcPts val="600"/>
              </a:spcBef>
              <a:spcAft>
                <a:spcPts val="600"/>
              </a:spcAft>
            </a:pPr>
            <a:r>
              <a:rPr lang="en-GB" sz="1200" dirty="0"/>
              <a:t>‘They’re a non-practicing bi person’</a:t>
            </a:r>
          </a:p>
          <a:p>
            <a:endParaRPr lang="en-GB" dirty="0"/>
          </a:p>
          <a:p>
            <a:r>
              <a:rPr lang="en-GB" dirty="0"/>
              <a:t>Now these microaggressions may not seem all that bad. But when these are a regular, daily occurrence the affect can take its toll. </a:t>
            </a:r>
          </a:p>
          <a:p>
            <a:r>
              <a:rPr lang="en-GB" dirty="0"/>
              <a:t>Think of them as mosquito bites. One is annoying but not that much of a bother but 50 mosquito bites is a different story. </a:t>
            </a:r>
          </a:p>
          <a:p>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17</a:t>
            </a:fld>
            <a:endParaRPr lang="en-GB"/>
          </a:p>
        </p:txBody>
      </p:sp>
    </p:spTree>
    <p:extLst>
      <p:ext uri="{BB962C8B-B14F-4D97-AF65-F5344CB8AC3E}">
        <p14:creationId xmlns:p14="http://schemas.microsoft.com/office/powerpoint/2010/main" val="473674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TUC undertook the workplace report to understand LGBT+ people’s experience of sexual harassment at work. </a:t>
            </a:r>
          </a:p>
          <a:p>
            <a:r>
              <a:rPr lang="en-GB" dirty="0"/>
              <a:t>This is something often overlooked or brushed under the carpet and not really addressed. </a:t>
            </a:r>
          </a:p>
          <a:p>
            <a:endParaRPr lang="en-GB" dirty="0"/>
          </a:p>
          <a:p>
            <a:r>
              <a:rPr lang="en-GB" dirty="0"/>
              <a:t>But looking at these statistics, it shows some shocking workplace culture. And we really do have an issue that needs to be addressed. </a:t>
            </a:r>
          </a:p>
          <a:p>
            <a:endParaRPr lang="en-GB" dirty="0"/>
          </a:p>
          <a:p>
            <a:endParaRPr lang="en-GB" dirty="0"/>
          </a:p>
          <a:p>
            <a:r>
              <a:rPr lang="en-GB" dirty="0">
                <a:hlinkClick r:id="rId3"/>
              </a:rPr>
              <a:t>https://www.tuc.org.uk/sites/default/files/LGBT_Sexual_Harassment_Report_0.pdf</a:t>
            </a:r>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18</a:t>
            </a:fld>
            <a:endParaRPr lang="en-GB"/>
          </a:p>
        </p:txBody>
      </p:sp>
    </p:spTree>
    <p:extLst>
      <p:ext uri="{BB962C8B-B14F-4D97-AF65-F5344CB8AC3E}">
        <p14:creationId xmlns:p14="http://schemas.microsoft.com/office/powerpoint/2010/main" val="1570082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Now lets think about not being open at work, hate crimes, discrimination, microaggressions and increased levels of harassment and see the implications and the effects of this on individuals. </a:t>
            </a:r>
          </a:p>
          <a:p>
            <a:r>
              <a:rPr lang="en-GB" sz="1200" b="0" i="0" kern="1200" dirty="0">
                <a:solidFill>
                  <a:schemeClr val="tx1"/>
                </a:solidFill>
                <a:effectLst/>
                <a:latin typeface="+mn-lt"/>
                <a:ea typeface="+mn-ea"/>
                <a:cs typeface="+mn-cs"/>
              </a:rPr>
              <a:t>As we’ve discussed LGBT+ individuals  face increased prejudice and discrimination, and do face these on an almost daily basis.  </a:t>
            </a:r>
          </a:p>
          <a:p>
            <a:endParaRPr lang="en-GB"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What are the life implications? </a:t>
            </a:r>
          </a:p>
          <a:p>
            <a:r>
              <a:rPr lang="en-GB" sz="1200" b="0" i="0" kern="1200" dirty="0">
                <a:solidFill>
                  <a:schemeClr val="tx1"/>
                </a:solidFill>
                <a:effectLst/>
                <a:latin typeface="+mn-lt"/>
                <a:ea typeface="+mn-ea"/>
                <a:cs typeface="+mn-cs"/>
              </a:rPr>
              <a:t>Stats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What are the health implications? </a:t>
            </a:r>
          </a:p>
          <a:p>
            <a:r>
              <a:rPr lang="en-GB" sz="1200" b="0" i="0" kern="1200" dirty="0">
                <a:solidFill>
                  <a:schemeClr val="tx1"/>
                </a:solidFill>
                <a:effectLst/>
                <a:latin typeface="+mn-lt"/>
                <a:ea typeface="+mn-ea"/>
                <a:cs typeface="+mn-cs"/>
              </a:rPr>
              <a:t>Stats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Substance Use:</a:t>
            </a:r>
            <a:r>
              <a:rPr lang="en-GB" sz="1200" b="0" i="0" kern="1200" dirty="0">
                <a:solidFill>
                  <a:schemeClr val="tx1"/>
                </a:solidFill>
                <a:effectLst/>
                <a:latin typeface="+mn-lt"/>
                <a:ea typeface="+mn-ea"/>
                <a:cs typeface="+mn-cs"/>
              </a:rPr>
              <a:t> Gay, lesbian, bisexual and transgender youth are more than twice as likely to experiment with drugs and alcohol. </a:t>
            </a:r>
            <a:r>
              <a:rPr lang="en-GB" sz="1200" b="0" i="0" u="none" strike="noStrike" kern="1200" dirty="0">
                <a:solidFill>
                  <a:schemeClr val="tx1"/>
                </a:solidFill>
                <a:effectLst/>
                <a:latin typeface="+mn-lt"/>
                <a:ea typeface="+mn-ea"/>
                <a:cs typeface="+mn-cs"/>
                <a:hlinkClick r:id="rId3"/>
              </a:rPr>
              <a:t>[1]</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Happiness</a:t>
            </a:r>
            <a:r>
              <a:rPr lang="en-GB" sz="1200" b="0" i="0" kern="1200" dirty="0">
                <a:solidFill>
                  <a:schemeClr val="tx1"/>
                </a:solidFill>
                <a:effectLst/>
                <a:latin typeface="+mn-lt"/>
                <a:ea typeface="+mn-ea"/>
                <a:cs typeface="+mn-cs"/>
              </a:rPr>
              <a:t>: Only 37% of LGBT youth report being happy, while 67% of non-LGBT youth say they are happy. However, over 80% of LGBT youth believe they will be happy eventually, with nearly half believing that they will need to move away from their current town to find happiness.  </a:t>
            </a:r>
            <a:r>
              <a:rPr lang="en-GB" sz="1200" b="0" i="0" u="none" strike="noStrike" kern="1200" dirty="0">
                <a:solidFill>
                  <a:schemeClr val="tx1"/>
                </a:solidFill>
                <a:effectLst/>
                <a:latin typeface="+mn-lt"/>
                <a:ea typeface="+mn-ea"/>
                <a:cs typeface="+mn-cs"/>
                <a:hlinkClick r:id="rId3"/>
              </a:rPr>
              <a:t>[1]</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Self-Harm</a:t>
            </a:r>
            <a:r>
              <a:rPr lang="en-GB" sz="1200" b="0" i="0" kern="1200" dirty="0">
                <a:solidFill>
                  <a:schemeClr val="tx1"/>
                </a:solidFill>
                <a:effectLst/>
                <a:latin typeface="+mn-lt"/>
                <a:ea typeface="+mn-ea"/>
                <a:cs typeface="+mn-cs"/>
              </a:rPr>
              <a:t>: With each instance of verbal or physical harassment, the risk of self-harm among LGBT youth is 2 ½ times more likely. </a:t>
            </a:r>
            <a:r>
              <a:rPr lang="en-GB" sz="1200" b="0" i="0" u="none" strike="noStrike" kern="1200" dirty="0">
                <a:solidFill>
                  <a:schemeClr val="tx1"/>
                </a:solidFill>
                <a:effectLst/>
                <a:latin typeface="+mn-lt"/>
                <a:ea typeface="+mn-ea"/>
                <a:cs typeface="+mn-cs"/>
                <a:hlinkClick r:id="rId4"/>
              </a:rPr>
              <a:t>[2]</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Suicide</a:t>
            </a:r>
            <a:r>
              <a:rPr lang="en-GB" sz="1200" b="0" i="0" kern="1200" dirty="0">
                <a:solidFill>
                  <a:schemeClr val="tx1"/>
                </a:solidFill>
                <a:effectLst/>
                <a:latin typeface="+mn-lt"/>
                <a:ea typeface="+mn-ea"/>
                <a:cs typeface="+mn-cs"/>
              </a:rPr>
              <a:t>: Gay, lesbian, and bisexual youth are 4 times more likely to attempt suicide than their heterosexual counterparts.</a:t>
            </a:r>
            <a:r>
              <a:rPr lang="en-GB" sz="1200" b="0" i="0" u="none" strike="noStrike" kern="1200" dirty="0">
                <a:solidFill>
                  <a:schemeClr val="tx1"/>
                </a:solidFill>
                <a:effectLst/>
                <a:latin typeface="+mn-lt"/>
                <a:ea typeface="+mn-ea"/>
                <a:cs typeface="+mn-cs"/>
                <a:hlinkClick r:id="rId5"/>
              </a:rPr>
              <a:t>[3]</a:t>
            </a:r>
            <a:endParaRPr lang="en-GB" sz="1200" b="0" i="0" u="none" strike="noStrike" kern="1200" dirty="0">
              <a:solidFill>
                <a:schemeClr val="tx1"/>
              </a:solidFill>
              <a:effectLst/>
              <a:latin typeface="+mn-lt"/>
              <a:ea typeface="+mn-ea"/>
              <a:cs typeface="+mn-cs"/>
            </a:endParaRPr>
          </a:p>
          <a:p>
            <a:endParaRPr lang="en-GB" sz="1200" b="0" i="0" u="none" strike="noStrike" kern="1200" dirty="0">
              <a:solidFill>
                <a:schemeClr val="tx1"/>
              </a:solidFill>
              <a:effectLst/>
              <a:latin typeface="+mn-lt"/>
              <a:ea typeface="+mn-ea"/>
              <a:cs typeface="+mn-cs"/>
            </a:endParaRPr>
          </a:p>
          <a:p>
            <a:r>
              <a:rPr lang="en-GB" sz="1200" b="1" i="0" u="sng" dirty="0">
                <a:solidFill>
                  <a:srgbClr val="6B6D6F"/>
                </a:solidFill>
              </a:rPr>
              <a:t>LGBT+ individuals are 50% more likely to have mental health problems and twice as likely to attempt suicide </a:t>
            </a:r>
            <a:endParaRPr lang="en-GB" sz="1200" b="0" i="0" u="sng" strike="noStrike" kern="1200" baseline="0" dirty="0">
              <a:solidFill>
                <a:schemeClr val="tx1"/>
              </a:solidFill>
              <a:latin typeface="+mn-lt"/>
              <a:ea typeface="+mn-ea"/>
              <a:cs typeface="+mn-cs"/>
            </a:endParaRPr>
          </a:p>
          <a:p>
            <a:r>
              <a:rPr lang="en-GB" sz="1200" b="1" i="0" u="sng" strike="noStrike" kern="1200" baseline="0" dirty="0">
                <a:solidFill>
                  <a:schemeClr val="tx1"/>
                </a:solidFill>
                <a:latin typeface="+mn-lt"/>
                <a:ea typeface="+mn-ea"/>
                <a:cs typeface="+mn-cs"/>
              </a:rPr>
              <a:t>31% of LGBT+ individuals feel that working in the construction industry has had a negative impact on their mental health</a:t>
            </a:r>
            <a:endParaRPr lang="en-GB" sz="1200" b="1" i="0" kern="1200" dirty="0">
              <a:solidFill>
                <a:schemeClr val="tx1"/>
              </a:solidFill>
              <a:effectLst/>
              <a:latin typeface="+mn-lt"/>
              <a:ea typeface="+mn-ea"/>
              <a:cs typeface="+mn-cs"/>
            </a:endParaRPr>
          </a:p>
          <a:p>
            <a:endParaRPr lang="en-GB" sz="1200" b="0" i="0" u="none" strike="noStrike" kern="1200" dirty="0">
              <a:solidFill>
                <a:schemeClr val="tx1"/>
              </a:solidFill>
              <a:effectLst/>
              <a:latin typeface="+mn-lt"/>
              <a:ea typeface="+mn-ea"/>
              <a:cs typeface="+mn-cs"/>
            </a:endParaRPr>
          </a:p>
          <a:p>
            <a:endParaRPr lang="en-GB" sz="1200" b="0" i="0" u="none" strike="noStrike" kern="1200" dirty="0">
              <a:solidFill>
                <a:schemeClr val="tx1"/>
              </a:solidFill>
              <a:effectLst/>
              <a:latin typeface="+mn-lt"/>
              <a:ea typeface="+mn-ea"/>
              <a:cs typeface="+mn-cs"/>
            </a:endParaRPr>
          </a:p>
          <a:p>
            <a:endParaRPr lang="en-GB" dirty="0"/>
          </a:p>
          <a:p>
            <a:r>
              <a:rPr lang="en-GB" sz="1200" b="0" i="0" u="none" strike="noStrike" kern="1200" dirty="0">
                <a:solidFill>
                  <a:schemeClr val="tx1"/>
                </a:solidFill>
                <a:effectLst/>
                <a:latin typeface="+mn-lt"/>
                <a:ea typeface="+mn-ea"/>
                <a:cs typeface="+mn-cs"/>
                <a:hlinkClick r:id="rId6"/>
              </a:rPr>
              <a:t>[1]</a:t>
            </a:r>
            <a:r>
              <a:rPr lang="en-GB" sz="1200" b="0" i="0" kern="1200" dirty="0">
                <a:solidFill>
                  <a:schemeClr val="tx1"/>
                </a:solidFill>
                <a:effectLst/>
                <a:latin typeface="+mn-lt"/>
                <a:ea typeface="+mn-ea"/>
                <a:cs typeface="+mn-cs"/>
              </a:rPr>
              <a:t> Human Rights Campaign. (2013). Growing Up LGBT in America: HRC Youth Survey Report Key Findings. Washington, D.C.</a:t>
            </a:r>
          </a:p>
          <a:p>
            <a:r>
              <a:rPr lang="en-GB" sz="1200" b="0" i="0" u="none" strike="noStrike" kern="1200" dirty="0">
                <a:solidFill>
                  <a:schemeClr val="tx1"/>
                </a:solidFill>
                <a:effectLst/>
                <a:latin typeface="+mn-lt"/>
                <a:ea typeface="+mn-ea"/>
                <a:cs typeface="+mn-cs"/>
                <a:hlinkClick r:id="rId7"/>
              </a:rPr>
              <a:t>[2]</a:t>
            </a:r>
            <a:r>
              <a:rPr lang="en-GB" sz="1200" b="0" i="0" kern="1200" dirty="0">
                <a:solidFill>
                  <a:schemeClr val="tx1"/>
                </a:solidFill>
                <a:effectLst/>
                <a:latin typeface="+mn-lt"/>
                <a:ea typeface="+mn-ea"/>
                <a:cs typeface="+mn-cs"/>
              </a:rPr>
              <a:t> IMPACT. (2010). Mental health disorders, psychological distress, and suicidality in a diverse sample of lesbian, gay, bisexual, and transgender youths. American Journal of Public Health. 100(12), 2426-32.</a:t>
            </a:r>
          </a:p>
          <a:p>
            <a:r>
              <a:rPr lang="en-GB" sz="1200" b="0" i="0" u="none" strike="noStrike" kern="1200" dirty="0">
                <a:solidFill>
                  <a:schemeClr val="tx1"/>
                </a:solidFill>
                <a:effectLst/>
                <a:latin typeface="+mn-lt"/>
                <a:ea typeface="+mn-ea"/>
                <a:cs typeface="+mn-cs"/>
                <a:hlinkClick r:id="rId8"/>
              </a:rPr>
              <a:t>[3]</a:t>
            </a:r>
            <a:r>
              <a:rPr lang="en-GB" sz="1200" b="0" i="0" kern="1200" dirty="0">
                <a:solidFill>
                  <a:schemeClr val="tx1"/>
                </a:solidFill>
                <a:effectLst/>
                <a:latin typeface="+mn-lt"/>
                <a:ea typeface="+mn-ea"/>
                <a:cs typeface="+mn-cs"/>
              </a:rPr>
              <a:t> CDC. (2011). Sexual Identity, Sex of Sexual Contacts, and Health-Risk </a:t>
            </a:r>
            <a:r>
              <a:rPr lang="en-GB" sz="1200" b="0" i="0" kern="1200" dirty="0" err="1">
                <a:solidFill>
                  <a:schemeClr val="tx1"/>
                </a:solidFill>
                <a:effectLst/>
                <a:latin typeface="+mn-lt"/>
                <a:ea typeface="+mn-ea"/>
                <a:cs typeface="+mn-cs"/>
              </a:rPr>
              <a:t>Behaviors</a:t>
            </a:r>
            <a:r>
              <a:rPr lang="en-GB" sz="1200" b="0" i="0" kern="1200" dirty="0">
                <a:solidFill>
                  <a:schemeClr val="tx1"/>
                </a:solidFill>
                <a:effectLst/>
                <a:latin typeface="+mn-lt"/>
                <a:ea typeface="+mn-ea"/>
                <a:cs typeface="+mn-cs"/>
              </a:rPr>
              <a:t> Among Students in Grades 9-12: Youth  Risk </a:t>
            </a:r>
            <a:r>
              <a:rPr lang="en-GB" sz="1200" b="0" i="0" kern="1200" dirty="0" err="1">
                <a:solidFill>
                  <a:schemeClr val="tx1"/>
                </a:solidFill>
                <a:effectLst/>
                <a:latin typeface="+mn-lt"/>
                <a:ea typeface="+mn-ea"/>
                <a:cs typeface="+mn-cs"/>
              </a:rPr>
              <a:t>Behavior</a:t>
            </a:r>
            <a:r>
              <a:rPr lang="en-GB" sz="1200" b="0" i="0" kern="1200" dirty="0">
                <a:solidFill>
                  <a:schemeClr val="tx1"/>
                </a:solidFill>
                <a:effectLst/>
                <a:latin typeface="+mn-lt"/>
                <a:ea typeface="+mn-ea"/>
                <a:cs typeface="+mn-cs"/>
              </a:rPr>
              <a:t>  Surveillance. Atlanta, GA: U.S. Department of Health and Human Services.</a:t>
            </a:r>
          </a:p>
          <a:p>
            <a:r>
              <a:rPr lang="en-GB" sz="1200" b="0" i="0" u="none" strike="noStrike" kern="1200" dirty="0">
                <a:solidFill>
                  <a:schemeClr val="tx1"/>
                </a:solidFill>
                <a:effectLst/>
                <a:latin typeface="+mn-lt"/>
                <a:ea typeface="+mn-ea"/>
                <a:cs typeface="+mn-cs"/>
                <a:hlinkClick r:id="rId9"/>
              </a:rPr>
              <a:t>[4]</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Kosciw</a:t>
            </a:r>
            <a:r>
              <a:rPr lang="en-GB" sz="1200" b="0" i="0" kern="1200" dirty="0">
                <a:solidFill>
                  <a:schemeClr val="tx1"/>
                </a:solidFill>
                <a:effectLst/>
                <a:latin typeface="+mn-lt"/>
                <a:ea typeface="+mn-ea"/>
                <a:cs typeface="+mn-cs"/>
              </a:rPr>
              <a:t>, J. G., </a:t>
            </a:r>
            <a:r>
              <a:rPr lang="en-GB" sz="1200" b="0" i="0" kern="1200" dirty="0" err="1">
                <a:solidFill>
                  <a:schemeClr val="tx1"/>
                </a:solidFill>
                <a:effectLst/>
                <a:latin typeface="+mn-lt"/>
                <a:ea typeface="+mn-ea"/>
                <a:cs typeface="+mn-cs"/>
              </a:rPr>
              <a:t>Greytak</a:t>
            </a:r>
            <a:r>
              <a:rPr lang="en-GB" sz="1200" b="0" i="0" kern="1200" dirty="0">
                <a:solidFill>
                  <a:schemeClr val="tx1"/>
                </a:solidFill>
                <a:effectLst/>
                <a:latin typeface="+mn-lt"/>
                <a:ea typeface="+mn-ea"/>
                <a:cs typeface="+mn-cs"/>
              </a:rPr>
              <a:t>, E. A., </a:t>
            </a:r>
            <a:r>
              <a:rPr lang="en-GB" sz="1200" b="0" i="0" kern="1200" dirty="0" err="1">
                <a:solidFill>
                  <a:schemeClr val="tx1"/>
                </a:solidFill>
                <a:effectLst/>
                <a:latin typeface="+mn-lt"/>
                <a:ea typeface="+mn-ea"/>
                <a:cs typeface="+mn-cs"/>
              </a:rPr>
              <a:t>Bartkiewicz</a:t>
            </a:r>
            <a:r>
              <a:rPr lang="en-GB" sz="1200" b="0" i="0" kern="1200" dirty="0">
                <a:solidFill>
                  <a:schemeClr val="tx1"/>
                </a:solidFill>
                <a:effectLst/>
                <a:latin typeface="+mn-lt"/>
                <a:ea typeface="+mn-ea"/>
                <a:cs typeface="+mn-cs"/>
              </a:rPr>
              <a:t>,  M. J., </a:t>
            </a:r>
            <a:r>
              <a:rPr lang="en-GB" sz="1200" b="0" i="0" kern="1200" dirty="0" err="1">
                <a:solidFill>
                  <a:schemeClr val="tx1"/>
                </a:solidFill>
                <a:effectLst/>
                <a:latin typeface="+mn-lt"/>
                <a:ea typeface="+mn-ea"/>
                <a:cs typeface="+mn-cs"/>
              </a:rPr>
              <a:t>Boesen</a:t>
            </a:r>
            <a:r>
              <a:rPr lang="en-GB" sz="1200" b="0" i="0" kern="1200" dirty="0">
                <a:solidFill>
                  <a:schemeClr val="tx1"/>
                </a:solidFill>
                <a:effectLst/>
                <a:latin typeface="+mn-lt"/>
                <a:ea typeface="+mn-ea"/>
                <a:cs typeface="+mn-cs"/>
              </a:rPr>
              <a:t>, M. J., &amp; Palmer, N. A. (2012). The 2011 National School Climate Survey: The experiences of lesbian, gay, bisexual and transgender youth in our nation’s schools. New York: GLSEN.</a:t>
            </a:r>
          </a:p>
          <a:p>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19</a:t>
            </a:fld>
            <a:endParaRPr lang="en-GB"/>
          </a:p>
        </p:txBody>
      </p:sp>
    </p:spTree>
    <p:extLst>
      <p:ext uri="{BB962C8B-B14F-4D97-AF65-F5344CB8AC3E}">
        <p14:creationId xmlns:p14="http://schemas.microsoft.com/office/powerpoint/2010/main" val="72600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Read role models and changing off slide first.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We are starting to see diversity as the solution and not the problem. </a:t>
            </a:r>
          </a:p>
          <a:p>
            <a:endParaRPr lang="en-GB" sz="1200" b="0" i="0" u="none" strike="noStrike" kern="1200" baseline="0" dirty="0">
              <a:solidFill>
                <a:schemeClr val="tx1"/>
              </a:solidFill>
              <a:latin typeface="+mn-lt"/>
              <a:ea typeface="+mn-ea"/>
              <a:cs typeface="+mn-cs"/>
            </a:endParaRPr>
          </a:p>
          <a:p>
            <a:pPr>
              <a:lnSpc>
                <a:spcPct val="120000"/>
              </a:lnSpc>
            </a:pPr>
            <a:r>
              <a:rPr lang="en-GB" sz="1200" dirty="0"/>
              <a:t>Through increased visibility, collaboration and engagement we can affect positive change. </a:t>
            </a:r>
          </a:p>
          <a:p>
            <a:pPr marL="285750" indent="-285750">
              <a:buFont typeface="Arial" panose="020B0604020202020204" pitchFamily="34" charset="0"/>
              <a:buChar char="•"/>
            </a:pPr>
            <a:r>
              <a:rPr lang="en-GB" sz="1200" dirty="0"/>
              <a:t>Raising awareness and addressing key LGBT+ matters – Building Equality recently sent out an open letter to the industry to sign up to the trans rights are human rights pledge to raise awareness of the Gender Recognition Act Reform; </a:t>
            </a:r>
          </a:p>
          <a:p>
            <a:pPr marL="285750" indent="-285750">
              <a:buFont typeface="Arial" panose="020B0604020202020204" pitchFamily="34" charset="0"/>
              <a:buChar char="•"/>
            </a:pPr>
            <a:r>
              <a:rPr lang="en-GB" sz="1200" dirty="0"/>
              <a:t>Supporting and encouraging LGBT+ and Ally role models, Make work and team environments safe where others feel comfortable being their true selves. Highlight and celebrate those that are, to encourage others to do the same</a:t>
            </a:r>
          </a:p>
          <a:p>
            <a:pPr marL="285750" indent="-285750">
              <a:buFont typeface="Arial" panose="020B0604020202020204" pitchFamily="34" charset="0"/>
              <a:buChar char="•"/>
            </a:pPr>
            <a:r>
              <a:rPr lang="en-GB" sz="1200" dirty="0"/>
              <a:t>Embed the importance of LGBT+ inclusive workplaces; into company culture, making it a key value not an add on – through policy, support and networks. LGBT+ inclusive workplaces create better job satisfaction and productivity, improved company reputation, greater innovation, etc </a:t>
            </a:r>
            <a:r>
              <a:rPr lang="en-GB" sz="1200" dirty="0" err="1"/>
              <a:t>etc</a:t>
            </a:r>
            <a:r>
              <a:rPr lang="en-GB" sz="1200" dirty="0"/>
              <a:t>.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We can become wholly LGBT+ inclusive by:</a:t>
            </a:r>
          </a:p>
          <a:p>
            <a:pPr marL="171450" indent="-171450">
              <a:buFontTx/>
              <a:buChar char="-"/>
            </a:pPr>
            <a:r>
              <a:rPr lang="en-GB" sz="1200" b="0" i="0" u="none" strike="noStrike" kern="1200" baseline="0" dirty="0">
                <a:solidFill>
                  <a:schemeClr val="tx1"/>
                </a:solidFill>
                <a:latin typeface="+mn-lt"/>
                <a:ea typeface="+mn-ea"/>
                <a:cs typeface="+mn-cs"/>
              </a:rPr>
              <a:t>Getting people involved across our organisation, especially engaging employees who don’t identify as LGBT+ – Allies are a crucial element of ensuring inclusion for all. They can help spread the message that diversity is celebrated by your organisation.</a:t>
            </a:r>
          </a:p>
          <a:p>
            <a:pPr marL="171450" indent="-171450">
              <a:buFontTx/>
              <a:buChar char="-"/>
            </a:pPr>
            <a:r>
              <a:rPr lang="en-GB" sz="1200" b="0" i="0" u="none" strike="noStrike" kern="1200" baseline="0" dirty="0">
                <a:solidFill>
                  <a:schemeClr val="tx1"/>
                </a:solidFill>
                <a:latin typeface="+mn-lt"/>
                <a:ea typeface="+mn-ea"/>
                <a:cs typeface="+mn-cs"/>
              </a:rPr>
              <a:t>Ensure senior support  - to send a positive message of acceptance throughout the organisation</a:t>
            </a:r>
          </a:p>
          <a:p>
            <a:pPr marL="171450" indent="-171450">
              <a:buFontTx/>
              <a:buChar char="-"/>
            </a:pPr>
            <a:r>
              <a:rPr lang="en-GB" sz="1200" b="0" i="0" u="none" strike="noStrike" kern="1200" baseline="0" dirty="0">
                <a:solidFill>
                  <a:schemeClr val="tx1"/>
                </a:solidFill>
                <a:latin typeface="+mn-lt"/>
                <a:ea typeface="+mn-ea"/>
                <a:cs typeface="+mn-cs"/>
              </a:rPr>
              <a:t>Celebrate our success – no matter how big or small, </a:t>
            </a:r>
          </a:p>
          <a:p>
            <a:pPr marL="171450" indent="-171450">
              <a:buFontTx/>
              <a:buChar char="-"/>
            </a:pPr>
            <a:r>
              <a:rPr lang="en-GB" sz="1200" b="0" i="0" u="none" strike="noStrike" kern="1200" baseline="0" dirty="0">
                <a:solidFill>
                  <a:schemeClr val="tx1"/>
                </a:solidFill>
                <a:latin typeface="+mn-lt"/>
                <a:ea typeface="+mn-ea"/>
                <a:cs typeface="+mn-cs"/>
              </a:rPr>
              <a:t>Get involved in Building Equality initiatives across the UK. There are 9 regions – Manchester, London, Leeds, Sheffield, Birmingham, Newcastle, Glasgow, Nottingham, Bristol and Cardiff. So there is plenty of opportunity to get involved with pride events, awareness events and knowledge shares, outreach days or even assisting in development of our award-winning resources. Such as the poster campaign. </a:t>
            </a:r>
          </a:p>
          <a:p>
            <a:pPr marL="171450" indent="-171450">
              <a:buFontTx/>
              <a:buChar char="-"/>
            </a:pPr>
            <a:endParaRPr lang="en-GB"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B0AB1731-8CCB-4BE9-9655-193C9A0D2DF0}" type="slidenum">
              <a:rPr lang="en-GB" smtClean="0"/>
              <a:t>20</a:t>
            </a:fld>
            <a:endParaRPr lang="en-GB"/>
          </a:p>
        </p:txBody>
      </p:sp>
    </p:spTree>
    <p:extLst>
      <p:ext uri="{BB962C8B-B14F-4D97-AF65-F5344CB8AC3E}">
        <p14:creationId xmlns:p14="http://schemas.microsoft.com/office/powerpoint/2010/main" val="4050678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One of Building Equality’s main objectives is to raise awareness and address key LGBT+ matters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One way in which we have done this is thorough a poster campaign.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developed the poster campaign to educate our workforces both on site, and in offices, on the use of inappropriate language and behaviour, and to highlight the effects this can have on individuals.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was taking those everyday microaggressions, turning them on their head in some instances, and highlighting with statistics the affect these types of comments can have on people.  </a:t>
            </a:r>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21</a:t>
            </a:fld>
            <a:endParaRPr lang="en-GB"/>
          </a:p>
        </p:txBody>
      </p:sp>
    </p:spTree>
    <p:extLst>
      <p:ext uri="{BB962C8B-B14F-4D97-AF65-F5344CB8AC3E}">
        <p14:creationId xmlns:p14="http://schemas.microsoft.com/office/powerpoint/2010/main" val="1882144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Provide real examples once toolbox talk has been used – this will help others with their personal page. </a:t>
            </a:r>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23</a:t>
            </a:fld>
            <a:endParaRPr lang="en-GB"/>
          </a:p>
        </p:txBody>
      </p:sp>
    </p:spTree>
    <p:extLst>
      <p:ext uri="{BB962C8B-B14F-4D97-AF65-F5344CB8AC3E}">
        <p14:creationId xmlns:p14="http://schemas.microsoft.com/office/powerpoint/2010/main" val="547800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can you do to support as an ally? </a:t>
            </a:r>
          </a:p>
          <a:p>
            <a:endParaRPr lang="en-GB" dirty="0"/>
          </a:p>
          <a:p>
            <a:r>
              <a:rPr lang="en-GB" dirty="0"/>
              <a:t>Allies help to create a more inclusive, understanding and welcoming environment for LGBT+ colleagues. </a:t>
            </a:r>
          </a:p>
          <a:p>
            <a:r>
              <a:rPr lang="en-GB" dirty="0"/>
              <a:t>Through your personal and professional lives, you can help to ensure that the Construction industry is truly inclusive. </a:t>
            </a:r>
          </a:p>
          <a:p>
            <a:endParaRPr lang="en-GB" dirty="0"/>
          </a:p>
          <a:p>
            <a:r>
              <a:rPr lang="en-GB" dirty="0"/>
              <a:t>Being an ally is about being an active colleague or supporting someone else.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we want to live in a world where people are accepted without exception, we all need to be part of the solution</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1. Educate and empower yourself</a:t>
            </a:r>
          </a:p>
          <a:p>
            <a:r>
              <a:rPr lang="en-GB" sz="1200" b="0" i="0" kern="1200" dirty="0">
                <a:solidFill>
                  <a:schemeClr val="tx1"/>
                </a:solidFill>
                <a:effectLst/>
                <a:latin typeface="+mn-lt"/>
                <a:ea typeface="+mn-ea"/>
                <a:cs typeface="+mn-cs"/>
              </a:rPr>
              <a:t>Doing some research, reading up online and learning a little more about the LGBT community is a great place to start. Even if you’re part of the community, find out about people whose sexual orientation or gender identity differs to your own. Confront your own assumptions, prejudices, and bias. Google, YouTube and the LGBT media are your friends! Getting the language right can sometimes feel intimidating, so why not start with our </a:t>
            </a:r>
            <a:r>
              <a:rPr lang="en-GB" sz="1200" b="0" i="0" u="none" strike="noStrike" kern="1200" dirty="0">
                <a:solidFill>
                  <a:schemeClr val="tx1"/>
                </a:solidFill>
                <a:effectLst/>
                <a:latin typeface="+mn-lt"/>
                <a:ea typeface="+mn-ea"/>
                <a:cs typeface="+mn-cs"/>
                <a:hlinkClick r:id="rId3"/>
              </a:rPr>
              <a:t>Glossary of Terms</a:t>
            </a:r>
            <a:r>
              <a:rPr lang="en-GB" sz="1200" b="0" i="0" kern="1200" dirty="0">
                <a:solidFill>
                  <a:schemeClr val="tx1"/>
                </a:solidFill>
                <a:effectLst/>
                <a:latin typeface="+mn-lt"/>
                <a:ea typeface="+mn-ea"/>
                <a:cs typeface="+mn-cs"/>
              </a:rPr>
              <a: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2. Listen</a:t>
            </a:r>
          </a:p>
          <a:p>
            <a:r>
              <a:rPr lang="en-GB" sz="1200" b="0" i="0" kern="1200" dirty="0">
                <a:solidFill>
                  <a:schemeClr val="tx1"/>
                </a:solidFill>
                <a:effectLst/>
                <a:latin typeface="+mn-lt"/>
                <a:ea typeface="+mn-ea"/>
                <a:cs typeface="+mn-cs"/>
              </a:rPr>
              <a:t>As allies to each other, we have to be able to listen, ask how someone is doing and be aware that other people’s lives and experiences will be completely different to our own, especially in terms of discrimination and prejudice. Remember that just because someone has come out to you, they might not be out to everyone. Be respectful to each other and enjoy learning about all the differences and diversity in the communities around us.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3. Be visible and challenge</a:t>
            </a:r>
          </a:p>
          <a:p>
            <a:r>
              <a:rPr lang="en-GB" sz="1200" b="0" i="0" kern="1200" dirty="0">
                <a:solidFill>
                  <a:schemeClr val="tx1"/>
                </a:solidFill>
                <a:effectLst/>
                <a:latin typeface="+mn-lt"/>
                <a:ea typeface="+mn-ea"/>
                <a:cs typeface="+mn-cs"/>
              </a:rPr>
              <a:t>Be loud, visible and proud Ally. When you hear people making negative comments or using hurtful or abusive language towards LGBT people, challenge it. </a:t>
            </a:r>
          </a:p>
          <a:p>
            <a:r>
              <a:rPr lang="en-GB" sz="1200" b="0" i="0" kern="1200" dirty="0">
                <a:solidFill>
                  <a:schemeClr val="tx1"/>
                </a:solidFill>
                <a:effectLst/>
                <a:latin typeface="+mn-lt"/>
                <a:ea typeface="+mn-ea"/>
                <a:cs typeface="+mn-cs"/>
              </a:rPr>
              <a:t>If it’s online, report it. Be visible wear a lanyard, join a pride parade, go to a protest.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4. Influence others</a:t>
            </a:r>
          </a:p>
          <a:p>
            <a:r>
              <a:rPr lang="en-GB" sz="1200" b="0" i="0" kern="1200" dirty="0">
                <a:solidFill>
                  <a:schemeClr val="tx1"/>
                </a:solidFill>
                <a:effectLst/>
                <a:latin typeface="+mn-lt"/>
                <a:ea typeface="+mn-ea"/>
                <a:cs typeface="+mn-cs"/>
              </a:rPr>
              <a:t>Think about the opportunities you have to share the meaning of being an LGBT+ Ally. Whether it’s a conversation with friends, family or colleagues, organising a ‘lunch and learn’ at work, sharing a LinkedIn post or putting up a poster. Use the platforms you have to amplify the voices of LGBT communities and share other people’s stories.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5. Being an ally goes beyond just LGBT</a:t>
            </a:r>
          </a:p>
          <a:p>
            <a:r>
              <a:rPr lang="en-GB" sz="1200" b="0" i="0" kern="1200" dirty="0">
                <a:solidFill>
                  <a:schemeClr val="tx1"/>
                </a:solidFill>
                <a:effectLst/>
                <a:latin typeface="+mn-lt"/>
                <a:ea typeface="+mn-ea"/>
                <a:cs typeface="+mn-cs"/>
              </a:rPr>
              <a:t>It’s important to remember that people have lots of different elements to their identities, their intersectionality – someone might be bisexual and also black, Asian and minority ethnic (BAME), or trans and Catholic, gay and disabled, non-binary and dealing with a mental health issue. This may mean they suffer multiple levels of discrimination in their life. Being an ally is about listening to and learning from someone else's experiences and showing your support for them.</a:t>
            </a:r>
          </a:p>
          <a:p>
            <a:endParaRPr lang="en-GB" dirty="0"/>
          </a:p>
          <a:p>
            <a:r>
              <a:rPr lang="en-GB" dirty="0"/>
              <a:t>There is much more to being an ally and many different ways you can show your support. </a:t>
            </a:r>
          </a:p>
          <a:p>
            <a:r>
              <a:rPr lang="en-GB" dirty="0"/>
              <a:t>For LGBT History Month next year we will be releasing our LGBT+ Allies Toolbox Talk Module. </a:t>
            </a:r>
          </a:p>
        </p:txBody>
      </p:sp>
      <p:sp>
        <p:nvSpPr>
          <p:cNvPr id="4" name="Slide Number Placeholder 3"/>
          <p:cNvSpPr>
            <a:spLocks noGrp="1"/>
          </p:cNvSpPr>
          <p:nvPr>
            <p:ph type="sldNum" sz="quarter" idx="5"/>
          </p:nvPr>
        </p:nvSpPr>
        <p:spPr/>
        <p:txBody>
          <a:bodyPr/>
          <a:lstStyle/>
          <a:p>
            <a:fld id="{B0AB1731-8CCB-4BE9-9655-193C9A0D2DF0}" type="slidenum">
              <a:rPr lang="en-GB" smtClean="0"/>
              <a:t>25</a:t>
            </a:fld>
            <a:endParaRPr lang="en-GB"/>
          </a:p>
        </p:txBody>
      </p:sp>
    </p:spTree>
    <p:extLst>
      <p:ext uri="{BB962C8B-B14F-4D97-AF65-F5344CB8AC3E}">
        <p14:creationId xmlns:p14="http://schemas.microsoft.com/office/powerpoint/2010/main" val="2704186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Bullying, intimidation and the use of inappropriate language is something we all come across in our lives. The effect of this language can have huge and damaging effects on the individuals lives, their mental health, their home life, families and their ability to work</a:t>
            </a:r>
          </a:p>
          <a:p>
            <a:endParaRPr lang="en-GB" dirty="0"/>
          </a:p>
          <a:p>
            <a:r>
              <a:rPr lang="en-GB" dirty="0"/>
              <a:t>Building Equality, [client site], [member company] and this site will not tolerate bullying, harassment and the use of inappropriate language at any point, at any time. </a:t>
            </a:r>
          </a:p>
          <a:p>
            <a:endParaRPr lang="en-GB" dirty="0"/>
          </a:p>
          <a:p>
            <a:r>
              <a:rPr lang="en-GB" dirty="0"/>
              <a:t>Building Equality supports diverse workforce in all its forms including age, ability, gender, sexual orientation, gender identity, ethnicity, religious beliefs, cultural heritage and all the protected characteristics </a:t>
            </a:r>
          </a:p>
          <a:p>
            <a:endParaRPr lang="en-GB" dirty="0"/>
          </a:p>
          <a:p>
            <a:endParaRPr lang="en-GB" dirty="0"/>
          </a:p>
        </p:txBody>
      </p:sp>
      <p:sp>
        <p:nvSpPr>
          <p:cNvPr id="4" name="Slide Number Placeholder 3"/>
          <p:cNvSpPr>
            <a:spLocks noGrp="1"/>
          </p:cNvSpPr>
          <p:nvPr>
            <p:ph type="sldNum" sz="quarter" idx="5"/>
          </p:nvPr>
        </p:nvSpPr>
        <p:spPr/>
        <p:txBody>
          <a:bodyPr/>
          <a:lstStyle/>
          <a:p>
            <a:fld id="{B0AB1731-8CCB-4BE9-9655-193C9A0D2DF0}" type="slidenum">
              <a:rPr lang="en-GB" smtClean="0"/>
              <a:t>26</a:t>
            </a:fld>
            <a:endParaRPr lang="en-GB"/>
          </a:p>
        </p:txBody>
      </p:sp>
    </p:spTree>
    <p:extLst>
      <p:ext uri="{BB962C8B-B14F-4D97-AF65-F5344CB8AC3E}">
        <p14:creationId xmlns:p14="http://schemas.microsoft.com/office/powerpoint/2010/main" val="314612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45EB12E-6E4B-4352-A15F-EE4916DCD221}"/>
              </a:ext>
            </a:extLst>
          </p:cNvPr>
          <p:cNvSpPr>
            <a:spLocks noGrp="1"/>
          </p:cNvSpPr>
          <p:nvPr>
            <p:ph type="pic" sz="quarter" idx="13"/>
          </p:nvPr>
        </p:nvSpPr>
        <p:spPr>
          <a:xfrm>
            <a:off x="0" y="0"/>
            <a:ext cx="12192000" cy="5594350"/>
          </a:xfrm>
        </p:spPr>
        <p:txBody>
          <a:bodyPr/>
          <a:lstStyle/>
          <a:p>
            <a:endParaRPr lang="en-GB" dirty="0"/>
          </a:p>
        </p:txBody>
      </p:sp>
      <p:sp>
        <p:nvSpPr>
          <p:cNvPr id="6" name="Slide Number Placeholder 5">
            <a:extLst>
              <a:ext uri="{FF2B5EF4-FFF2-40B4-BE49-F238E27FC236}">
                <a16:creationId xmlns:a16="http://schemas.microsoft.com/office/drawing/2014/main" id="{4319A7BC-4635-4E76-BC3B-C98389B2C7C5}"/>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2" name="Title 1">
            <a:extLst>
              <a:ext uri="{FF2B5EF4-FFF2-40B4-BE49-F238E27FC236}">
                <a16:creationId xmlns:a16="http://schemas.microsoft.com/office/drawing/2014/main" id="{F29CE52F-5E6B-46D8-BE27-9EE2008005B1}"/>
              </a:ext>
            </a:extLst>
          </p:cNvPr>
          <p:cNvSpPr>
            <a:spLocks noGrp="1"/>
          </p:cNvSpPr>
          <p:nvPr>
            <p:ph type="ctrTitle" hasCustomPrompt="1"/>
          </p:nvPr>
        </p:nvSpPr>
        <p:spPr>
          <a:xfrm>
            <a:off x="0" y="365125"/>
            <a:ext cx="11353799" cy="898525"/>
          </a:xfrm>
          <a:solidFill>
            <a:schemeClr val="accent1"/>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Tree>
    <p:extLst>
      <p:ext uri="{BB962C8B-B14F-4D97-AF65-F5344CB8AC3E}">
        <p14:creationId xmlns:p14="http://schemas.microsoft.com/office/powerpoint/2010/main" val="14728118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45EB12E-6E4B-4352-A15F-EE4916DCD221}"/>
              </a:ext>
            </a:extLst>
          </p:cNvPr>
          <p:cNvSpPr>
            <a:spLocks noGrp="1"/>
          </p:cNvSpPr>
          <p:nvPr>
            <p:ph type="pic" sz="quarter" idx="13"/>
          </p:nvPr>
        </p:nvSpPr>
        <p:spPr>
          <a:xfrm>
            <a:off x="0" y="0"/>
            <a:ext cx="12192000" cy="5594350"/>
          </a:xfrm>
        </p:spPr>
        <p:txBody>
          <a:bodyPr/>
          <a:lstStyle/>
          <a:p>
            <a:endParaRPr lang="en-GB" dirty="0"/>
          </a:p>
        </p:txBody>
      </p:sp>
      <p:sp>
        <p:nvSpPr>
          <p:cNvPr id="6" name="Slide Number Placeholder 5">
            <a:extLst>
              <a:ext uri="{FF2B5EF4-FFF2-40B4-BE49-F238E27FC236}">
                <a16:creationId xmlns:a16="http://schemas.microsoft.com/office/drawing/2014/main" id="{4319A7BC-4635-4E76-BC3B-C98389B2C7C5}"/>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2" name="Title 1">
            <a:extLst>
              <a:ext uri="{FF2B5EF4-FFF2-40B4-BE49-F238E27FC236}">
                <a16:creationId xmlns:a16="http://schemas.microsoft.com/office/drawing/2014/main" id="{F29CE52F-5E6B-46D8-BE27-9EE2008005B1}"/>
              </a:ext>
            </a:extLst>
          </p:cNvPr>
          <p:cNvSpPr>
            <a:spLocks noGrp="1"/>
          </p:cNvSpPr>
          <p:nvPr>
            <p:ph type="ctrTitle" hasCustomPrompt="1"/>
          </p:nvPr>
        </p:nvSpPr>
        <p:spPr>
          <a:xfrm>
            <a:off x="1" y="365125"/>
            <a:ext cx="6095999" cy="898525"/>
          </a:xfrm>
          <a:solidFill>
            <a:schemeClr val="accent1"/>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
        <p:nvSpPr>
          <p:cNvPr id="13" name="Content Placeholder 12">
            <a:extLst>
              <a:ext uri="{FF2B5EF4-FFF2-40B4-BE49-F238E27FC236}">
                <a16:creationId xmlns:a16="http://schemas.microsoft.com/office/drawing/2014/main" id="{F7C946A9-51D4-4E31-B42F-000434E45748}"/>
              </a:ext>
            </a:extLst>
          </p:cNvPr>
          <p:cNvSpPr>
            <a:spLocks noGrp="1"/>
          </p:cNvSpPr>
          <p:nvPr>
            <p:ph sz="quarter" idx="14" hasCustomPrompt="1"/>
          </p:nvPr>
        </p:nvSpPr>
        <p:spPr>
          <a:xfrm>
            <a:off x="0" y="1970088"/>
            <a:ext cx="4672584" cy="739775"/>
          </a:xfrm>
          <a:solidFill>
            <a:schemeClr val="accent4"/>
          </a:solidFill>
          <a:ln w="31750">
            <a:solidFill>
              <a:schemeClr val="bg1"/>
            </a:solidFill>
          </a:ln>
        </p:spPr>
        <p:txBody>
          <a:bodyPr anchor="ctr" anchorCtr="0"/>
          <a:lstStyle>
            <a:lvl1pPr marL="252000" indent="0">
              <a:buNone/>
              <a:defRPr>
                <a:solidFill>
                  <a:schemeClr val="bg1"/>
                </a:solidFill>
              </a:defRPr>
            </a:lvl1pPr>
          </a:lstStyle>
          <a:p>
            <a:pPr lvl="0"/>
            <a:r>
              <a:rPr lang="en-GB" dirty="0"/>
              <a:t>Click here to edit sub heading</a:t>
            </a:r>
          </a:p>
        </p:txBody>
      </p:sp>
    </p:spTree>
    <p:extLst>
      <p:ext uri="{BB962C8B-B14F-4D97-AF65-F5344CB8AC3E}">
        <p14:creationId xmlns:p14="http://schemas.microsoft.com/office/powerpoint/2010/main" val="2932241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F59D1-3984-4DEA-9A72-79B6B91D7FE4}"/>
              </a:ext>
            </a:extLst>
          </p:cNvPr>
          <p:cNvSpPr>
            <a:spLocks noGrp="1"/>
          </p:cNvSpPr>
          <p:nvPr>
            <p:ph idx="1"/>
          </p:nvPr>
        </p:nvSpPr>
        <p:spPr>
          <a:xfrm>
            <a:off x="340822" y="1556656"/>
            <a:ext cx="11012978" cy="4029497"/>
          </a:xfrm>
        </p:spPr>
        <p:txBody>
          <a:bodyPr/>
          <a:lstStyle>
            <a:lvl1pPr>
              <a:defRPr sz="1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C60BC881-913B-4896-B062-F4A590FD5C49}"/>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8" name="Title 1">
            <a:extLst>
              <a:ext uri="{FF2B5EF4-FFF2-40B4-BE49-F238E27FC236}">
                <a16:creationId xmlns:a16="http://schemas.microsoft.com/office/drawing/2014/main" id="{ADF5C77C-AA2F-4A5F-A7B5-6E0625D6EBF0}"/>
              </a:ext>
            </a:extLst>
          </p:cNvPr>
          <p:cNvSpPr>
            <a:spLocks noGrp="1"/>
          </p:cNvSpPr>
          <p:nvPr>
            <p:ph type="ctrTitle" hasCustomPrompt="1"/>
          </p:nvPr>
        </p:nvSpPr>
        <p:spPr>
          <a:xfrm>
            <a:off x="0" y="365126"/>
            <a:ext cx="11353800" cy="906722"/>
          </a:xfrm>
          <a:solidFill>
            <a:schemeClr val="accent4"/>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Tree>
    <p:extLst>
      <p:ext uri="{BB962C8B-B14F-4D97-AF65-F5344CB8AC3E}">
        <p14:creationId xmlns:p14="http://schemas.microsoft.com/office/powerpoint/2010/main" val="141287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F59D1-3984-4DEA-9A72-79B6B91D7FE4}"/>
              </a:ext>
            </a:extLst>
          </p:cNvPr>
          <p:cNvSpPr>
            <a:spLocks noGrp="1"/>
          </p:cNvSpPr>
          <p:nvPr>
            <p:ph idx="1"/>
          </p:nvPr>
        </p:nvSpPr>
        <p:spPr>
          <a:xfrm>
            <a:off x="340822" y="1556656"/>
            <a:ext cx="11012978" cy="4029497"/>
          </a:xfrm>
        </p:spPr>
        <p:txBody>
          <a:bodyPr/>
          <a:lstStyle>
            <a:lvl1pPr marL="0" indent="0">
              <a:buNone/>
              <a:defRPr sz="1800"/>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C60BC881-913B-4896-B062-F4A590FD5C49}"/>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8" name="Title 1">
            <a:extLst>
              <a:ext uri="{FF2B5EF4-FFF2-40B4-BE49-F238E27FC236}">
                <a16:creationId xmlns:a16="http://schemas.microsoft.com/office/drawing/2014/main" id="{ADF5C77C-AA2F-4A5F-A7B5-6E0625D6EBF0}"/>
              </a:ext>
            </a:extLst>
          </p:cNvPr>
          <p:cNvSpPr>
            <a:spLocks noGrp="1"/>
          </p:cNvSpPr>
          <p:nvPr>
            <p:ph type="ctrTitle" hasCustomPrompt="1"/>
          </p:nvPr>
        </p:nvSpPr>
        <p:spPr>
          <a:xfrm>
            <a:off x="0" y="365126"/>
            <a:ext cx="11353800" cy="906722"/>
          </a:xfrm>
          <a:solidFill>
            <a:schemeClr val="accent4"/>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Tree>
    <p:extLst>
      <p:ext uri="{BB962C8B-B14F-4D97-AF65-F5344CB8AC3E}">
        <p14:creationId xmlns:p14="http://schemas.microsoft.com/office/powerpoint/2010/main" val="3639123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56D89B-35A4-48C1-AF30-BDFF84090627}"/>
              </a:ext>
            </a:extLst>
          </p:cNvPr>
          <p:cNvSpPr>
            <a:spLocks noGrp="1"/>
          </p:cNvSpPr>
          <p:nvPr>
            <p:ph sz="half" idx="1"/>
          </p:nvPr>
        </p:nvSpPr>
        <p:spPr>
          <a:xfrm>
            <a:off x="338328" y="1556657"/>
            <a:ext cx="5181600" cy="40211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ACDFEBBF-9907-4969-B4C0-6AB5F161CDD6}"/>
              </a:ext>
            </a:extLst>
          </p:cNvPr>
          <p:cNvSpPr>
            <a:spLocks noGrp="1"/>
          </p:cNvSpPr>
          <p:nvPr>
            <p:ph sz="half" idx="2"/>
          </p:nvPr>
        </p:nvSpPr>
        <p:spPr>
          <a:xfrm>
            <a:off x="6172200" y="1556655"/>
            <a:ext cx="5181600" cy="4021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AB747158-40C8-488C-BE77-F8C2EF18001C}"/>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8" name="Title 1">
            <a:extLst>
              <a:ext uri="{FF2B5EF4-FFF2-40B4-BE49-F238E27FC236}">
                <a16:creationId xmlns:a16="http://schemas.microsoft.com/office/drawing/2014/main" id="{184BC567-2030-408D-AB74-FDA79D1D144C}"/>
              </a:ext>
            </a:extLst>
          </p:cNvPr>
          <p:cNvSpPr>
            <a:spLocks noGrp="1"/>
          </p:cNvSpPr>
          <p:nvPr>
            <p:ph type="ctrTitle" hasCustomPrompt="1"/>
          </p:nvPr>
        </p:nvSpPr>
        <p:spPr>
          <a:xfrm>
            <a:off x="0" y="365125"/>
            <a:ext cx="11353800" cy="915035"/>
          </a:xfrm>
          <a:solidFill>
            <a:schemeClr val="accent4"/>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Tree>
    <p:extLst>
      <p:ext uri="{BB962C8B-B14F-4D97-AF65-F5344CB8AC3E}">
        <p14:creationId xmlns:p14="http://schemas.microsoft.com/office/powerpoint/2010/main" val="4030923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8DB94C-473D-47FE-B098-33BACB606C58}"/>
              </a:ext>
            </a:extLst>
          </p:cNvPr>
          <p:cNvSpPr>
            <a:spLocks noGrp="1"/>
          </p:cNvSpPr>
          <p:nvPr>
            <p:ph type="body" idx="1" hasCustomPrompt="1"/>
          </p:nvPr>
        </p:nvSpPr>
        <p:spPr>
          <a:xfrm>
            <a:off x="338328" y="1554163"/>
            <a:ext cx="11015472" cy="432579"/>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 header</a:t>
            </a:r>
          </a:p>
        </p:txBody>
      </p:sp>
      <p:sp>
        <p:nvSpPr>
          <p:cNvPr id="4" name="Content Placeholder 3">
            <a:extLst>
              <a:ext uri="{FF2B5EF4-FFF2-40B4-BE49-F238E27FC236}">
                <a16:creationId xmlns:a16="http://schemas.microsoft.com/office/drawing/2014/main" id="{A8FBE5A1-E434-4F1F-A50B-FE843D085A21}"/>
              </a:ext>
            </a:extLst>
          </p:cNvPr>
          <p:cNvSpPr>
            <a:spLocks noGrp="1"/>
          </p:cNvSpPr>
          <p:nvPr>
            <p:ph sz="half" idx="2"/>
          </p:nvPr>
        </p:nvSpPr>
        <p:spPr>
          <a:xfrm>
            <a:off x="338328" y="1986742"/>
            <a:ext cx="11015472" cy="35552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8">
            <a:extLst>
              <a:ext uri="{FF2B5EF4-FFF2-40B4-BE49-F238E27FC236}">
                <a16:creationId xmlns:a16="http://schemas.microsoft.com/office/drawing/2014/main" id="{EA8E5F9E-EA32-43CC-953C-3FCDD6DA6C74}"/>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10" name="Title 1">
            <a:extLst>
              <a:ext uri="{FF2B5EF4-FFF2-40B4-BE49-F238E27FC236}">
                <a16:creationId xmlns:a16="http://schemas.microsoft.com/office/drawing/2014/main" id="{472018D9-C32F-46F5-9BEA-5A83E768713B}"/>
              </a:ext>
            </a:extLst>
          </p:cNvPr>
          <p:cNvSpPr>
            <a:spLocks noGrp="1"/>
          </p:cNvSpPr>
          <p:nvPr>
            <p:ph type="ctrTitle" hasCustomPrompt="1"/>
          </p:nvPr>
        </p:nvSpPr>
        <p:spPr>
          <a:xfrm>
            <a:off x="0" y="365126"/>
            <a:ext cx="11353800" cy="950912"/>
          </a:xfrm>
          <a:solidFill>
            <a:schemeClr val="accent4"/>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Tree>
    <p:extLst>
      <p:ext uri="{BB962C8B-B14F-4D97-AF65-F5344CB8AC3E}">
        <p14:creationId xmlns:p14="http://schemas.microsoft.com/office/powerpoint/2010/main" val="2090177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8DB94C-473D-47FE-B098-33BACB606C58}"/>
              </a:ext>
            </a:extLst>
          </p:cNvPr>
          <p:cNvSpPr>
            <a:spLocks noGrp="1"/>
          </p:cNvSpPr>
          <p:nvPr>
            <p:ph type="body" idx="1" hasCustomPrompt="1"/>
          </p:nvPr>
        </p:nvSpPr>
        <p:spPr>
          <a:xfrm>
            <a:off x="338328" y="1554163"/>
            <a:ext cx="5183189" cy="432579"/>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 header</a:t>
            </a:r>
          </a:p>
        </p:txBody>
      </p:sp>
      <p:sp>
        <p:nvSpPr>
          <p:cNvPr id="4" name="Content Placeholder 3">
            <a:extLst>
              <a:ext uri="{FF2B5EF4-FFF2-40B4-BE49-F238E27FC236}">
                <a16:creationId xmlns:a16="http://schemas.microsoft.com/office/drawing/2014/main" id="{A8FBE5A1-E434-4F1F-A50B-FE843D085A21}"/>
              </a:ext>
            </a:extLst>
          </p:cNvPr>
          <p:cNvSpPr>
            <a:spLocks noGrp="1"/>
          </p:cNvSpPr>
          <p:nvPr>
            <p:ph sz="half" idx="2"/>
          </p:nvPr>
        </p:nvSpPr>
        <p:spPr>
          <a:xfrm>
            <a:off x="338328" y="1986743"/>
            <a:ext cx="5183189" cy="35819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D394D6C-9CA7-4CCA-9490-C792C012A2D9}"/>
              </a:ext>
            </a:extLst>
          </p:cNvPr>
          <p:cNvSpPr>
            <a:spLocks noGrp="1"/>
          </p:cNvSpPr>
          <p:nvPr>
            <p:ph type="body" sz="quarter" idx="3" hasCustomPrompt="1"/>
          </p:nvPr>
        </p:nvSpPr>
        <p:spPr>
          <a:xfrm>
            <a:off x="6172200" y="1554163"/>
            <a:ext cx="5183188" cy="432579"/>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 header</a:t>
            </a:r>
          </a:p>
        </p:txBody>
      </p:sp>
      <p:sp>
        <p:nvSpPr>
          <p:cNvPr id="6" name="Content Placeholder 5">
            <a:extLst>
              <a:ext uri="{FF2B5EF4-FFF2-40B4-BE49-F238E27FC236}">
                <a16:creationId xmlns:a16="http://schemas.microsoft.com/office/drawing/2014/main" id="{3682D8F1-393C-460D-AD05-4AEF157BC097}"/>
              </a:ext>
            </a:extLst>
          </p:cNvPr>
          <p:cNvSpPr>
            <a:spLocks noGrp="1"/>
          </p:cNvSpPr>
          <p:nvPr>
            <p:ph sz="quarter" idx="4"/>
          </p:nvPr>
        </p:nvSpPr>
        <p:spPr>
          <a:xfrm>
            <a:off x="6172200" y="2044931"/>
            <a:ext cx="5183188" cy="35237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EA8E5F9E-EA32-43CC-953C-3FCDD6DA6C74}"/>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10" name="Title 1">
            <a:extLst>
              <a:ext uri="{FF2B5EF4-FFF2-40B4-BE49-F238E27FC236}">
                <a16:creationId xmlns:a16="http://schemas.microsoft.com/office/drawing/2014/main" id="{472018D9-C32F-46F5-9BEA-5A83E768713B}"/>
              </a:ext>
            </a:extLst>
          </p:cNvPr>
          <p:cNvSpPr>
            <a:spLocks noGrp="1"/>
          </p:cNvSpPr>
          <p:nvPr>
            <p:ph type="ctrTitle" hasCustomPrompt="1"/>
          </p:nvPr>
        </p:nvSpPr>
        <p:spPr>
          <a:xfrm>
            <a:off x="0" y="365125"/>
            <a:ext cx="11353800" cy="924179"/>
          </a:xfrm>
          <a:solidFill>
            <a:schemeClr val="accent4"/>
          </a:solidFill>
          <a:ln w="31750">
            <a:solidFill>
              <a:schemeClr val="bg1"/>
            </a:solidFill>
          </a:ln>
        </p:spPr>
        <p:txBody>
          <a:bodyPr lIns="324000" anchor="ctr" anchorCtr="0">
            <a:normAutofit/>
          </a:bodyPr>
          <a:lstStyle>
            <a:lvl1pPr algn="l">
              <a:defRPr sz="2400" b="1">
                <a:solidFill>
                  <a:schemeClr val="bg1"/>
                </a:solidFill>
              </a:defRPr>
            </a:lvl1pPr>
          </a:lstStyle>
          <a:p>
            <a:r>
              <a:rPr lang="en-US" dirty="0"/>
              <a:t>Click to edit main header</a:t>
            </a:r>
            <a:endParaRPr lang="en-GB" dirty="0"/>
          </a:p>
        </p:txBody>
      </p:sp>
    </p:spTree>
    <p:extLst>
      <p:ext uri="{BB962C8B-B14F-4D97-AF65-F5344CB8AC3E}">
        <p14:creationId xmlns:p14="http://schemas.microsoft.com/office/powerpoint/2010/main" val="212009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43D26E-C0D6-4B9D-913C-67F92967A149}"/>
              </a:ext>
            </a:extLst>
          </p:cNvPr>
          <p:cNvSpPr>
            <a:spLocks noGrp="1"/>
          </p:cNvSpPr>
          <p:nvPr>
            <p:ph type="dt" sz="half" idx="10"/>
          </p:nvPr>
        </p:nvSpPr>
        <p:spPr>
          <a:xfrm>
            <a:off x="838200" y="6356350"/>
            <a:ext cx="2743200" cy="365125"/>
          </a:xfrm>
          <a:prstGeom prst="rect">
            <a:avLst/>
          </a:prstGeom>
        </p:spPr>
        <p:txBody>
          <a:bodyPr/>
          <a:lstStyle/>
          <a:p>
            <a:fld id="{78567BA5-9BAD-4C58-AC87-ACE8D783D2C5}" type="datetimeFigureOut">
              <a:rPr lang="en-GB" smtClean="0"/>
              <a:t>03/12/2020</a:t>
            </a:fld>
            <a:endParaRPr lang="en-GB"/>
          </a:p>
        </p:txBody>
      </p:sp>
      <p:sp>
        <p:nvSpPr>
          <p:cNvPr id="3" name="Footer Placeholder 2">
            <a:extLst>
              <a:ext uri="{FF2B5EF4-FFF2-40B4-BE49-F238E27FC236}">
                <a16:creationId xmlns:a16="http://schemas.microsoft.com/office/drawing/2014/main" id="{A970F186-D856-4BFF-9023-232DC713E03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13F28720-5D9B-4FA3-9D57-3854F6847C50}"/>
              </a:ext>
            </a:extLst>
          </p:cNvPr>
          <p:cNvSpPr>
            <a:spLocks noGrp="1"/>
          </p:cNvSpPr>
          <p:nvPr>
            <p:ph type="sldNum" sz="quarter" idx="12"/>
          </p:nvPr>
        </p:nvSpPr>
        <p:spPr>
          <a:xfrm>
            <a:off x="8610600" y="6356350"/>
            <a:ext cx="2743200" cy="365125"/>
          </a:xfrm>
          <a:prstGeom prst="rect">
            <a:avLst/>
          </a:prstGeom>
        </p:spPr>
        <p:txBody>
          <a:bodyPr/>
          <a:lstStyle/>
          <a:p>
            <a:fld id="{CAD76C3E-5801-4950-B688-B82B19617675}" type="slidenum">
              <a:rPr lang="en-GB" smtClean="0"/>
              <a:t>‹#›</a:t>
            </a:fld>
            <a:endParaRPr lang="en-GB"/>
          </a:p>
        </p:txBody>
      </p:sp>
      <p:sp>
        <p:nvSpPr>
          <p:cNvPr id="6" name="Picture Placeholder 5">
            <a:extLst>
              <a:ext uri="{FF2B5EF4-FFF2-40B4-BE49-F238E27FC236}">
                <a16:creationId xmlns:a16="http://schemas.microsoft.com/office/drawing/2014/main" id="{F737B479-649D-416E-A580-161FE964659F}"/>
              </a:ext>
            </a:extLst>
          </p:cNvPr>
          <p:cNvSpPr>
            <a:spLocks noGrp="1"/>
          </p:cNvSpPr>
          <p:nvPr>
            <p:ph type="pic" sz="quarter" idx="13"/>
          </p:nvPr>
        </p:nvSpPr>
        <p:spPr>
          <a:xfrm>
            <a:off x="0" y="0"/>
            <a:ext cx="12192000" cy="5578475"/>
          </a:xfrm>
        </p:spPr>
        <p:txBody>
          <a:bodyPr/>
          <a:lstStyle/>
          <a:p>
            <a:endParaRPr lang="en-GB"/>
          </a:p>
        </p:txBody>
      </p:sp>
    </p:spTree>
    <p:extLst>
      <p:ext uri="{BB962C8B-B14F-4D97-AF65-F5344CB8AC3E}">
        <p14:creationId xmlns:p14="http://schemas.microsoft.com/office/powerpoint/2010/main" val="1845418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32D8A-3ED9-4358-B735-99D157F75F9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87833D8-8869-4966-B768-8351BD178F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7D529F-8F6E-443E-85C8-B26D39FF8876}"/>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5" name="Footer Placeholder 4">
            <a:extLst>
              <a:ext uri="{FF2B5EF4-FFF2-40B4-BE49-F238E27FC236}">
                <a16:creationId xmlns:a16="http://schemas.microsoft.com/office/drawing/2014/main" id="{B49D5401-5DF4-4796-81EF-5EACA7D901B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DF2E82E-AD2C-4322-8DCB-643AE570F4E1}"/>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985576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AEC11-152C-4E3D-B31A-66DA5970DA8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787E9A-7072-4C85-92F4-ACADB3F35CF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267FEB-4FF1-4A48-902D-C3CAF01B4C4A}"/>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5" name="Footer Placeholder 4">
            <a:extLst>
              <a:ext uri="{FF2B5EF4-FFF2-40B4-BE49-F238E27FC236}">
                <a16:creationId xmlns:a16="http://schemas.microsoft.com/office/drawing/2014/main" id="{E6B938B0-4046-4925-9D2B-6C2326D9AD5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9AECDD1-478D-48D3-989F-5C7E71979EED}"/>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800210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5C1F0-B9C3-4C81-8228-993093AAB83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BDDB82-53D7-4E35-B490-DDB9B051A86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0734AE-1260-419E-9DB7-B9FD142F6A7F}"/>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5" name="Footer Placeholder 4">
            <a:extLst>
              <a:ext uri="{FF2B5EF4-FFF2-40B4-BE49-F238E27FC236}">
                <a16:creationId xmlns:a16="http://schemas.microsoft.com/office/drawing/2014/main" id="{DB8CA06E-9525-4E66-9961-8AB5852D543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375E3A6-EAD6-4004-B32A-9D084FAA2A2D}"/>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1353757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20EA-E4FF-4BCB-B6EB-CC8B11A2E6A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B1EF277-D898-4E1D-81C5-2F9260174C9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37680CC-765A-4FA2-AE30-5E0814CA837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8961977-AB2A-4EE4-BD0C-81426335ACE0}"/>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6" name="Footer Placeholder 5">
            <a:extLst>
              <a:ext uri="{FF2B5EF4-FFF2-40B4-BE49-F238E27FC236}">
                <a16:creationId xmlns:a16="http://schemas.microsoft.com/office/drawing/2014/main" id="{6C45F89C-0724-49FD-9556-49B373A5DAC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2ED2D76-1EE4-4F14-AFE4-57BFD4C8A674}"/>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78780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4080-049F-4798-9A0E-C475077B0B6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482CA27-2DA2-45A3-B037-1219FF7F3D7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3E7DE9-0906-4BC4-BD2D-7F6E611DD65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A293167-F4D8-4BCD-996E-93E2F1F45E5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CB13AC-5E5C-4CEA-9598-D51993BCC60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980EFF-25DB-4718-8CCC-2AD38CFF7408}"/>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8" name="Footer Placeholder 7">
            <a:extLst>
              <a:ext uri="{FF2B5EF4-FFF2-40B4-BE49-F238E27FC236}">
                <a16:creationId xmlns:a16="http://schemas.microsoft.com/office/drawing/2014/main" id="{308F1D0F-795D-42BB-B6C6-1655841E2C3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03145748-6960-4615-AE85-640BEEBA583E}"/>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513394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C0B-3561-4A08-93ED-733C4B4C44E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1413239-8642-44F2-94B2-57474EE6A32F}"/>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4" name="Footer Placeholder 3">
            <a:extLst>
              <a:ext uri="{FF2B5EF4-FFF2-40B4-BE49-F238E27FC236}">
                <a16:creationId xmlns:a16="http://schemas.microsoft.com/office/drawing/2014/main" id="{5638F2BF-568A-4478-9D22-CB5C2BDC96C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B417F4D-2DE7-47C1-9967-D41FA5A42D01}"/>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3032619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A0CF04-3B20-427B-8A8D-3A754CC895FB}"/>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3" name="Footer Placeholder 2">
            <a:extLst>
              <a:ext uri="{FF2B5EF4-FFF2-40B4-BE49-F238E27FC236}">
                <a16:creationId xmlns:a16="http://schemas.microsoft.com/office/drawing/2014/main" id="{20939AEF-0829-406B-934E-EC81E2B0325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FC47C965-09D5-46A5-A28E-44220D3BA4E8}"/>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056613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AFBB0-064E-4655-A4EF-2AED655B5F5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4A779BF-8D7F-4F5B-8C97-3296D2194D6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B23F1E-857B-44B3-8B03-EE7500AFCB1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0F8E5C-C782-4084-9F28-E130EBF14C0E}"/>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6" name="Footer Placeholder 5">
            <a:extLst>
              <a:ext uri="{FF2B5EF4-FFF2-40B4-BE49-F238E27FC236}">
                <a16:creationId xmlns:a16="http://schemas.microsoft.com/office/drawing/2014/main" id="{B7A2A1AF-2E14-4CC0-9C7E-ADB885934EC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A738F3BC-7927-475A-8B1B-4EE7310F96DC}"/>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619142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F7235-1245-45AE-9131-EB63566B013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D7E78E-4DBE-4253-9B25-BB841A18032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CF1CB55-1AF7-488B-B38F-709B1E48CB1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684E7E-9221-4C76-8177-E5B77536EA9D}"/>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6" name="Footer Placeholder 5">
            <a:extLst>
              <a:ext uri="{FF2B5EF4-FFF2-40B4-BE49-F238E27FC236}">
                <a16:creationId xmlns:a16="http://schemas.microsoft.com/office/drawing/2014/main" id="{D9EC4CDC-586E-43F7-A7CB-84400D04307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5539BF55-FE33-4246-9870-E85C13947FC8}"/>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630674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8BA72-6658-40E7-80C6-B7830E08F9C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1EC0F6-3543-4EBE-B14F-9DD744D02273}"/>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A2782E-F312-4942-B38B-532190BB50B4}"/>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5" name="Footer Placeholder 4">
            <a:extLst>
              <a:ext uri="{FF2B5EF4-FFF2-40B4-BE49-F238E27FC236}">
                <a16:creationId xmlns:a16="http://schemas.microsoft.com/office/drawing/2014/main" id="{85D784D6-B91A-4D90-B2EB-EBE36531E06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A5E91F6-4553-434A-87A9-3FD67FDB66BF}"/>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3332361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75321D-CD90-444A-B89E-4A4E647590F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F7EEF9-9A64-4EB9-BA7F-343B2BA2518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5CC359-8E13-415D-A1DC-FE1D5A2A4FEC}"/>
              </a:ext>
            </a:extLst>
          </p:cNvPr>
          <p:cNvSpPr>
            <a:spLocks noGrp="1"/>
          </p:cNvSpPr>
          <p:nvPr>
            <p:ph type="dt" sz="half" idx="10"/>
          </p:nvPr>
        </p:nvSpPr>
        <p:spPr>
          <a:xfrm>
            <a:off x="838200" y="6356350"/>
            <a:ext cx="2743200" cy="365125"/>
          </a:xfrm>
          <a:prstGeom prst="rect">
            <a:avLst/>
          </a:prstGeom>
        </p:spPr>
        <p:txBody>
          <a:bodyPr/>
          <a:lstStyle/>
          <a:p>
            <a:fld id="{A45CC9F4-FDF4-4466-B9B5-784305BF5694}" type="datetimeFigureOut">
              <a:rPr lang="en-GB" smtClean="0"/>
              <a:t>03/12/2020</a:t>
            </a:fld>
            <a:endParaRPr lang="en-GB"/>
          </a:p>
        </p:txBody>
      </p:sp>
      <p:sp>
        <p:nvSpPr>
          <p:cNvPr id="5" name="Footer Placeholder 4">
            <a:extLst>
              <a:ext uri="{FF2B5EF4-FFF2-40B4-BE49-F238E27FC236}">
                <a16:creationId xmlns:a16="http://schemas.microsoft.com/office/drawing/2014/main" id="{DDC147AF-2E5B-4D8B-88BD-390BF70634F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0FDF8B7-64E7-4F21-BB82-396730B914A7}"/>
              </a:ext>
            </a:extLst>
          </p:cNvPr>
          <p:cNvSpPr>
            <a:spLocks noGrp="1"/>
          </p:cNvSpPr>
          <p:nvPr>
            <p:ph type="sldNum" sz="quarter" idx="12"/>
          </p:nvPr>
        </p:nvSpPr>
        <p:spPr>
          <a:xfrm>
            <a:off x="8610600" y="6356350"/>
            <a:ext cx="2743200" cy="365125"/>
          </a:xfrm>
          <a:prstGeom prst="rect">
            <a:avLst/>
          </a:prstGeom>
        </p:spPr>
        <p:txBody>
          <a:bodyPr/>
          <a:lstStyle/>
          <a:p>
            <a:fld id="{C75BE3DB-ECB9-4473-AC52-B90A5389AE95}" type="slidenum">
              <a:rPr lang="en-GB" smtClean="0"/>
              <a:t>‹#›</a:t>
            </a:fld>
            <a:endParaRPr lang="en-GB"/>
          </a:p>
        </p:txBody>
      </p:sp>
    </p:spTree>
    <p:extLst>
      <p:ext uri="{BB962C8B-B14F-4D97-AF65-F5344CB8AC3E}">
        <p14:creationId xmlns:p14="http://schemas.microsoft.com/office/powerpoint/2010/main" val="2378202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AD7C6-0CA8-4443-9424-9E5F584705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main header</a:t>
            </a:r>
            <a:endParaRPr lang="en-GB" dirty="0"/>
          </a:p>
        </p:txBody>
      </p:sp>
      <p:sp>
        <p:nvSpPr>
          <p:cNvPr id="3" name="Text Placeholder 2">
            <a:extLst>
              <a:ext uri="{FF2B5EF4-FFF2-40B4-BE49-F238E27FC236}">
                <a16:creationId xmlns:a16="http://schemas.microsoft.com/office/drawing/2014/main" id="{EC8BB40B-FD5A-4DF1-B71E-7682632754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1B581055-DFDA-411D-BD85-DA11957317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76C3E-5801-4950-B688-B82B19617675}" type="slidenum">
              <a:rPr lang="en-GB" smtClean="0"/>
              <a:t>‹#›</a:t>
            </a:fld>
            <a:endParaRPr lang="en-GB"/>
          </a:p>
        </p:txBody>
      </p:sp>
      <p:pic>
        <p:nvPicPr>
          <p:cNvPr id="7" name="Picture 6">
            <a:extLst>
              <a:ext uri="{FF2B5EF4-FFF2-40B4-BE49-F238E27FC236}">
                <a16:creationId xmlns:a16="http://schemas.microsoft.com/office/drawing/2014/main" id="{516FE09F-3C19-46D5-9869-059695CD1645}"/>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92277" y="5943600"/>
            <a:ext cx="2286000" cy="676015"/>
          </a:xfrm>
          <a:prstGeom prst="rect">
            <a:avLst/>
          </a:prstGeom>
        </p:spPr>
      </p:pic>
      <p:pic>
        <p:nvPicPr>
          <p:cNvPr id="10" name="Picture 9">
            <a:extLst>
              <a:ext uri="{FF2B5EF4-FFF2-40B4-BE49-F238E27FC236}">
                <a16:creationId xmlns:a16="http://schemas.microsoft.com/office/drawing/2014/main" id="{9AD8A804-04CA-4EE7-8E21-1D676BECE6E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92277" y="5943600"/>
            <a:ext cx="2286000" cy="676015"/>
          </a:xfrm>
          <a:prstGeom prst="rect">
            <a:avLst/>
          </a:prstGeom>
        </p:spPr>
      </p:pic>
      <p:cxnSp>
        <p:nvCxnSpPr>
          <p:cNvPr id="11" name="Straight Connector 10">
            <a:extLst>
              <a:ext uri="{FF2B5EF4-FFF2-40B4-BE49-F238E27FC236}">
                <a16:creationId xmlns:a16="http://schemas.microsoft.com/office/drawing/2014/main" id="{84BE2778-2EDE-42ED-949F-FCFADABED3D7}"/>
              </a:ext>
            </a:extLst>
          </p:cNvPr>
          <p:cNvCxnSpPr>
            <a:cxnSpLocks/>
          </p:cNvCxnSpPr>
          <p:nvPr userDrawn="1"/>
        </p:nvCxnSpPr>
        <p:spPr>
          <a:xfrm>
            <a:off x="-1" y="5715000"/>
            <a:ext cx="12192001" cy="0"/>
          </a:xfrm>
          <a:prstGeom prst="line">
            <a:avLst/>
          </a:prstGeom>
          <a:ln w="34925">
            <a:solidFill>
              <a:srgbClr val="00B2E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452120"/>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0" r:id="rId4"/>
    <p:sldLayoutId id="2147483652" r:id="rId5"/>
    <p:sldLayoutId id="2147483653" r:id="rId6"/>
    <p:sldLayoutId id="2147483659" r:id="rId7"/>
    <p:sldLayoutId id="2147483655" r:id="rId8"/>
  </p:sldLayoutIdLst>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1"/>
        </a:buClr>
        <a:buFont typeface="Wingdings" panose="05000000000000000000" pitchFamily="2" charset="2"/>
        <a:buChar char="§"/>
        <a:defRPr sz="15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6680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image" Target="../media/image6.jpg"/><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tonewall.org.uk/help-advice/glossary-term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jpeg"/><Relationship Id="rId17" Type="http://schemas.openxmlformats.org/officeDocument/2006/relationships/image" Target="../media/image22.png"/><Relationship Id="rId2" Type="http://schemas.openxmlformats.org/officeDocument/2006/relationships/notesSlide" Target="../notesSlides/notesSlide4.xml"/><Relationship Id="rId16" Type="http://schemas.openxmlformats.org/officeDocument/2006/relationships/image" Target="../media/image21.jpeg"/><Relationship Id="rId1" Type="http://schemas.openxmlformats.org/officeDocument/2006/relationships/slideLayout" Target="../slideLayouts/slideLayout4.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www.mypronouns.org/sharing" TargetMode="External"/><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hyperlink" Target="https://www.stonewall.org.uk/help-advice/glossary-terms" TargetMode="External"/><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_rels/slide1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hyperlink" Target="http://www.genderbread.org/" TargetMode="External"/><Relationship Id="rId3" Type="http://schemas.openxmlformats.org/officeDocument/2006/relationships/hyperlink" Target="https://twitter.com/buildingeqlgbt" TargetMode="External"/><Relationship Id="rId7" Type="http://schemas.openxmlformats.org/officeDocument/2006/relationships/hyperlink" Target="http://www.stonewall.org.uk/" TargetMode="External"/><Relationship Id="rId2" Type="http://schemas.openxmlformats.org/officeDocument/2006/relationships/hyperlink" Target="https://www.linkedin.com/company/building-equality" TargetMode="External"/><Relationship Id="rId1" Type="http://schemas.openxmlformats.org/officeDocument/2006/relationships/slideLayout" Target="../slideLayouts/slideLayout4.xml"/><Relationship Id="rId6" Type="http://schemas.openxmlformats.org/officeDocument/2006/relationships/hyperlink" Target="http://theproudtrust.org/" TargetMode="External"/><Relationship Id="rId5" Type="http://schemas.openxmlformats.org/officeDocument/2006/relationships/hyperlink" Target="http://lgbt.foundation/" TargetMode="External"/><Relationship Id="rId4" Type="http://schemas.openxmlformats.org/officeDocument/2006/relationships/hyperlink" Target="http://www.buildingequalityuk.com/" TargetMode="External"/><Relationship Id="rId9" Type="http://schemas.openxmlformats.org/officeDocument/2006/relationships/hyperlink" Target="http://www.supplychainschool.co.uk/"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37E5E1A-5FCC-4C53-9A4C-A238086932E4}"/>
              </a:ext>
            </a:extLst>
          </p:cNvPr>
          <p:cNvSpPr>
            <a:spLocks noGrp="1"/>
          </p:cNvSpPr>
          <p:nvPr>
            <p:ph idx="1"/>
          </p:nvPr>
        </p:nvSpPr>
        <p:spPr/>
        <p:txBody>
          <a:bodyPr>
            <a:normAutofit fontScale="70000" lnSpcReduction="20000"/>
          </a:bodyPr>
          <a:lstStyle/>
          <a:p>
            <a:pPr>
              <a:lnSpc>
                <a:spcPct val="120000"/>
              </a:lnSpc>
              <a:spcBef>
                <a:spcPts val="750"/>
              </a:spcBef>
            </a:pPr>
            <a:r>
              <a:rPr lang="en-GB" i="1" dirty="0"/>
              <a:t>Please hide this slide before beginning your presentation. </a:t>
            </a:r>
          </a:p>
          <a:p>
            <a:pPr>
              <a:lnSpc>
                <a:spcPct val="120000"/>
              </a:lnSpc>
              <a:spcBef>
                <a:spcPts val="750"/>
              </a:spcBef>
            </a:pPr>
            <a:endParaRPr lang="en-GB" dirty="0"/>
          </a:p>
          <a:p>
            <a:pPr>
              <a:lnSpc>
                <a:spcPct val="120000"/>
              </a:lnSpc>
              <a:spcBef>
                <a:spcPts val="750"/>
              </a:spcBef>
            </a:pPr>
            <a:r>
              <a:rPr lang="en-GB" dirty="0"/>
              <a:t>This resource is a full Building Equality LGBT+ Inclusion Toolbox Talk. </a:t>
            </a:r>
          </a:p>
          <a:p>
            <a:pPr>
              <a:lnSpc>
                <a:spcPct val="120000"/>
              </a:lnSpc>
              <a:spcBef>
                <a:spcPts val="750"/>
              </a:spcBef>
            </a:pPr>
            <a:r>
              <a:rPr lang="en-GB" dirty="0"/>
              <a:t>This resource is not intended to be used in its entirety at any one time. </a:t>
            </a:r>
          </a:p>
          <a:p>
            <a:pPr>
              <a:lnSpc>
                <a:spcPct val="120000"/>
              </a:lnSpc>
              <a:spcBef>
                <a:spcPts val="750"/>
              </a:spcBef>
            </a:pPr>
            <a:endParaRPr lang="en-GB" dirty="0"/>
          </a:p>
          <a:p>
            <a:pPr>
              <a:lnSpc>
                <a:spcPct val="120000"/>
              </a:lnSpc>
              <a:spcBef>
                <a:spcPts val="750"/>
              </a:spcBef>
            </a:pPr>
            <a:r>
              <a:rPr lang="en-GB" dirty="0"/>
              <a:t>This resource can be used as a an anti-bullying toolbox talk, it also picks up on use of language; LGBT+ history/information; LGBT+ terminology (incl. pronouns); as well as allies and further support. </a:t>
            </a:r>
          </a:p>
          <a:p>
            <a:pPr>
              <a:lnSpc>
                <a:spcPct val="120000"/>
              </a:lnSpc>
              <a:spcBef>
                <a:spcPts val="750"/>
              </a:spcBef>
            </a:pPr>
            <a:endParaRPr lang="en-GB" dirty="0"/>
          </a:p>
          <a:p>
            <a:pPr>
              <a:lnSpc>
                <a:spcPct val="120000"/>
              </a:lnSpc>
              <a:spcBef>
                <a:spcPts val="750"/>
              </a:spcBef>
            </a:pPr>
            <a:r>
              <a:rPr lang="en-GB" dirty="0"/>
              <a:t>For example: you may use section 2 as the basis of your talk but also include a personal element with section 3.  </a:t>
            </a:r>
          </a:p>
          <a:p>
            <a:pPr>
              <a:lnSpc>
                <a:spcPct val="120000"/>
              </a:lnSpc>
              <a:spcBef>
                <a:spcPts val="750"/>
              </a:spcBef>
            </a:pPr>
            <a:r>
              <a:rPr lang="en-GB" dirty="0"/>
              <a:t>Or you may do a talk for LGBT+ history month and include section 1 and section 4. </a:t>
            </a:r>
          </a:p>
          <a:p>
            <a:pPr>
              <a:lnSpc>
                <a:spcPct val="120000"/>
              </a:lnSpc>
              <a:spcBef>
                <a:spcPts val="750"/>
              </a:spcBef>
            </a:pPr>
            <a:endParaRPr lang="en-GB" dirty="0"/>
          </a:p>
          <a:p>
            <a:pPr>
              <a:lnSpc>
                <a:spcPct val="120000"/>
              </a:lnSpc>
              <a:spcBef>
                <a:spcPts val="750"/>
              </a:spcBef>
            </a:pPr>
            <a:r>
              <a:rPr lang="en-GB" dirty="0"/>
              <a:t>Which slides are used is purely down to the time limit available and the intended audience. </a:t>
            </a:r>
          </a:p>
          <a:p>
            <a:pPr>
              <a:lnSpc>
                <a:spcPct val="120000"/>
              </a:lnSpc>
              <a:spcBef>
                <a:spcPts val="750"/>
              </a:spcBef>
            </a:pPr>
            <a:r>
              <a:rPr lang="en-GB" dirty="0"/>
              <a:t>There are also many interactive elements to the toolbox talk, as well as hand-outs for participants, which are detailed in the slide notes and the further guidance document.  </a:t>
            </a:r>
          </a:p>
          <a:p>
            <a:endParaRPr lang="en-GB" dirty="0"/>
          </a:p>
        </p:txBody>
      </p:sp>
      <p:sp>
        <p:nvSpPr>
          <p:cNvPr id="2" name="Title 1">
            <a:extLst>
              <a:ext uri="{FF2B5EF4-FFF2-40B4-BE49-F238E27FC236}">
                <a16:creationId xmlns:a16="http://schemas.microsoft.com/office/drawing/2014/main" id="{47BE37A1-5DE8-4AB7-833C-63841B0A0CF8}"/>
              </a:ext>
            </a:extLst>
          </p:cNvPr>
          <p:cNvSpPr>
            <a:spLocks noGrp="1"/>
          </p:cNvSpPr>
          <p:nvPr>
            <p:ph type="ctrTitle"/>
          </p:nvPr>
        </p:nvSpPr>
        <p:spPr/>
        <p:txBody>
          <a:bodyPr/>
          <a:lstStyle/>
          <a:p>
            <a:r>
              <a:rPr lang="en-GB" dirty="0"/>
              <a:t>Purpose of the Toolbox Talk</a:t>
            </a:r>
          </a:p>
        </p:txBody>
      </p:sp>
    </p:spTree>
    <p:extLst>
      <p:ext uri="{BB962C8B-B14F-4D97-AF65-F5344CB8AC3E}">
        <p14:creationId xmlns:p14="http://schemas.microsoft.com/office/powerpoint/2010/main" val="3224611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7267AFB-A921-437C-9119-4B0D7680E541}"/>
              </a:ext>
            </a:extLst>
          </p:cNvPr>
          <p:cNvSpPr>
            <a:spLocks noGrp="1"/>
          </p:cNvSpPr>
          <p:nvPr>
            <p:ph type="pic" sz="quarter" idx="13"/>
          </p:nvPr>
        </p:nvSpPr>
        <p:spPr/>
      </p:sp>
      <p:pic>
        <p:nvPicPr>
          <p:cNvPr id="3" name="Picture 2" descr="A screenshot of a cell phone&#10;&#10;Description automatically generated">
            <a:extLst>
              <a:ext uri="{FF2B5EF4-FFF2-40B4-BE49-F238E27FC236}">
                <a16:creationId xmlns:a16="http://schemas.microsoft.com/office/drawing/2014/main" id="{D4682822-05CD-47FC-935C-8D686643BF26}"/>
              </a:ext>
            </a:extLst>
          </p:cNvPr>
          <p:cNvPicPr>
            <a:picLocks noChangeAspect="1"/>
          </p:cNvPicPr>
          <p:nvPr/>
        </p:nvPicPr>
        <p:blipFill rotWithShape="1">
          <a:blip r:embed="rId3">
            <a:extLst>
              <a:ext uri="{28A0092B-C50C-407E-A947-70E740481C1C}">
                <a14:useLocalDpi xmlns:a14="http://schemas.microsoft.com/office/drawing/2010/main" val="0"/>
              </a:ext>
            </a:extLst>
          </a:blip>
          <a:srcRect l="388" b="31527"/>
          <a:stretch/>
        </p:blipFill>
        <p:spPr>
          <a:xfrm>
            <a:off x="0" y="-12197"/>
            <a:ext cx="12278359" cy="5600197"/>
          </a:xfrm>
          <a:prstGeom prst="rect">
            <a:avLst/>
          </a:prstGeom>
        </p:spPr>
      </p:pic>
    </p:spTree>
    <p:extLst>
      <p:ext uri="{BB962C8B-B14F-4D97-AF65-F5344CB8AC3E}">
        <p14:creationId xmlns:p14="http://schemas.microsoft.com/office/powerpoint/2010/main" val="940033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CB69E24-9956-488D-AB22-508209C335E7}"/>
              </a:ext>
            </a:extLst>
          </p:cNvPr>
          <p:cNvSpPr>
            <a:spLocks noGrp="1"/>
          </p:cNvSpPr>
          <p:nvPr>
            <p:ph type="ctrTitle"/>
          </p:nvPr>
        </p:nvSpPr>
        <p:spPr/>
        <p:txBody>
          <a:bodyPr/>
          <a:lstStyle/>
          <a:p>
            <a:r>
              <a:rPr lang="en-GB" dirty="0"/>
              <a:t>Contents</a:t>
            </a:r>
          </a:p>
        </p:txBody>
      </p:sp>
      <p:graphicFrame>
        <p:nvGraphicFramePr>
          <p:cNvPr id="20" name="Diagram 19">
            <a:extLst>
              <a:ext uri="{FF2B5EF4-FFF2-40B4-BE49-F238E27FC236}">
                <a16:creationId xmlns:a16="http://schemas.microsoft.com/office/drawing/2014/main" id="{7065AA38-2D59-43F3-9D36-33DBA3C49034}"/>
              </a:ext>
            </a:extLst>
          </p:cNvPr>
          <p:cNvGraphicFramePr/>
          <p:nvPr>
            <p:extLst>
              <p:ext uri="{D42A27DB-BD31-4B8C-83A1-F6EECF244321}">
                <p14:modId xmlns:p14="http://schemas.microsoft.com/office/powerpoint/2010/main" val="1229756192"/>
              </p:ext>
            </p:extLst>
          </p:nvPr>
        </p:nvGraphicFramePr>
        <p:xfrm>
          <a:off x="-780177" y="1502850"/>
          <a:ext cx="9291879" cy="4052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0DB74A7C-1929-4343-B244-8290CE6F615A}"/>
              </a:ext>
            </a:extLst>
          </p:cNvPr>
          <p:cNvSpPr txBox="1"/>
          <p:nvPr/>
        </p:nvSpPr>
        <p:spPr>
          <a:xfrm>
            <a:off x="752161" y="1566872"/>
            <a:ext cx="379490" cy="369332"/>
          </a:xfrm>
          <a:prstGeom prst="rect">
            <a:avLst/>
          </a:prstGeom>
          <a:noFill/>
        </p:spPr>
        <p:txBody>
          <a:bodyPr wrap="square" rtlCol="0">
            <a:spAutoFit/>
          </a:bodyPr>
          <a:lstStyle/>
          <a:p>
            <a:r>
              <a:rPr lang="en-GB" dirty="0">
                <a:solidFill>
                  <a:srgbClr val="FFFFFF"/>
                </a:solidFill>
              </a:rPr>
              <a:t>1</a:t>
            </a:r>
          </a:p>
        </p:txBody>
      </p:sp>
      <p:sp>
        <p:nvSpPr>
          <p:cNvPr id="22" name="TextBox 21">
            <a:extLst>
              <a:ext uri="{FF2B5EF4-FFF2-40B4-BE49-F238E27FC236}">
                <a16:creationId xmlns:a16="http://schemas.microsoft.com/office/drawing/2014/main" id="{5FE4AC81-E0A2-46C6-AF3C-C83E1A7E5603}"/>
              </a:ext>
            </a:extLst>
          </p:cNvPr>
          <p:cNvSpPr txBox="1"/>
          <p:nvPr/>
        </p:nvSpPr>
        <p:spPr>
          <a:xfrm>
            <a:off x="752161" y="2302691"/>
            <a:ext cx="379490" cy="369332"/>
          </a:xfrm>
          <a:prstGeom prst="rect">
            <a:avLst/>
          </a:prstGeom>
          <a:noFill/>
        </p:spPr>
        <p:txBody>
          <a:bodyPr wrap="square" rtlCol="0">
            <a:spAutoFit/>
          </a:bodyPr>
          <a:lstStyle/>
          <a:p>
            <a:r>
              <a:rPr lang="en-GB" dirty="0">
                <a:solidFill>
                  <a:srgbClr val="FFFFFF"/>
                </a:solidFill>
              </a:rPr>
              <a:t>2</a:t>
            </a:r>
          </a:p>
        </p:txBody>
      </p:sp>
      <p:sp>
        <p:nvSpPr>
          <p:cNvPr id="23" name="TextBox 22">
            <a:extLst>
              <a:ext uri="{FF2B5EF4-FFF2-40B4-BE49-F238E27FC236}">
                <a16:creationId xmlns:a16="http://schemas.microsoft.com/office/drawing/2014/main" id="{A4F357C4-868F-4E45-AAE7-68B0D3894FF0}"/>
              </a:ext>
            </a:extLst>
          </p:cNvPr>
          <p:cNvSpPr txBox="1"/>
          <p:nvPr/>
        </p:nvSpPr>
        <p:spPr>
          <a:xfrm>
            <a:off x="752161" y="2992151"/>
            <a:ext cx="379490" cy="369332"/>
          </a:xfrm>
          <a:prstGeom prst="rect">
            <a:avLst/>
          </a:prstGeom>
          <a:noFill/>
        </p:spPr>
        <p:txBody>
          <a:bodyPr wrap="square" rtlCol="0">
            <a:spAutoFit/>
          </a:bodyPr>
          <a:lstStyle/>
          <a:p>
            <a:r>
              <a:rPr lang="en-GB" dirty="0">
                <a:solidFill>
                  <a:srgbClr val="FFFFFF"/>
                </a:solidFill>
              </a:rPr>
              <a:t>3</a:t>
            </a:r>
          </a:p>
        </p:txBody>
      </p:sp>
      <p:sp>
        <p:nvSpPr>
          <p:cNvPr id="24" name="TextBox 23">
            <a:extLst>
              <a:ext uri="{FF2B5EF4-FFF2-40B4-BE49-F238E27FC236}">
                <a16:creationId xmlns:a16="http://schemas.microsoft.com/office/drawing/2014/main" id="{A3332CD5-F1ED-4D97-B3DF-5FADDE79FB43}"/>
              </a:ext>
            </a:extLst>
          </p:cNvPr>
          <p:cNvSpPr txBox="1"/>
          <p:nvPr/>
        </p:nvSpPr>
        <p:spPr>
          <a:xfrm>
            <a:off x="752161" y="3702743"/>
            <a:ext cx="379490" cy="369332"/>
          </a:xfrm>
          <a:prstGeom prst="rect">
            <a:avLst/>
          </a:prstGeom>
          <a:noFill/>
        </p:spPr>
        <p:txBody>
          <a:bodyPr wrap="square" rtlCol="0">
            <a:spAutoFit/>
          </a:bodyPr>
          <a:lstStyle/>
          <a:p>
            <a:r>
              <a:rPr lang="en-GB" dirty="0">
                <a:solidFill>
                  <a:srgbClr val="FFFFFF"/>
                </a:solidFill>
              </a:rPr>
              <a:t>4</a:t>
            </a:r>
          </a:p>
        </p:txBody>
      </p:sp>
      <p:sp>
        <p:nvSpPr>
          <p:cNvPr id="25" name="TextBox 24">
            <a:extLst>
              <a:ext uri="{FF2B5EF4-FFF2-40B4-BE49-F238E27FC236}">
                <a16:creationId xmlns:a16="http://schemas.microsoft.com/office/drawing/2014/main" id="{1225855A-6363-46EA-ADB4-E1651D9FB672}"/>
              </a:ext>
            </a:extLst>
          </p:cNvPr>
          <p:cNvSpPr txBox="1"/>
          <p:nvPr/>
        </p:nvSpPr>
        <p:spPr>
          <a:xfrm>
            <a:off x="752161" y="4413335"/>
            <a:ext cx="379490" cy="369332"/>
          </a:xfrm>
          <a:prstGeom prst="rect">
            <a:avLst/>
          </a:prstGeom>
          <a:noFill/>
        </p:spPr>
        <p:txBody>
          <a:bodyPr wrap="square" rtlCol="0">
            <a:spAutoFit/>
          </a:bodyPr>
          <a:lstStyle/>
          <a:p>
            <a:r>
              <a:rPr lang="en-GB" dirty="0">
                <a:solidFill>
                  <a:srgbClr val="FFFFFF"/>
                </a:solidFill>
              </a:rPr>
              <a:t>5</a:t>
            </a:r>
          </a:p>
        </p:txBody>
      </p:sp>
      <p:sp>
        <p:nvSpPr>
          <p:cNvPr id="26" name="TextBox 25">
            <a:extLst>
              <a:ext uri="{FF2B5EF4-FFF2-40B4-BE49-F238E27FC236}">
                <a16:creationId xmlns:a16="http://schemas.microsoft.com/office/drawing/2014/main" id="{905A704A-C326-4F68-A7AD-4BB55AAA4446}"/>
              </a:ext>
            </a:extLst>
          </p:cNvPr>
          <p:cNvSpPr txBox="1"/>
          <p:nvPr/>
        </p:nvSpPr>
        <p:spPr>
          <a:xfrm>
            <a:off x="761889" y="5094743"/>
            <a:ext cx="379490" cy="369332"/>
          </a:xfrm>
          <a:prstGeom prst="rect">
            <a:avLst/>
          </a:prstGeom>
          <a:noFill/>
        </p:spPr>
        <p:txBody>
          <a:bodyPr wrap="square" rtlCol="0">
            <a:spAutoFit/>
          </a:bodyPr>
          <a:lstStyle/>
          <a:p>
            <a:r>
              <a:rPr lang="en-GB" dirty="0">
                <a:solidFill>
                  <a:srgbClr val="FFFFFF"/>
                </a:solidFill>
              </a:rPr>
              <a:t>6</a:t>
            </a:r>
          </a:p>
        </p:txBody>
      </p:sp>
      <p:pic>
        <p:nvPicPr>
          <p:cNvPr id="10" name="Picture 9" descr="A close up of a sign&#10;&#10;Description automatically generated">
            <a:extLst>
              <a:ext uri="{FF2B5EF4-FFF2-40B4-BE49-F238E27FC236}">
                <a16:creationId xmlns:a16="http://schemas.microsoft.com/office/drawing/2014/main" id="{0A4F5772-554E-4470-A73B-B53916CA00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9900" y="1356284"/>
            <a:ext cx="1714307" cy="2424285"/>
          </a:xfrm>
          <a:prstGeom prst="rect">
            <a:avLst/>
          </a:prstGeom>
          <a:ln w="6350">
            <a:solidFill>
              <a:schemeClr val="tx2"/>
            </a:solidFill>
          </a:ln>
        </p:spPr>
      </p:pic>
      <p:pic>
        <p:nvPicPr>
          <p:cNvPr id="12" name="Picture 11" descr="A screenshot of a cell phone&#10;&#10;Description automatically generated">
            <a:extLst>
              <a:ext uri="{FF2B5EF4-FFF2-40B4-BE49-F238E27FC236}">
                <a16:creationId xmlns:a16="http://schemas.microsoft.com/office/drawing/2014/main" id="{1085FAD3-8111-4C89-B594-6A122001A9C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38851" y="1356059"/>
            <a:ext cx="1714949" cy="1713184"/>
          </a:xfrm>
          <a:prstGeom prst="rect">
            <a:avLst/>
          </a:prstGeom>
          <a:ln w="6350">
            <a:solidFill>
              <a:schemeClr val="tx2"/>
            </a:solidFill>
          </a:ln>
        </p:spPr>
      </p:pic>
      <p:pic>
        <p:nvPicPr>
          <p:cNvPr id="13" name="Picture 12" descr="A picture containing knife&#10;&#10;Description automatically generated">
            <a:extLst>
              <a:ext uri="{FF2B5EF4-FFF2-40B4-BE49-F238E27FC236}">
                <a16:creationId xmlns:a16="http://schemas.microsoft.com/office/drawing/2014/main" id="{2A421B87-9260-4C2E-9217-1F7299B2AC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44223" y="3164145"/>
            <a:ext cx="1705003" cy="616424"/>
          </a:xfrm>
          <a:prstGeom prst="rect">
            <a:avLst/>
          </a:prstGeom>
          <a:ln w="6350">
            <a:solidFill>
              <a:schemeClr val="tx2"/>
            </a:solidFill>
          </a:ln>
        </p:spPr>
      </p:pic>
      <p:pic>
        <p:nvPicPr>
          <p:cNvPr id="3" name="Picture 2">
            <a:extLst>
              <a:ext uri="{FF2B5EF4-FFF2-40B4-BE49-F238E27FC236}">
                <a16:creationId xmlns:a16="http://schemas.microsoft.com/office/drawing/2014/main" id="{D3D6C39C-E675-4F89-A2A5-61730CDB3CD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15325" y="3874926"/>
            <a:ext cx="3533901" cy="1766952"/>
          </a:xfrm>
          <a:prstGeom prst="rect">
            <a:avLst/>
          </a:prstGeom>
        </p:spPr>
      </p:pic>
    </p:spTree>
    <p:extLst>
      <p:ext uri="{BB962C8B-B14F-4D97-AF65-F5344CB8AC3E}">
        <p14:creationId xmlns:p14="http://schemas.microsoft.com/office/powerpoint/2010/main" val="205067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sky, outdoor, tree&#10;&#10;Description automatically generated">
            <a:extLst>
              <a:ext uri="{FF2B5EF4-FFF2-40B4-BE49-F238E27FC236}">
                <a16:creationId xmlns:a16="http://schemas.microsoft.com/office/drawing/2014/main" id="{E95AADA4-9C57-4757-831C-C36B8E0DAC2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536" b="15536"/>
          <a:stretch>
            <a:fillRect/>
          </a:stretch>
        </p:blipFill>
        <p:spPr/>
      </p:pic>
      <p:sp>
        <p:nvSpPr>
          <p:cNvPr id="4" name="Title 3">
            <a:extLst>
              <a:ext uri="{FF2B5EF4-FFF2-40B4-BE49-F238E27FC236}">
                <a16:creationId xmlns:a16="http://schemas.microsoft.com/office/drawing/2014/main" id="{3B4F4315-1923-4D88-81DA-2C9FA2A6E8FA}"/>
              </a:ext>
            </a:extLst>
          </p:cNvPr>
          <p:cNvSpPr>
            <a:spLocks noGrp="1"/>
          </p:cNvSpPr>
          <p:nvPr>
            <p:ph type="ctrTitle"/>
          </p:nvPr>
        </p:nvSpPr>
        <p:spPr>
          <a:xfrm>
            <a:off x="1" y="365125"/>
            <a:ext cx="6819899" cy="898525"/>
          </a:xfrm>
          <a:solidFill>
            <a:schemeClr val="accent2"/>
          </a:solidFill>
        </p:spPr>
        <p:txBody>
          <a:bodyPr/>
          <a:lstStyle/>
          <a:p>
            <a:r>
              <a:rPr lang="en-GB" dirty="0"/>
              <a:t>LGBT+ history, information &amp; terminology </a:t>
            </a:r>
          </a:p>
        </p:txBody>
      </p:sp>
    </p:spTree>
    <p:extLst>
      <p:ext uri="{BB962C8B-B14F-4D97-AF65-F5344CB8AC3E}">
        <p14:creationId xmlns:p14="http://schemas.microsoft.com/office/powerpoint/2010/main" val="2926621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AA344D-5EFE-40C2-8F7E-EB63818B3D76}"/>
              </a:ext>
            </a:extLst>
          </p:cNvPr>
          <p:cNvSpPr>
            <a:spLocks noGrp="1"/>
          </p:cNvSpPr>
          <p:nvPr>
            <p:ph type="ctrTitle"/>
          </p:nvPr>
        </p:nvSpPr>
        <p:spPr>
          <a:solidFill>
            <a:schemeClr val="accent2"/>
          </a:solidFill>
        </p:spPr>
        <p:txBody>
          <a:bodyPr/>
          <a:lstStyle/>
          <a:p>
            <a:r>
              <a:rPr lang="en-GB" dirty="0"/>
              <a:t>LGBT+ terminology</a:t>
            </a:r>
          </a:p>
        </p:txBody>
      </p:sp>
      <p:sp>
        <p:nvSpPr>
          <p:cNvPr id="15" name="Content Placeholder 1">
            <a:extLst>
              <a:ext uri="{FF2B5EF4-FFF2-40B4-BE49-F238E27FC236}">
                <a16:creationId xmlns:a16="http://schemas.microsoft.com/office/drawing/2014/main" id="{785E4FC6-9580-43CD-B04B-234085FDD47A}"/>
              </a:ext>
            </a:extLst>
          </p:cNvPr>
          <p:cNvSpPr>
            <a:spLocks noGrp="1"/>
          </p:cNvSpPr>
          <p:nvPr>
            <p:ph idx="1"/>
          </p:nvPr>
        </p:nvSpPr>
        <p:spPr>
          <a:xfrm>
            <a:off x="340822" y="1556656"/>
            <a:ext cx="11012978" cy="4249058"/>
          </a:xfrm>
        </p:spPr>
        <p:txBody>
          <a:bodyPr>
            <a:noAutofit/>
          </a:bodyPr>
          <a:lstStyle/>
          <a:p>
            <a:r>
              <a:rPr lang="en-GB" sz="1600" dirty="0">
                <a:solidFill>
                  <a:schemeClr val="accent2"/>
                </a:solidFill>
              </a:rPr>
              <a:t>LGBT: </a:t>
            </a:r>
          </a:p>
          <a:p>
            <a:r>
              <a:rPr lang="en-GB" sz="1600" b="1" i="1" dirty="0"/>
              <a:t>Stands for lesbian, gay, bi, and transgender. Depending on preference this will sometime include Q for queer and/or I for intersex.</a:t>
            </a:r>
          </a:p>
          <a:p>
            <a:r>
              <a:rPr lang="en-GB" sz="1600" dirty="0">
                <a:solidFill>
                  <a:schemeClr val="accent2"/>
                </a:solidFill>
              </a:rPr>
              <a:t>The PLUS (+):</a:t>
            </a:r>
          </a:p>
          <a:p>
            <a:r>
              <a:rPr lang="en-GB" sz="1600" b="1" i="1" dirty="0"/>
              <a:t>This ensures that we will always be inclusive of all identities, to make all feel welcomed and is shorthand for acronyms such as LGBTQQIAAP2S. </a:t>
            </a:r>
          </a:p>
          <a:p>
            <a:r>
              <a:rPr lang="en-GB" sz="1600" dirty="0">
                <a:solidFill>
                  <a:schemeClr val="accent2"/>
                </a:solidFill>
              </a:rPr>
              <a:t>Cisgender: </a:t>
            </a:r>
          </a:p>
          <a:p>
            <a:r>
              <a:rPr lang="en-GB" sz="1600" b="1" i="1" dirty="0"/>
              <a:t>A person whose gender identity and expression matches the gender typically associated with their biological sex. For example: a female who identifies as a woman.</a:t>
            </a:r>
          </a:p>
          <a:p>
            <a:r>
              <a:rPr lang="en-GB" sz="1600" dirty="0">
                <a:solidFill>
                  <a:schemeClr val="accent2"/>
                </a:solidFill>
              </a:rPr>
              <a:t>LGBT-phobia: </a:t>
            </a:r>
          </a:p>
          <a:p>
            <a:r>
              <a:rPr lang="en-GB" sz="1600" b="1" i="1" dirty="0"/>
              <a:t>Thoughts, feelings, or actions based on dislike, judgment, or hatred of LGBT individuals. LGBT-phobia can include prejudice, discrimination, harassment, and acts of violence.</a:t>
            </a:r>
          </a:p>
          <a:p>
            <a:pPr>
              <a:spcBef>
                <a:spcPts val="1800"/>
              </a:spcBef>
            </a:pPr>
            <a:r>
              <a:rPr lang="en-GB" sz="1200" i="1" dirty="0">
                <a:solidFill>
                  <a:schemeClr val="accent2"/>
                </a:solidFill>
              </a:rPr>
              <a:t>A full glossary of terms can be found at: </a:t>
            </a:r>
            <a:r>
              <a:rPr lang="en-GB" sz="1200" i="1" dirty="0">
                <a:solidFill>
                  <a:schemeClr val="accent2"/>
                </a:solidFill>
                <a:hlinkClick r:id="rId3"/>
              </a:rPr>
              <a:t>https://www.stonewall.org.uk/help-advice/glossary-terms</a:t>
            </a:r>
            <a:r>
              <a:rPr lang="en-GB" sz="1200" i="1" dirty="0">
                <a:solidFill>
                  <a:schemeClr val="accent2"/>
                </a:solidFill>
              </a:rPr>
              <a:t>   </a:t>
            </a:r>
          </a:p>
        </p:txBody>
      </p:sp>
    </p:spTree>
    <p:extLst>
      <p:ext uri="{BB962C8B-B14F-4D97-AF65-F5344CB8AC3E}">
        <p14:creationId xmlns:p14="http://schemas.microsoft.com/office/powerpoint/2010/main" val="105178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829E3E-9F9D-46DA-8BE7-056DCFBDA862}"/>
              </a:ext>
            </a:extLst>
          </p:cNvPr>
          <p:cNvSpPr>
            <a:spLocks noGrp="1"/>
          </p:cNvSpPr>
          <p:nvPr>
            <p:ph type="ctrTitle"/>
          </p:nvPr>
        </p:nvSpPr>
        <p:spPr>
          <a:solidFill>
            <a:schemeClr val="accent2"/>
          </a:solidFill>
        </p:spPr>
        <p:txBody>
          <a:bodyPr/>
          <a:lstStyle/>
          <a:p>
            <a:r>
              <a:rPr lang="en-GB" dirty="0"/>
              <a:t>LGBT+ flags </a:t>
            </a:r>
          </a:p>
        </p:txBody>
      </p:sp>
      <p:pic>
        <p:nvPicPr>
          <p:cNvPr id="4" name="Picture 3">
            <a:extLst>
              <a:ext uri="{FF2B5EF4-FFF2-40B4-BE49-F238E27FC236}">
                <a16:creationId xmlns:a16="http://schemas.microsoft.com/office/drawing/2014/main" id="{2143977A-2335-4112-BDFB-09399BC3DB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2976"/>
          <a:stretch/>
        </p:blipFill>
        <p:spPr>
          <a:xfrm>
            <a:off x="340822" y="1556656"/>
            <a:ext cx="1164397" cy="886500"/>
          </a:xfrm>
          <a:prstGeom prst="rect">
            <a:avLst/>
          </a:prstGeom>
          <a:ln>
            <a:solidFill>
              <a:schemeClr val="tx1"/>
            </a:solidFill>
          </a:ln>
        </p:spPr>
      </p:pic>
      <p:pic>
        <p:nvPicPr>
          <p:cNvPr id="5" name="Picture 4">
            <a:extLst>
              <a:ext uri="{FF2B5EF4-FFF2-40B4-BE49-F238E27FC236}">
                <a16:creationId xmlns:a16="http://schemas.microsoft.com/office/drawing/2014/main" id="{375CA586-9CA0-46B8-ADE2-8E9FD6CBA4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671" r="2629" b="3359"/>
          <a:stretch/>
        </p:blipFill>
        <p:spPr>
          <a:xfrm>
            <a:off x="2028507" y="1551968"/>
            <a:ext cx="1164396" cy="884784"/>
          </a:xfrm>
          <a:prstGeom prst="rect">
            <a:avLst/>
          </a:prstGeom>
          <a:ln>
            <a:solidFill>
              <a:schemeClr val="tx1"/>
            </a:solidFill>
          </a:ln>
        </p:spPr>
      </p:pic>
      <p:pic>
        <p:nvPicPr>
          <p:cNvPr id="6" name="Picture 5">
            <a:extLst>
              <a:ext uri="{FF2B5EF4-FFF2-40B4-BE49-F238E27FC236}">
                <a16:creationId xmlns:a16="http://schemas.microsoft.com/office/drawing/2014/main" id="{78EBC8A1-004A-485C-83A1-24A08EEB97D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5734"/>
          <a:stretch/>
        </p:blipFill>
        <p:spPr>
          <a:xfrm flipV="1">
            <a:off x="340823" y="2986609"/>
            <a:ext cx="1164396" cy="884782"/>
          </a:xfrm>
          <a:prstGeom prst="rect">
            <a:avLst/>
          </a:prstGeom>
          <a:ln>
            <a:solidFill>
              <a:schemeClr val="tx1"/>
            </a:solidFill>
          </a:ln>
        </p:spPr>
      </p:pic>
      <p:pic>
        <p:nvPicPr>
          <p:cNvPr id="7" name="Picture 2" descr="Image result for new pride flag">
            <a:extLst>
              <a:ext uri="{FF2B5EF4-FFF2-40B4-BE49-F238E27FC236}">
                <a16:creationId xmlns:a16="http://schemas.microsoft.com/office/drawing/2014/main" id="{9EC619A7-AFBE-4A0F-96B5-166CC175A5B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071"/>
          <a:stretch/>
        </p:blipFill>
        <p:spPr bwMode="auto">
          <a:xfrm>
            <a:off x="2029769" y="2982524"/>
            <a:ext cx="1164397" cy="8932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D42F3E5-D0C5-4B35-8CDA-7E281790DE1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2816"/>
          <a:stretch/>
        </p:blipFill>
        <p:spPr>
          <a:xfrm>
            <a:off x="340821" y="4493931"/>
            <a:ext cx="1164396" cy="884784"/>
          </a:xfrm>
          <a:prstGeom prst="rect">
            <a:avLst/>
          </a:prstGeom>
          <a:ln>
            <a:solidFill>
              <a:schemeClr val="tx1"/>
            </a:solidFill>
          </a:ln>
        </p:spPr>
      </p:pic>
      <p:pic>
        <p:nvPicPr>
          <p:cNvPr id="9" name="Picture 8">
            <a:extLst>
              <a:ext uri="{FF2B5EF4-FFF2-40B4-BE49-F238E27FC236}">
                <a16:creationId xmlns:a16="http://schemas.microsoft.com/office/drawing/2014/main" id="{EEC71EBB-5878-4A17-A1A1-49E8CD26B14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774" r="1511" b="996"/>
          <a:stretch/>
        </p:blipFill>
        <p:spPr>
          <a:xfrm>
            <a:off x="2010554" y="4493931"/>
            <a:ext cx="1164397" cy="884784"/>
          </a:xfrm>
          <a:prstGeom prst="rect">
            <a:avLst/>
          </a:prstGeom>
          <a:ln>
            <a:solidFill>
              <a:schemeClr val="tx1"/>
            </a:solidFill>
          </a:ln>
        </p:spPr>
      </p:pic>
      <p:pic>
        <p:nvPicPr>
          <p:cNvPr id="10" name="Picture 4" descr="Pansexual Pride Flag | Pansexual (gay pride) Medium Hand Flag">
            <a:extLst>
              <a:ext uri="{FF2B5EF4-FFF2-40B4-BE49-F238E27FC236}">
                <a16:creationId xmlns:a16="http://schemas.microsoft.com/office/drawing/2014/main" id="{372E936C-D3EF-42FF-B83A-F13952EACD4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3942017" y="1551968"/>
            <a:ext cx="1164394" cy="8843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6" descr="Gray asexuality - Wikipedia">
            <a:extLst>
              <a:ext uri="{FF2B5EF4-FFF2-40B4-BE49-F238E27FC236}">
                <a16:creationId xmlns:a16="http://schemas.microsoft.com/office/drawing/2014/main" id="{B8FCFC8B-DF56-4A6F-AB69-18CD496DCC0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20618"/>
          <a:stretch/>
        </p:blipFill>
        <p:spPr bwMode="auto">
          <a:xfrm>
            <a:off x="5855525" y="1551968"/>
            <a:ext cx="1164396" cy="88009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2" descr="Image result for ally flag">
            <a:extLst>
              <a:ext uri="{FF2B5EF4-FFF2-40B4-BE49-F238E27FC236}">
                <a16:creationId xmlns:a16="http://schemas.microsoft.com/office/drawing/2014/main" id="{23DEF5FE-0844-4A6E-9F8C-D58F7FAA184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6399" r="6399"/>
          <a:stretch/>
        </p:blipFill>
        <p:spPr bwMode="auto">
          <a:xfrm>
            <a:off x="3942015" y="2982524"/>
            <a:ext cx="1164396" cy="8885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Picture 8" descr="Genderfluid Flag | Genderfluid (Gay Pride) Flag | World Flag Shop">
            <a:extLst>
              <a:ext uri="{FF2B5EF4-FFF2-40B4-BE49-F238E27FC236}">
                <a16:creationId xmlns:a16="http://schemas.microsoft.com/office/drawing/2014/main" id="{24030254-77E6-4ECA-B1D3-77DE328B8FF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4288"/>
          <a:stretch/>
        </p:blipFill>
        <p:spPr bwMode="auto">
          <a:xfrm>
            <a:off x="3942015" y="4493931"/>
            <a:ext cx="1164396" cy="90634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1F16239-AE80-41FB-8454-91C67C8BEEB7}"/>
              </a:ext>
            </a:extLst>
          </p:cNvPr>
          <p:cNvSpPr txBox="1"/>
          <p:nvPr/>
        </p:nvSpPr>
        <p:spPr>
          <a:xfrm>
            <a:off x="340821" y="2446648"/>
            <a:ext cx="1164397" cy="276999"/>
          </a:xfrm>
          <a:prstGeom prst="rect">
            <a:avLst/>
          </a:prstGeom>
          <a:noFill/>
        </p:spPr>
        <p:txBody>
          <a:bodyPr wrap="square" rtlCol="0">
            <a:spAutoFit/>
          </a:bodyPr>
          <a:lstStyle/>
          <a:p>
            <a:pPr algn="ctr"/>
            <a:r>
              <a:rPr lang="en-GB" sz="1200" dirty="0"/>
              <a:t>1. Lesbian</a:t>
            </a:r>
          </a:p>
        </p:txBody>
      </p:sp>
      <p:sp>
        <p:nvSpPr>
          <p:cNvPr id="15" name="TextBox 14">
            <a:extLst>
              <a:ext uri="{FF2B5EF4-FFF2-40B4-BE49-F238E27FC236}">
                <a16:creationId xmlns:a16="http://schemas.microsoft.com/office/drawing/2014/main" id="{24E639CB-08A6-43FA-9E8C-7A59B113FFFE}"/>
              </a:ext>
            </a:extLst>
          </p:cNvPr>
          <p:cNvSpPr txBox="1"/>
          <p:nvPr/>
        </p:nvSpPr>
        <p:spPr>
          <a:xfrm>
            <a:off x="331195" y="3874885"/>
            <a:ext cx="1183613" cy="276999"/>
          </a:xfrm>
          <a:prstGeom prst="rect">
            <a:avLst/>
          </a:prstGeom>
          <a:noFill/>
        </p:spPr>
        <p:txBody>
          <a:bodyPr wrap="square" rtlCol="0">
            <a:spAutoFit/>
          </a:bodyPr>
          <a:lstStyle/>
          <a:p>
            <a:pPr algn="ctr"/>
            <a:r>
              <a:rPr lang="en-GB" sz="1200" dirty="0"/>
              <a:t>4.Transgender</a:t>
            </a:r>
          </a:p>
        </p:txBody>
      </p:sp>
      <p:sp>
        <p:nvSpPr>
          <p:cNvPr id="16" name="TextBox 15">
            <a:extLst>
              <a:ext uri="{FF2B5EF4-FFF2-40B4-BE49-F238E27FC236}">
                <a16:creationId xmlns:a16="http://schemas.microsoft.com/office/drawing/2014/main" id="{9DB7C906-C8C5-45B2-A022-1AD0D0F63B11}"/>
              </a:ext>
            </a:extLst>
          </p:cNvPr>
          <p:cNvSpPr txBox="1"/>
          <p:nvPr/>
        </p:nvSpPr>
        <p:spPr>
          <a:xfrm>
            <a:off x="292695" y="5400271"/>
            <a:ext cx="1285849" cy="276999"/>
          </a:xfrm>
          <a:prstGeom prst="rect">
            <a:avLst/>
          </a:prstGeom>
          <a:noFill/>
        </p:spPr>
        <p:txBody>
          <a:bodyPr wrap="square" rtlCol="0">
            <a:spAutoFit/>
          </a:bodyPr>
          <a:lstStyle/>
          <a:p>
            <a:pPr algn="ctr"/>
            <a:r>
              <a:rPr lang="en-GB" sz="1200" dirty="0"/>
              <a:t>6. Genderqueer</a:t>
            </a:r>
          </a:p>
        </p:txBody>
      </p:sp>
      <p:sp>
        <p:nvSpPr>
          <p:cNvPr id="17" name="TextBox 16">
            <a:extLst>
              <a:ext uri="{FF2B5EF4-FFF2-40B4-BE49-F238E27FC236}">
                <a16:creationId xmlns:a16="http://schemas.microsoft.com/office/drawing/2014/main" id="{426F4406-52B4-4C0A-A797-16F66E3F1DD2}"/>
              </a:ext>
            </a:extLst>
          </p:cNvPr>
          <p:cNvSpPr txBox="1"/>
          <p:nvPr/>
        </p:nvSpPr>
        <p:spPr>
          <a:xfrm>
            <a:off x="2010553" y="2432064"/>
            <a:ext cx="1164397" cy="276999"/>
          </a:xfrm>
          <a:prstGeom prst="rect">
            <a:avLst/>
          </a:prstGeom>
          <a:noFill/>
        </p:spPr>
        <p:txBody>
          <a:bodyPr wrap="square" rtlCol="0">
            <a:spAutoFit/>
          </a:bodyPr>
          <a:lstStyle/>
          <a:p>
            <a:pPr algn="ctr"/>
            <a:r>
              <a:rPr lang="en-GB" sz="1200" dirty="0"/>
              <a:t>3. Bi</a:t>
            </a:r>
          </a:p>
        </p:txBody>
      </p:sp>
      <p:sp>
        <p:nvSpPr>
          <p:cNvPr id="18" name="TextBox 17">
            <a:extLst>
              <a:ext uri="{FF2B5EF4-FFF2-40B4-BE49-F238E27FC236}">
                <a16:creationId xmlns:a16="http://schemas.microsoft.com/office/drawing/2014/main" id="{A0CAF4F2-C551-426A-9907-0A5D1E622915}"/>
              </a:ext>
            </a:extLst>
          </p:cNvPr>
          <p:cNvSpPr txBox="1"/>
          <p:nvPr/>
        </p:nvSpPr>
        <p:spPr>
          <a:xfrm>
            <a:off x="2010552" y="3874884"/>
            <a:ext cx="1164397" cy="276999"/>
          </a:xfrm>
          <a:prstGeom prst="rect">
            <a:avLst/>
          </a:prstGeom>
          <a:noFill/>
        </p:spPr>
        <p:txBody>
          <a:bodyPr wrap="square" rtlCol="0">
            <a:spAutoFit/>
          </a:bodyPr>
          <a:lstStyle/>
          <a:p>
            <a:pPr algn="ctr"/>
            <a:r>
              <a:rPr lang="en-GB" sz="1200" dirty="0"/>
              <a:t>2. Gay</a:t>
            </a:r>
          </a:p>
        </p:txBody>
      </p:sp>
      <p:sp>
        <p:nvSpPr>
          <p:cNvPr id="19" name="TextBox 18">
            <a:extLst>
              <a:ext uri="{FF2B5EF4-FFF2-40B4-BE49-F238E27FC236}">
                <a16:creationId xmlns:a16="http://schemas.microsoft.com/office/drawing/2014/main" id="{1AD14023-78DD-402F-8EF3-2F139C5EDF10}"/>
              </a:ext>
            </a:extLst>
          </p:cNvPr>
          <p:cNvSpPr txBox="1"/>
          <p:nvPr/>
        </p:nvSpPr>
        <p:spPr>
          <a:xfrm>
            <a:off x="2028507" y="5408261"/>
            <a:ext cx="1164397" cy="276999"/>
          </a:xfrm>
          <a:prstGeom prst="rect">
            <a:avLst/>
          </a:prstGeom>
          <a:noFill/>
        </p:spPr>
        <p:txBody>
          <a:bodyPr wrap="square" rtlCol="0">
            <a:spAutoFit/>
          </a:bodyPr>
          <a:lstStyle/>
          <a:p>
            <a:pPr algn="ctr"/>
            <a:r>
              <a:rPr lang="en-GB" sz="1200" dirty="0"/>
              <a:t>5. Intersex</a:t>
            </a:r>
          </a:p>
        </p:txBody>
      </p:sp>
      <p:sp>
        <p:nvSpPr>
          <p:cNvPr id="20" name="TextBox 19">
            <a:extLst>
              <a:ext uri="{FF2B5EF4-FFF2-40B4-BE49-F238E27FC236}">
                <a16:creationId xmlns:a16="http://schemas.microsoft.com/office/drawing/2014/main" id="{9D54BEA1-16A2-4C0A-8B41-473489784705}"/>
              </a:ext>
            </a:extLst>
          </p:cNvPr>
          <p:cNvSpPr txBox="1"/>
          <p:nvPr/>
        </p:nvSpPr>
        <p:spPr>
          <a:xfrm>
            <a:off x="3924062" y="2432063"/>
            <a:ext cx="1164397" cy="276999"/>
          </a:xfrm>
          <a:prstGeom prst="rect">
            <a:avLst/>
          </a:prstGeom>
          <a:noFill/>
        </p:spPr>
        <p:txBody>
          <a:bodyPr wrap="square" rtlCol="0">
            <a:spAutoFit/>
          </a:bodyPr>
          <a:lstStyle/>
          <a:p>
            <a:pPr algn="ctr"/>
            <a:r>
              <a:rPr lang="en-GB" sz="1200" dirty="0"/>
              <a:t>9. Pan</a:t>
            </a:r>
          </a:p>
        </p:txBody>
      </p:sp>
      <p:sp>
        <p:nvSpPr>
          <p:cNvPr id="21" name="TextBox 20">
            <a:extLst>
              <a:ext uri="{FF2B5EF4-FFF2-40B4-BE49-F238E27FC236}">
                <a16:creationId xmlns:a16="http://schemas.microsoft.com/office/drawing/2014/main" id="{5A58A29B-29EA-4263-B78D-5A65791F1418}"/>
              </a:ext>
            </a:extLst>
          </p:cNvPr>
          <p:cNvSpPr txBox="1"/>
          <p:nvPr/>
        </p:nvSpPr>
        <p:spPr>
          <a:xfrm>
            <a:off x="3942014" y="3869277"/>
            <a:ext cx="1164397" cy="276999"/>
          </a:xfrm>
          <a:prstGeom prst="rect">
            <a:avLst/>
          </a:prstGeom>
          <a:noFill/>
        </p:spPr>
        <p:txBody>
          <a:bodyPr wrap="square" rtlCol="0">
            <a:spAutoFit/>
          </a:bodyPr>
          <a:lstStyle/>
          <a:p>
            <a:pPr algn="ctr"/>
            <a:r>
              <a:rPr lang="en-GB" sz="1200" dirty="0"/>
              <a:t>7. Allies</a:t>
            </a:r>
          </a:p>
        </p:txBody>
      </p:sp>
      <p:sp>
        <p:nvSpPr>
          <p:cNvPr id="22" name="TextBox 21">
            <a:extLst>
              <a:ext uri="{FF2B5EF4-FFF2-40B4-BE49-F238E27FC236}">
                <a16:creationId xmlns:a16="http://schemas.microsoft.com/office/drawing/2014/main" id="{9643B2EA-ED4B-4D7F-BB30-2655EAEE43D1}"/>
              </a:ext>
            </a:extLst>
          </p:cNvPr>
          <p:cNvSpPr txBox="1"/>
          <p:nvPr/>
        </p:nvSpPr>
        <p:spPr>
          <a:xfrm>
            <a:off x="3845764" y="5408261"/>
            <a:ext cx="1332630" cy="276999"/>
          </a:xfrm>
          <a:prstGeom prst="rect">
            <a:avLst/>
          </a:prstGeom>
          <a:noFill/>
        </p:spPr>
        <p:txBody>
          <a:bodyPr wrap="square" rtlCol="0">
            <a:spAutoFit/>
          </a:bodyPr>
          <a:lstStyle/>
          <a:p>
            <a:pPr algn="ctr"/>
            <a:r>
              <a:rPr lang="en-GB" sz="1200" dirty="0"/>
              <a:t>11. Gender Fluid</a:t>
            </a:r>
          </a:p>
        </p:txBody>
      </p:sp>
      <p:sp>
        <p:nvSpPr>
          <p:cNvPr id="23" name="TextBox 22">
            <a:extLst>
              <a:ext uri="{FF2B5EF4-FFF2-40B4-BE49-F238E27FC236}">
                <a16:creationId xmlns:a16="http://schemas.microsoft.com/office/drawing/2014/main" id="{BF6DCAC2-9DDF-4E57-A15D-BEF084A7C751}"/>
              </a:ext>
            </a:extLst>
          </p:cNvPr>
          <p:cNvSpPr txBox="1"/>
          <p:nvPr/>
        </p:nvSpPr>
        <p:spPr>
          <a:xfrm>
            <a:off x="5855525" y="2443156"/>
            <a:ext cx="1164397" cy="276999"/>
          </a:xfrm>
          <a:prstGeom prst="rect">
            <a:avLst/>
          </a:prstGeom>
          <a:noFill/>
        </p:spPr>
        <p:txBody>
          <a:bodyPr wrap="square" rtlCol="0">
            <a:spAutoFit/>
          </a:bodyPr>
          <a:lstStyle/>
          <a:p>
            <a:pPr algn="ctr"/>
            <a:r>
              <a:rPr lang="en-GB" sz="1200" dirty="0"/>
              <a:t>8. Asexual</a:t>
            </a:r>
          </a:p>
        </p:txBody>
      </p:sp>
      <p:pic>
        <p:nvPicPr>
          <p:cNvPr id="1026" name="Picture 2" descr="Image result for non binary flag">
            <a:extLst>
              <a:ext uri="{FF2B5EF4-FFF2-40B4-BE49-F238E27FC236}">
                <a16:creationId xmlns:a16="http://schemas.microsoft.com/office/drawing/2014/main" id="{22F6F5B8-5DB6-41D0-9799-1F791574BD49}"/>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20373"/>
          <a:stretch/>
        </p:blipFill>
        <p:spPr bwMode="auto">
          <a:xfrm>
            <a:off x="5854260" y="2984247"/>
            <a:ext cx="1164396" cy="88009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CC88D45D-85DE-41D3-B81C-5BCCEA499389}"/>
              </a:ext>
            </a:extLst>
          </p:cNvPr>
          <p:cNvSpPr txBox="1"/>
          <p:nvPr/>
        </p:nvSpPr>
        <p:spPr>
          <a:xfrm>
            <a:off x="5806134" y="3851436"/>
            <a:ext cx="1231332" cy="276999"/>
          </a:xfrm>
          <a:prstGeom prst="rect">
            <a:avLst/>
          </a:prstGeom>
          <a:noFill/>
        </p:spPr>
        <p:txBody>
          <a:bodyPr wrap="square" rtlCol="0">
            <a:spAutoFit/>
          </a:bodyPr>
          <a:lstStyle/>
          <a:p>
            <a:pPr algn="ctr"/>
            <a:r>
              <a:rPr lang="en-GB" sz="1200" dirty="0"/>
              <a:t>14. Non-binary</a:t>
            </a:r>
          </a:p>
        </p:txBody>
      </p:sp>
      <p:pic>
        <p:nvPicPr>
          <p:cNvPr id="1028" name="Picture 4" descr="Agender | Gender Wiki | Fandom">
            <a:extLst>
              <a:ext uri="{FF2B5EF4-FFF2-40B4-BE49-F238E27FC236}">
                <a16:creationId xmlns:a16="http://schemas.microsoft.com/office/drawing/2014/main" id="{49D818F0-3FFA-434C-B922-479485FDAD23}"/>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r="11558"/>
          <a:stretch/>
        </p:blipFill>
        <p:spPr bwMode="auto">
          <a:xfrm>
            <a:off x="5854259" y="4493931"/>
            <a:ext cx="1164396" cy="9118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D40CDF25-7800-4EFF-ACE9-82C533035976}"/>
              </a:ext>
            </a:extLst>
          </p:cNvPr>
          <p:cNvSpPr txBox="1"/>
          <p:nvPr/>
        </p:nvSpPr>
        <p:spPr>
          <a:xfrm>
            <a:off x="5854258" y="5408261"/>
            <a:ext cx="1164397" cy="276999"/>
          </a:xfrm>
          <a:prstGeom prst="rect">
            <a:avLst/>
          </a:prstGeom>
          <a:noFill/>
        </p:spPr>
        <p:txBody>
          <a:bodyPr wrap="square" rtlCol="0">
            <a:spAutoFit/>
          </a:bodyPr>
          <a:lstStyle/>
          <a:p>
            <a:pPr algn="ctr"/>
            <a:r>
              <a:rPr lang="en-GB" sz="1200" dirty="0"/>
              <a:t>15. Agender</a:t>
            </a:r>
          </a:p>
        </p:txBody>
      </p:sp>
      <p:pic>
        <p:nvPicPr>
          <p:cNvPr id="1030" name="Picture 6" descr="Polysexuality | Sexuality Wiki | Fandom">
            <a:extLst>
              <a:ext uri="{FF2B5EF4-FFF2-40B4-BE49-F238E27FC236}">
                <a16:creationId xmlns:a16="http://schemas.microsoft.com/office/drawing/2014/main" id="{5C639F10-0990-4A6A-ACEC-76148015616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r="21536"/>
          <a:stretch/>
        </p:blipFill>
        <p:spPr bwMode="auto">
          <a:xfrm>
            <a:off x="7543210" y="1551968"/>
            <a:ext cx="1164395" cy="8903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The Complete Guide to Queer Pride Flags">
            <a:extLst>
              <a:ext uri="{FF2B5EF4-FFF2-40B4-BE49-F238E27FC236}">
                <a16:creationId xmlns:a16="http://schemas.microsoft.com/office/drawing/2014/main" id="{2AA485D0-C3F8-408B-9F86-8ED8B0BC9A2A}"/>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r="22810"/>
          <a:stretch/>
        </p:blipFill>
        <p:spPr bwMode="auto">
          <a:xfrm>
            <a:off x="7523992" y="4493931"/>
            <a:ext cx="1183613" cy="9200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4" name="Picture 10" descr="Aromantic | LGBTA Wiki | Fandom">
            <a:extLst>
              <a:ext uri="{FF2B5EF4-FFF2-40B4-BE49-F238E27FC236}">
                <a16:creationId xmlns:a16="http://schemas.microsoft.com/office/drawing/2014/main" id="{5FDECB53-88F0-43B8-917E-56CAA904D626}"/>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20822"/>
          <a:stretch/>
        </p:blipFill>
        <p:spPr bwMode="auto">
          <a:xfrm>
            <a:off x="7523992" y="2982524"/>
            <a:ext cx="1183614" cy="8969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CF5CF602-9C93-47E0-BC36-EBC09EEB37C2}"/>
              </a:ext>
            </a:extLst>
          </p:cNvPr>
          <p:cNvSpPr txBox="1"/>
          <p:nvPr/>
        </p:nvSpPr>
        <p:spPr>
          <a:xfrm>
            <a:off x="7543210" y="2443156"/>
            <a:ext cx="1183613" cy="276999"/>
          </a:xfrm>
          <a:prstGeom prst="rect">
            <a:avLst/>
          </a:prstGeom>
          <a:noFill/>
        </p:spPr>
        <p:txBody>
          <a:bodyPr wrap="square" rtlCol="0">
            <a:spAutoFit/>
          </a:bodyPr>
          <a:lstStyle/>
          <a:p>
            <a:pPr algn="ctr"/>
            <a:r>
              <a:rPr lang="en-GB" sz="1200" dirty="0"/>
              <a:t>12. Polysexual</a:t>
            </a:r>
          </a:p>
        </p:txBody>
      </p:sp>
      <p:sp>
        <p:nvSpPr>
          <p:cNvPr id="33" name="TextBox 32">
            <a:extLst>
              <a:ext uri="{FF2B5EF4-FFF2-40B4-BE49-F238E27FC236}">
                <a16:creationId xmlns:a16="http://schemas.microsoft.com/office/drawing/2014/main" id="{E7DBB418-FDA6-4626-A26C-D22BD9E9FBAF}"/>
              </a:ext>
            </a:extLst>
          </p:cNvPr>
          <p:cNvSpPr txBox="1"/>
          <p:nvPr/>
        </p:nvSpPr>
        <p:spPr>
          <a:xfrm>
            <a:off x="7523992" y="3869276"/>
            <a:ext cx="1164397" cy="276999"/>
          </a:xfrm>
          <a:prstGeom prst="rect">
            <a:avLst/>
          </a:prstGeom>
          <a:noFill/>
        </p:spPr>
        <p:txBody>
          <a:bodyPr wrap="square" rtlCol="0">
            <a:spAutoFit/>
          </a:bodyPr>
          <a:lstStyle/>
          <a:p>
            <a:pPr algn="ctr"/>
            <a:r>
              <a:rPr lang="en-GB" sz="1200" dirty="0"/>
              <a:t>13. </a:t>
            </a:r>
            <a:r>
              <a:rPr lang="en-GB" sz="1200" dirty="0" err="1"/>
              <a:t>Aromantic</a:t>
            </a:r>
            <a:endParaRPr lang="en-GB" sz="1200" dirty="0"/>
          </a:p>
        </p:txBody>
      </p:sp>
      <p:sp>
        <p:nvSpPr>
          <p:cNvPr id="34" name="TextBox 33">
            <a:extLst>
              <a:ext uri="{FF2B5EF4-FFF2-40B4-BE49-F238E27FC236}">
                <a16:creationId xmlns:a16="http://schemas.microsoft.com/office/drawing/2014/main" id="{031F8C27-4967-4D31-BA2C-DF93AD8C52B8}"/>
              </a:ext>
            </a:extLst>
          </p:cNvPr>
          <p:cNvSpPr txBox="1"/>
          <p:nvPr/>
        </p:nvSpPr>
        <p:spPr>
          <a:xfrm>
            <a:off x="7523991" y="5408261"/>
            <a:ext cx="1164397" cy="276999"/>
          </a:xfrm>
          <a:prstGeom prst="rect">
            <a:avLst/>
          </a:prstGeom>
          <a:noFill/>
        </p:spPr>
        <p:txBody>
          <a:bodyPr wrap="square" rtlCol="0">
            <a:spAutoFit/>
          </a:bodyPr>
          <a:lstStyle/>
          <a:p>
            <a:pPr algn="ctr"/>
            <a:r>
              <a:rPr lang="en-GB" sz="1200" dirty="0"/>
              <a:t>15. Progress</a:t>
            </a:r>
          </a:p>
        </p:txBody>
      </p:sp>
      <p:sp>
        <p:nvSpPr>
          <p:cNvPr id="26" name="TextBox 25">
            <a:extLst>
              <a:ext uri="{FF2B5EF4-FFF2-40B4-BE49-F238E27FC236}">
                <a16:creationId xmlns:a16="http://schemas.microsoft.com/office/drawing/2014/main" id="{9293DE1A-C897-4BF1-B911-7DF1C96B3B71}"/>
              </a:ext>
            </a:extLst>
          </p:cNvPr>
          <p:cNvSpPr txBox="1"/>
          <p:nvPr/>
        </p:nvSpPr>
        <p:spPr>
          <a:xfrm>
            <a:off x="9419547" y="1551968"/>
            <a:ext cx="1930196" cy="4154984"/>
          </a:xfrm>
          <a:prstGeom prst="rect">
            <a:avLst/>
          </a:prstGeom>
          <a:noFill/>
        </p:spPr>
        <p:txBody>
          <a:bodyPr wrap="square" rtlCol="0">
            <a:spAutoFit/>
          </a:bodyPr>
          <a:lstStyle/>
          <a:p>
            <a:pPr marL="228600" indent="-228600">
              <a:buFont typeface="+mj-lt"/>
              <a:buAutoNum type="arabicPeriod"/>
            </a:pPr>
            <a:r>
              <a:rPr lang="en-GB" sz="1600" dirty="0">
                <a:solidFill>
                  <a:schemeClr val="accent2"/>
                </a:solidFill>
              </a:rPr>
              <a:t>Lesbian</a:t>
            </a:r>
          </a:p>
          <a:p>
            <a:pPr marL="228600" indent="-228600">
              <a:buFont typeface="+mj-lt"/>
              <a:buAutoNum type="arabicPeriod"/>
            </a:pPr>
            <a:r>
              <a:rPr lang="en-GB" sz="1600" dirty="0">
                <a:solidFill>
                  <a:schemeClr val="accent2"/>
                </a:solidFill>
              </a:rPr>
              <a:t>Gay</a:t>
            </a:r>
          </a:p>
          <a:p>
            <a:pPr marL="228600" indent="-228600">
              <a:buFont typeface="+mj-lt"/>
              <a:buAutoNum type="arabicPeriod"/>
            </a:pPr>
            <a:r>
              <a:rPr lang="en-GB" sz="1600" dirty="0">
                <a:solidFill>
                  <a:schemeClr val="accent2"/>
                </a:solidFill>
              </a:rPr>
              <a:t>Bi</a:t>
            </a:r>
          </a:p>
          <a:p>
            <a:pPr marL="228600" indent="-228600">
              <a:buFont typeface="+mj-lt"/>
              <a:buAutoNum type="arabicPeriod"/>
            </a:pPr>
            <a:r>
              <a:rPr lang="en-GB" sz="1600" dirty="0">
                <a:solidFill>
                  <a:schemeClr val="accent2"/>
                </a:solidFill>
              </a:rPr>
              <a:t>Trans</a:t>
            </a:r>
          </a:p>
          <a:p>
            <a:pPr marL="228600" indent="-228600">
              <a:buFont typeface="+mj-lt"/>
              <a:buAutoNum type="arabicPeriod"/>
            </a:pPr>
            <a:r>
              <a:rPr lang="en-GB" sz="1600" dirty="0">
                <a:solidFill>
                  <a:schemeClr val="accent2"/>
                </a:solidFill>
              </a:rPr>
              <a:t>Intersex</a:t>
            </a:r>
          </a:p>
          <a:p>
            <a:pPr marL="228600" indent="-228600">
              <a:buFont typeface="+mj-lt"/>
              <a:buAutoNum type="arabicPeriod"/>
            </a:pPr>
            <a:r>
              <a:rPr lang="en-GB" sz="1600" dirty="0">
                <a:solidFill>
                  <a:schemeClr val="accent2"/>
                </a:solidFill>
              </a:rPr>
              <a:t>Genderqueer</a:t>
            </a:r>
          </a:p>
          <a:p>
            <a:pPr marL="228600" indent="-228600">
              <a:buFont typeface="+mj-lt"/>
              <a:buAutoNum type="arabicPeriod"/>
            </a:pPr>
            <a:r>
              <a:rPr lang="en-GB" sz="1600" dirty="0">
                <a:solidFill>
                  <a:schemeClr val="accent2"/>
                </a:solidFill>
              </a:rPr>
              <a:t>Allies</a:t>
            </a:r>
          </a:p>
          <a:p>
            <a:pPr marL="228600" indent="-228600">
              <a:buFont typeface="+mj-lt"/>
              <a:buAutoNum type="arabicPeriod"/>
            </a:pPr>
            <a:r>
              <a:rPr lang="en-GB" sz="1600" dirty="0">
                <a:solidFill>
                  <a:schemeClr val="accent2"/>
                </a:solidFill>
              </a:rPr>
              <a:t>Asexual </a:t>
            </a:r>
          </a:p>
          <a:p>
            <a:pPr marL="228600" indent="-228600">
              <a:buFont typeface="+mj-lt"/>
              <a:buAutoNum type="arabicPeriod"/>
            </a:pPr>
            <a:r>
              <a:rPr lang="en-GB" sz="1600" dirty="0">
                <a:solidFill>
                  <a:schemeClr val="accent2"/>
                </a:solidFill>
              </a:rPr>
              <a:t>Pan</a:t>
            </a:r>
          </a:p>
          <a:p>
            <a:pPr marL="228600" indent="-228600">
              <a:buFont typeface="+mj-lt"/>
              <a:buAutoNum type="arabicPeriod"/>
            </a:pPr>
            <a:r>
              <a:rPr lang="en-GB" sz="1600" dirty="0">
                <a:solidFill>
                  <a:schemeClr val="accent2"/>
                </a:solidFill>
              </a:rPr>
              <a:t>Progress</a:t>
            </a:r>
          </a:p>
          <a:p>
            <a:pPr marL="228600" indent="-228600">
              <a:buFont typeface="+mj-lt"/>
              <a:buAutoNum type="arabicPeriod"/>
            </a:pPr>
            <a:r>
              <a:rPr lang="en-GB" sz="1600" dirty="0">
                <a:solidFill>
                  <a:schemeClr val="accent2"/>
                </a:solidFill>
              </a:rPr>
              <a:t>Gender Fluid</a:t>
            </a:r>
          </a:p>
          <a:p>
            <a:pPr marL="228600" indent="-228600">
              <a:buFont typeface="+mj-lt"/>
              <a:buAutoNum type="arabicPeriod"/>
            </a:pPr>
            <a:r>
              <a:rPr lang="en-GB" sz="1600" dirty="0">
                <a:solidFill>
                  <a:schemeClr val="accent2"/>
                </a:solidFill>
              </a:rPr>
              <a:t>Polysexual</a:t>
            </a:r>
          </a:p>
          <a:p>
            <a:pPr marL="228600" indent="-228600">
              <a:buFont typeface="+mj-lt"/>
              <a:buAutoNum type="arabicPeriod"/>
            </a:pPr>
            <a:r>
              <a:rPr lang="en-GB" sz="1600" dirty="0" err="1">
                <a:solidFill>
                  <a:schemeClr val="accent2"/>
                </a:solidFill>
              </a:rPr>
              <a:t>Aromantic</a:t>
            </a:r>
            <a:endParaRPr lang="en-GB" sz="1600" dirty="0">
              <a:solidFill>
                <a:schemeClr val="accent2"/>
              </a:solidFill>
            </a:endParaRPr>
          </a:p>
          <a:p>
            <a:pPr marL="228600" indent="-228600">
              <a:buFont typeface="+mj-lt"/>
              <a:buAutoNum type="arabicPeriod"/>
            </a:pPr>
            <a:r>
              <a:rPr lang="en-GB" sz="1600" dirty="0">
                <a:solidFill>
                  <a:schemeClr val="accent2"/>
                </a:solidFill>
              </a:rPr>
              <a:t>Non-binary</a:t>
            </a:r>
          </a:p>
          <a:p>
            <a:pPr marL="228600" indent="-228600">
              <a:buFont typeface="+mj-lt"/>
              <a:buAutoNum type="arabicPeriod"/>
            </a:pPr>
            <a:r>
              <a:rPr lang="en-GB" sz="1600" dirty="0">
                <a:solidFill>
                  <a:schemeClr val="accent2"/>
                </a:solidFill>
              </a:rPr>
              <a:t>Agender</a:t>
            </a:r>
          </a:p>
          <a:p>
            <a:endParaRPr lang="en-GB" sz="1200" dirty="0"/>
          </a:p>
          <a:p>
            <a:endParaRPr lang="en-GB" sz="1200" dirty="0"/>
          </a:p>
        </p:txBody>
      </p:sp>
    </p:spTree>
    <p:extLst>
      <p:ext uri="{BB962C8B-B14F-4D97-AF65-F5344CB8AC3E}">
        <p14:creationId xmlns:p14="http://schemas.microsoft.com/office/powerpoint/2010/main" val="324268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5" grpId="0"/>
      <p:bldP spid="27"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DF2538-2F9B-4D0D-B75E-1C4A56584703}"/>
              </a:ext>
            </a:extLst>
          </p:cNvPr>
          <p:cNvSpPr>
            <a:spLocks noGrp="1"/>
          </p:cNvSpPr>
          <p:nvPr>
            <p:ph idx="1"/>
          </p:nvPr>
        </p:nvSpPr>
        <p:spPr/>
        <p:txBody>
          <a:bodyPr>
            <a:normAutofit fontScale="92500" lnSpcReduction="20000"/>
          </a:bodyPr>
          <a:lstStyle/>
          <a:p>
            <a:r>
              <a:rPr lang="en-GB" dirty="0">
                <a:solidFill>
                  <a:schemeClr val="accent2"/>
                </a:solidFill>
              </a:rPr>
              <a:t>Orientation</a:t>
            </a:r>
          </a:p>
          <a:p>
            <a:pPr>
              <a:lnSpc>
                <a:spcPct val="100000"/>
              </a:lnSpc>
            </a:pPr>
            <a:r>
              <a:rPr lang="en-GB" b="1" i="1" dirty="0"/>
              <a:t>Orientation refers to a person’s emotional and/or sexual attraction to others. </a:t>
            </a:r>
            <a:br>
              <a:rPr lang="en-GB" b="1" i="1" dirty="0"/>
            </a:br>
            <a:r>
              <a:rPr lang="en-GB" b="1" i="1" dirty="0"/>
              <a:t>Sexuality is complex and attraction can manifest very differently for different people.</a:t>
            </a:r>
          </a:p>
          <a:p>
            <a:endParaRPr lang="en-GB" dirty="0"/>
          </a:p>
          <a:p>
            <a:r>
              <a:rPr lang="en-GB" dirty="0">
                <a:solidFill>
                  <a:schemeClr val="accent2"/>
                </a:solidFill>
              </a:rPr>
              <a:t>Gender Identity</a:t>
            </a:r>
          </a:p>
          <a:p>
            <a:pPr>
              <a:lnSpc>
                <a:spcPct val="100000"/>
              </a:lnSpc>
            </a:pPr>
            <a:r>
              <a:rPr lang="en-GB" b="1" i="1" dirty="0"/>
              <a:t>Gender identity is an internal sense or awareness. For most people, it can be described as a kind of man-ness or woman-ness. But gender is not limited to two, it’s not binary. There are more genders than man and woman</a:t>
            </a:r>
          </a:p>
          <a:p>
            <a:endParaRPr lang="en-GB" dirty="0"/>
          </a:p>
          <a:p>
            <a:r>
              <a:rPr lang="en-GB" dirty="0">
                <a:solidFill>
                  <a:schemeClr val="accent2"/>
                </a:solidFill>
              </a:rPr>
              <a:t>Gender Expression</a:t>
            </a:r>
          </a:p>
          <a:p>
            <a:pPr>
              <a:lnSpc>
                <a:spcPct val="100000"/>
              </a:lnSpc>
            </a:pPr>
            <a:r>
              <a:rPr lang="en-GB" b="1" i="1" dirty="0"/>
              <a:t>Gender expression is how a person publicly presents their gender. This can include behaviour and outward appearance such as how someone dresses, wears their hair, if they use make-up, their body language and their voice. A person’s chosen name and pronoun are also common ways of expressing gender.</a:t>
            </a:r>
          </a:p>
        </p:txBody>
      </p:sp>
      <p:sp>
        <p:nvSpPr>
          <p:cNvPr id="3" name="Title 2">
            <a:extLst>
              <a:ext uri="{FF2B5EF4-FFF2-40B4-BE49-F238E27FC236}">
                <a16:creationId xmlns:a16="http://schemas.microsoft.com/office/drawing/2014/main" id="{48D93DAC-C38B-40F9-8232-5E1012A26932}"/>
              </a:ext>
            </a:extLst>
          </p:cNvPr>
          <p:cNvSpPr>
            <a:spLocks noGrp="1"/>
          </p:cNvSpPr>
          <p:nvPr>
            <p:ph type="ctrTitle"/>
          </p:nvPr>
        </p:nvSpPr>
        <p:spPr>
          <a:solidFill>
            <a:schemeClr val="accent2"/>
          </a:solidFill>
        </p:spPr>
        <p:txBody>
          <a:bodyPr/>
          <a:lstStyle/>
          <a:p>
            <a:r>
              <a:rPr lang="en-GB" dirty="0"/>
              <a:t>Orientation, gender identity and gender expression</a:t>
            </a:r>
          </a:p>
        </p:txBody>
      </p:sp>
    </p:spTree>
    <p:extLst>
      <p:ext uri="{BB962C8B-B14F-4D97-AF65-F5344CB8AC3E}">
        <p14:creationId xmlns:p14="http://schemas.microsoft.com/office/powerpoint/2010/main" val="1532140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FFB8F-FFE2-43E6-9825-73F773F55BFE}"/>
              </a:ext>
            </a:extLst>
          </p:cNvPr>
          <p:cNvSpPr/>
          <p:nvPr/>
        </p:nvSpPr>
        <p:spPr>
          <a:xfrm>
            <a:off x="0" y="5282588"/>
            <a:ext cx="12192000" cy="15754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Content Placeholder 6">
            <a:extLst>
              <a:ext uri="{FF2B5EF4-FFF2-40B4-BE49-F238E27FC236}">
                <a16:creationId xmlns:a16="http://schemas.microsoft.com/office/drawing/2014/main" id="{AD9031E9-AC06-4220-92CC-B5DDBAC1FAB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94927" y="0"/>
            <a:ext cx="8875060" cy="6858000"/>
          </a:xfrm>
        </p:spPr>
      </p:pic>
    </p:spTree>
    <p:extLst>
      <p:ext uri="{BB962C8B-B14F-4D97-AF65-F5344CB8AC3E}">
        <p14:creationId xmlns:p14="http://schemas.microsoft.com/office/powerpoint/2010/main" val="2168155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D5055C-0E24-43AA-9300-7DC8D5769764}"/>
              </a:ext>
            </a:extLst>
          </p:cNvPr>
          <p:cNvSpPr>
            <a:spLocks noGrp="1"/>
          </p:cNvSpPr>
          <p:nvPr>
            <p:ph type="ctrTitle"/>
          </p:nvPr>
        </p:nvSpPr>
        <p:spPr>
          <a:solidFill>
            <a:schemeClr val="accent2"/>
          </a:solidFill>
        </p:spPr>
        <p:txBody>
          <a:bodyPr/>
          <a:lstStyle/>
          <a:p>
            <a:r>
              <a:rPr lang="en-GB" dirty="0" err="1"/>
              <a:t>Usualising</a:t>
            </a:r>
            <a:r>
              <a:rPr lang="en-GB" dirty="0"/>
              <a:t> Pronouns</a:t>
            </a:r>
          </a:p>
        </p:txBody>
      </p:sp>
      <p:sp>
        <p:nvSpPr>
          <p:cNvPr id="4" name="Content Placeholder 2">
            <a:extLst>
              <a:ext uri="{FF2B5EF4-FFF2-40B4-BE49-F238E27FC236}">
                <a16:creationId xmlns:a16="http://schemas.microsoft.com/office/drawing/2014/main" id="{D7BE65F7-982E-406B-A196-7A355DE040B3}"/>
              </a:ext>
            </a:extLst>
          </p:cNvPr>
          <p:cNvSpPr txBox="1">
            <a:spLocks/>
          </p:cNvSpPr>
          <p:nvPr/>
        </p:nvSpPr>
        <p:spPr>
          <a:xfrm>
            <a:off x="340822" y="1556656"/>
            <a:ext cx="10303933" cy="449330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600" dirty="0"/>
              <a:t>A gender pronoun is the pronoun that a person uses for </a:t>
            </a:r>
            <a:r>
              <a:rPr lang="en-GB" sz="1600" dirty="0" err="1"/>
              <a:t>themself</a:t>
            </a:r>
            <a:r>
              <a:rPr lang="en-GB" sz="1600" dirty="0"/>
              <a:t>.</a:t>
            </a:r>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r>
              <a:rPr lang="en-GB" sz="1600" dirty="0">
                <a:ea typeface="Calibri" panose="020F0502020204030204" pitchFamily="34" charset="0"/>
              </a:rPr>
              <a:t>Make stating your pronouns a part of your natural introduction and invite others to do the same</a:t>
            </a:r>
            <a:r>
              <a:rPr lang="en-GB" sz="1600" dirty="0"/>
              <a:t>, just politely </a:t>
            </a:r>
            <a:r>
              <a:rPr lang="en-GB" sz="1600" b="1" dirty="0"/>
              <a:t>ask what pronouns to use</a:t>
            </a:r>
            <a:r>
              <a:rPr lang="en-GB" sz="1600" dirty="0"/>
              <a:t> and trust their answer: </a:t>
            </a:r>
            <a:r>
              <a:rPr lang="en-GB" sz="1600" dirty="0">
                <a:hlinkClick r:id="rId3"/>
              </a:rPr>
              <a:t>https://www.mypronouns.org/sharing</a:t>
            </a:r>
            <a:endParaRPr lang="en-GB" sz="1600" dirty="0"/>
          </a:p>
          <a:p>
            <a:r>
              <a:rPr lang="en-GB" sz="1600" dirty="0"/>
              <a:t>See glossary: </a:t>
            </a:r>
            <a:r>
              <a:rPr lang="en-GB" sz="1600" dirty="0">
                <a:hlinkClick r:id="rId4"/>
              </a:rPr>
              <a:t>https://www.stonewall.org.uk/help-advice/glossary-terms</a:t>
            </a:r>
            <a:r>
              <a:rPr lang="en-GB" sz="1600" dirty="0"/>
              <a:t> </a:t>
            </a:r>
          </a:p>
          <a:p>
            <a:endParaRPr lang="en-GB" sz="1600" dirty="0"/>
          </a:p>
        </p:txBody>
      </p:sp>
      <p:pic>
        <p:nvPicPr>
          <p:cNvPr id="5" name="Content Placeholder 3">
            <a:extLst>
              <a:ext uri="{FF2B5EF4-FFF2-40B4-BE49-F238E27FC236}">
                <a16:creationId xmlns:a16="http://schemas.microsoft.com/office/drawing/2014/main" id="{1973C7E1-796C-4503-8295-7B6E78C5E7F3}"/>
              </a:ext>
            </a:extLst>
          </p:cNvPr>
          <p:cNvPicPr>
            <a:picLocks noChangeAspect="1"/>
          </p:cNvPicPr>
          <p:nvPr/>
        </p:nvPicPr>
        <p:blipFill rotWithShape="1">
          <a:blip r:embed="rId5"/>
          <a:srcRect l="6740" t="29822" r="6284" b="11226"/>
          <a:stretch/>
        </p:blipFill>
        <p:spPr>
          <a:xfrm>
            <a:off x="433419" y="2032926"/>
            <a:ext cx="4957731" cy="2594235"/>
          </a:xfrm>
          <a:prstGeom prst="rect">
            <a:avLst/>
          </a:prstGeom>
        </p:spPr>
      </p:pic>
      <p:pic>
        <p:nvPicPr>
          <p:cNvPr id="2" name="Picture 1">
            <a:extLst>
              <a:ext uri="{FF2B5EF4-FFF2-40B4-BE49-F238E27FC236}">
                <a16:creationId xmlns:a16="http://schemas.microsoft.com/office/drawing/2014/main" id="{729AAC4B-06D1-435E-9966-2543B0C164B3}"/>
              </a:ext>
            </a:extLst>
          </p:cNvPr>
          <p:cNvPicPr>
            <a:picLocks noChangeAspect="1"/>
          </p:cNvPicPr>
          <p:nvPr/>
        </p:nvPicPr>
        <p:blipFill rotWithShape="1">
          <a:blip r:embed="rId6"/>
          <a:srcRect b="7253"/>
          <a:stretch/>
        </p:blipFill>
        <p:spPr>
          <a:xfrm>
            <a:off x="6343650" y="2096044"/>
            <a:ext cx="1752599" cy="547714"/>
          </a:xfrm>
          <a:prstGeom prst="rect">
            <a:avLst/>
          </a:prstGeom>
          <a:ln>
            <a:solidFill>
              <a:schemeClr val="bg2"/>
            </a:solidFill>
          </a:ln>
        </p:spPr>
      </p:pic>
      <p:pic>
        <p:nvPicPr>
          <p:cNvPr id="7" name="Picture 6">
            <a:extLst>
              <a:ext uri="{FF2B5EF4-FFF2-40B4-BE49-F238E27FC236}">
                <a16:creationId xmlns:a16="http://schemas.microsoft.com/office/drawing/2014/main" id="{CD0E2EFA-40B5-4E08-92E6-ECC3F183D5D4}"/>
              </a:ext>
            </a:extLst>
          </p:cNvPr>
          <p:cNvPicPr>
            <a:picLocks noChangeAspect="1"/>
          </p:cNvPicPr>
          <p:nvPr/>
        </p:nvPicPr>
        <p:blipFill>
          <a:blip r:embed="rId7"/>
          <a:stretch>
            <a:fillRect/>
          </a:stretch>
        </p:blipFill>
        <p:spPr>
          <a:xfrm>
            <a:off x="9012785" y="2087316"/>
            <a:ext cx="2341015" cy="1422049"/>
          </a:xfrm>
          <a:prstGeom prst="rect">
            <a:avLst/>
          </a:prstGeom>
          <a:ln>
            <a:solidFill>
              <a:schemeClr val="bg2"/>
            </a:solidFill>
          </a:ln>
        </p:spPr>
      </p:pic>
      <p:pic>
        <p:nvPicPr>
          <p:cNvPr id="9" name="Picture 8">
            <a:extLst>
              <a:ext uri="{FF2B5EF4-FFF2-40B4-BE49-F238E27FC236}">
                <a16:creationId xmlns:a16="http://schemas.microsoft.com/office/drawing/2014/main" id="{4E6C573D-C274-4BB1-B9F4-57941F90DC27}"/>
              </a:ext>
            </a:extLst>
          </p:cNvPr>
          <p:cNvPicPr>
            <a:picLocks noChangeAspect="1"/>
          </p:cNvPicPr>
          <p:nvPr/>
        </p:nvPicPr>
        <p:blipFill rotWithShape="1">
          <a:blip r:embed="rId8"/>
          <a:srcRect l="-491" t="11937" r="-1"/>
          <a:stretch/>
        </p:blipFill>
        <p:spPr>
          <a:xfrm>
            <a:off x="6343650" y="2810659"/>
            <a:ext cx="2383385" cy="184536"/>
          </a:xfrm>
          <a:prstGeom prst="rect">
            <a:avLst/>
          </a:prstGeom>
          <a:ln>
            <a:solidFill>
              <a:schemeClr val="bg2"/>
            </a:solidFill>
          </a:ln>
        </p:spPr>
      </p:pic>
      <p:grpSp>
        <p:nvGrpSpPr>
          <p:cNvPr id="13" name="Group 12">
            <a:extLst>
              <a:ext uri="{FF2B5EF4-FFF2-40B4-BE49-F238E27FC236}">
                <a16:creationId xmlns:a16="http://schemas.microsoft.com/office/drawing/2014/main" id="{8D0298A8-C7DA-4CC7-B08B-D9A7BF5A6C05}"/>
              </a:ext>
            </a:extLst>
          </p:cNvPr>
          <p:cNvGrpSpPr/>
          <p:nvPr/>
        </p:nvGrpSpPr>
        <p:grpSpPr>
          <a:xfrm>
            <a:off x="6343650" y="3712761"/>
            <a:ext cx="5010150" cy="914400"/>
            <a:chOff x="5676900" y="3712761"/>
            <a:chExt cx="5010150" cy="914400"/>
          </a:xfrm>
        </p:grpSpPr>
        <p:pic>
          <p:nvPicPr>
            <p:cNvPr id="8" name="Picture 7">
              <a:extLst>
                <a:ext uri="{FF2B5EF4-FFF2-40B4-BE49-F238E27FC236}">
                  <a16:creationId xmlns:a16="http://schemas.microsoft.com/office/drawing/2014/main" id="{A96C3508-9114-4950-9061-8717CDE7B681}"/>
                </a:ext>
              </a:extLst>
            </p:cNvPr>
            <p:cNvPicPr>
              <a:picLocks noChangeAspect="1"/>
            </p:cNvPicPr>
            <p:nvPr/>
          </p:nvPicPr>
          <p:blipFill>
            <a:blip r:embed="rId9"/>
            <a:stretch>
              <a:fillRect/>
            </a:stretch>
          </p:blipFill>
          <p:spPr>
            <a:xfrm>
              <a:off x="5676900" y="3712761"/>
              <a:ext cx="5010150" cy="914400"/>
            </a:xfrm>
            <a:prstGeom prst="rect">
              <a:avLst/>
            </a:prstGeom>
            <a:ln>
              <a:solidFill>
                <a:schemeClr val="bg2"/>
              </a:solidFill>
            </a:ln>
          </p:spPr>
        </p:pic>
        <p:grpSp>
          <p:nvGrpSpPr>
            <p:cNvPr id="12" name="Group 11">
              <a:extLst>
                <a:ext uri="{FF2B5EF4-FFF2-40B4-BE49-F238E27FC236}">
                  <a16:creationId xmlns:a16="http://schemas.microsoft.com/office/drawing/2014/main" id="{5946E5C7-FF53-4520-8A39-C03D76C39858}"/>
                </a:ext>
              </a:extLst>
            </p:cNvPr>
            <p:cNvGrpSpPr/>
            <p:nvPr/>
          </p:nvGrpSpPr>
          <p:grpSpPr>
            <a:xfrm>
              <a:off x="5727700" y="3932286"/>
              <a:ext cx="2028568" cy="237676"/>
              <a:chOff x="5727700" y="3932286"/>
              <a:chExt cx="2028568" cy="237676"/>
            </a:xfrm>
          </p:grpSpPr>
          <p:sp>
            <p:nvSpPr>
              <p:cNvPr id="10" name="Rectangle 9">
                <a:extLst>
                  <a:ext uri="{FF2B5EF4-FFF2-40B4-BE49-F238E27FC236}">
                    <a16:creationId xmlns:a16="http://schemas.microsoft.com/office/drawing/2014/main" id="{9154D972-5931-4F4C-A706-CC93BF339DEE}"/>
                  </a:ext>
                </a:extLst>
              </p:cNvPr>
              <p:cNvSpPr/>
              <p:nvPr/>
            </p:nvSpPr>
            <p:spPr>
              <a:xfrm>
                <a:off x="5727700" y="3971930"/>
                <a:ext cx="2028568" cy="19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solidFill>
                    <a:schemeClr val="bg1"/>
                  </a:solidFill>
                </a:endParaRPr>
              </a:p>
            </p:txBody>
          </p:sp>
          <p:sp>
            <p:nvSpPr>
              <p:cNvPr id="11" name="Rectangle 10">
                <a:extLst>
                  <a:ext uri="{FF2B5EF4-FFF2-40B4-BE49-F238E27FC236}">
                    <a16:creationId xmlns:a16="http://schemas.microsoft.com/office/drawing/2014/main" id="{33CCCFF2-C4E5-4362-9FA2-059E30169681}"/>
                  </a:ext>
                </a:extLst>
              </p:cNvPr>
              <p:cNvSpPr/>
              <p:nvPr/>
            </p:nvSpPr>
            <p:spPr>
              <a:xfrm flipV="1">
                <a:off x="6862762" y="3932286"/>
                <a:ext cx="787718" cy="809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solidFill>
                    <a:schemeClr val="bg1"/>
                  </a:solidFill>
                </a:endParaRPr>
              </a:p>
            </p:txBody>
          </p:sp>
        </p:grpSp>
      </p:grpSp>
      <p:pic>
        <p:nvPicPr>
          <p:cNvPr id="14" name="Picture 13">
            <a:extLst>
              <a:ext uri="{FF2B5EF4-FFF2-40B4-BE49-F238E27FC236}">
                <a16:creationId xmlns:a16="http://schemas.microsoft.com/office/drawing/2014/main" id="{F72447CE-2449-4708-8C6D-024797B627E9}"/>
              </a:ext>
            </a:extLst>
          </p:cNvPr>
          <p:cNvPicPr>
            <a:picLocks noChangeAspect="1"/>
          </p:cNvPicPr>
          <p:nvPr/>
        </p:nvPicPr>
        <p:blipFill rotWithShape="1">
          <a:blip r:embed="rId10"/>
          <a:srcRect l="-1141"/>
          <a:stretch/>
        </p:blipFill>
        <p:spPr>
          <a:xfrm>
            <a:off x="6343650" y="3128841"/>
            <a:ext cx="1030817" cy="447675"/>
          </a:xfrm>
          <a:prstGeom prst="rect">
            <a:avLst/>
          </a:prstGeom>
          <a:ln>
            <a:solidFill>
              <a:schemeClr val="bg2"/>
            </a:solidFill>
          </a:ln>
        </p:spPr>
      </p:pic>
    </p:spTree>
    <p:extLst>
      <p:ext uri="{BB962C8B-B14F-4D97-AF65-F5344CB8AC3E}">
        <p14:creationId xmlns:p14="http://schemas.microsoft.com/office/powerpoint/2010/main" val="372499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E4EF27F-36AD-45CD-B2FA-24595F439CAA}"/>
              </a:ext>
            </a:extLst>
          </p:cNvPr>
          <p:cNvSpPr>
            <a:spLocks noGrp="1"/>
          </p:cNvSpPr>
          <p:nvPr>
            <p:ph type="ctrTitle"/>
          </p:nvPr>
        </p:nvSpPr>
        <p:spPr>
          <a:solidFill>
            <a:schemeClr val="accent2"/>
          </a:solidFill>
        </p:spPr>
        <p:txBody>
          <a:bodyPr/>
          <a:lstStyle/>
          <a:p>
            <a:r>
              <a:rPr lang="en-GB" dirty="0"/>
              <a:t>Look how times have changed…</a:t>
            </a:r>
          </a:p>
        </p:txBody>
      </p:sp>
      <p:sp>
        <p:nvSpPr>
          <p:cNvPr id="7" name="Content Placeholder 4">
            <a:extLst>
              <a:ext uri="{FF2B5EF4-FFF2-40B4-BE49-F238E27FC236}">
                <a16:creationId xmlns:a16="http://schemas.microsoft.com/office/drawing/2014/main" id="{B814B305-FE91-4400-ABFB-A7102309EFE3}"/>
              </a:ext>
            </a:extLst>
          </p:cNvPr>
          <p:cNvSpPr txBox="1">
            <a:spLocks/>
          </p:cNvSpPr>
          <p:nvPr/>
        </p:nvSpPr>
        <p:spPr>
          <a:xfrm>
            <a:off x="7587550" y="1878020"/>
            <a:ext cx="1815133" cy="437200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GB" sz="1100" i="1" dirty="0"/>
          </a:p>
          <a:p>
            <a:endParaRPr lang="en-GB" sz="1100" i="1" dirty="0"/>
          </a:p>
          <a:p>
            <a:endParaRPr lang="en-GB" sz="1100" i="1" dirty="0"/>
          </a:p>
          <a:p>
            <a:endParaRPr lang="en-GB" sz="1100" i="1" dirty="0"/>
          </a:p>
          <a:p>
            <a:endParaRPr lang="en-GB" sz="1100" dirty="0"/>
          </a:p>
          <a:p>
            <a:endParaRPr lang="en-GB" sz="1100" dirty="0"/>
          </a:p>
          <a:p>
            <a:endParaRPr lang="en-GB" sz="1100" dirty="0"/>
          </a:p>
          <a:p>
            <a:pPr lvl="0"/>
            <a:endParaRPr lang="en-GB" sz="1100" dirty="0"/>
          </a:p>
          <a:p>
            <a:endParaRPr lang="en-GB" dirty="0"/>
          </a:p>
        </p:txBody>
      </p:sp>
      <p:grpSp>
        <p:nvGrpSpPr>
          <p:cNvPr id="8" name="Group 7">
            <a:extLst>
              <a:ext uri="{FF2B5EF4-FFF2-40B4-BE49-F238E27FC236}">
                <a16:creationId xmlns:a16="http://schemas.microsoft.com/office/drawing/2014/main" id="{B53C9DEF-E161-4898-8258-B0FFA9B679A1}"/>
              </a:ext>
            </a:extLst>
          </p:cNvPr>
          <p:cNvGrpSpPr/>
          <p:nvPr/>
        </p:nvGrpSpPr>
        <p:grpSpPr>
          <a:xfrm>
            <a:off x="274913" y="1499170"/>
            <a:ext cx="11078887" cy="2007476"/>
            <a:chOff x="274913" y="1830917"/>
            <a:chExt cx="11078887" cy="2007476"/>
          </a:xfrm>
        </p:grpSpPr>
        <p:grpSp>
          <p:nvGrpSpPr>
            <p:cNvPr id="9" name="Group 8">
              <a:extLst>
                <a:ext uri="{FF2B5EF4-FFF2-40B4-BE49-F238E27FC236}">
                  <a16:creationId xmlns:a16="http://schemas.microsoft.com/office/drawing/2014/main" id="{33E29EB5-4533-46A7-8D88-D65076BD6017}"/>
                </a:ext>
              </a:extLst>
            </p:cNvPr>
            <p:cNvGrpSpPr/>
            <p:nvPr/>
          </p:nvGrpSpPr>
          <p:grpSpPr>
            <a:xfrm>
              <a:off x="1876093" y="2562222"/>
              <a:ext cx="9477707" cy="544869"/>
              <a:chOff x="1876093" y="2562222"/>
              <a:chExt cx="9477707" cy="544869"/>
            </a:xfrm>
          </p:grpSpPr>
          <p:pic>
            <p:nvPicPr>
              <p:cNvPr id="11" name="Picture 10">
                <a:extLst>
                  <a:ext uri="{FF2B5EF4-FFF2-40B4-BE49-F238E27FC236}">
                    <a16:creationId xmlns:a16="http://schemas.microsoft.com/office/drawing/2014/main" id="{2E71D1E1-F8D4-4AC5-8AB6-F26777601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240850" y="2197468"/>
                <a:ext cx="544866" cy="1274380"/>
              </a:xfrm>
              <a:prstGeom prst="rect">
                <a:avLst/>
              </a:prstGeom>
            </p:spPr>
          </p:pic>
          <p:pic>
            <p:nvPicPr>
              <p:cNvPr id="12" name="Picture 11">
                <a:extLst>
                  <a:ext uri="{FF2B5EF4-FFF2-40B4-BE49-F238E27FC236}">
                    <a16:creationId xmlns:a16="http://schemas.microsoft.com/office/drawing/2014/main" id="{FB516FEC-1ABD-4E7C-8ACB-A6D4DB3D7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412754" y="2197467"/>
                <a:ext cx="544866" cy="1274380"/>
              </a:xfrm>
              <a:prstGeom prst="rect">
                <a:avLst/>
              </a:prstGeom>
            </p:spPr>
          </p:pic>
          <p:pic>
            <p:nvPicPr>
              <p:cNvPr id="13" name="Picture 12">
                <a:extLst>
                  <a:ext uri="{FF2B5EF4-FFF2-40B4-BE49-F238E27FC236}">
                    <a16:creationId xmlns:a16="http://schemas.microsoft.com/office/drawing/2014/main" id="{0FCE69FE-7D1A-45A3-9A14-0F5DC3B748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4584658" y="2197467"/>
                <a:ext cx="544866" cy="1274380"/>
              </a:xfrm>
              <a:prstGeom prst="rect">
                <a:avLst/>
              </a:prstGeom>
            </p:spPr>
          </p:pic>
          <p:pic>
            <p:nvPicPr>
              <p:cNvPr id="14" name="Picture 13">
                <a:extLst>
                  <a:ext uri="{FF2B5EF4-FFF2-40B4-BE49-F238E27FC236}">
                    <a16:creationId xmlns:a16="http://schemas.microsoft.com/office/drawing/2014/main" id="{D980FC2A-05E1-41C4-93E0-0CF2DFA50E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756562" y="2197466"/>
                <a:ext cx="544866" cy="1274380"/>
              </a:xfrm>
              <a:prstGeom prst="rect">
                <a:avLst/>
              </a:prstGeom>
            </p:spPr>
          </p:pic>
          <p:pic>
            <p:nvPicPr>
              <p:cNvPr id="15" name="Picture 14">
                <a:extLst>
                  <a:ext uri="{FF2B5EF4-FFF2-40B4-BE49-F238E27FC236}">
                    <a16:creationId xmlns:a16="http://schemas.microsoft.com/office/drawing/2014/main" id="{9C086C6D-4AD7-47EF-A6A9-6C1B64A604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928465" y="2197467"/>
                <a:ext cx="544866" cy="1274380"/>
              </a:xfrm>
              <a:prstGeom prst="rect">
                <a:avLst/>
              </a:prstGeom>
            </p:spPr>
          </p:pic>
          <p:pic>
            <p:nvPicPr>
              <p:cNvPr id="16" name="Picture 15">
                <a:extLst>
                  <a:ext uri="{FF2B5EF4-FFF2-40B4-BE49-F238E27FC236}">
                    <a16:creationId xmlns:a16="http://schemas.microsoft.com/office/drawing/2014/main" id="{58A39626-9FD9-49A7-BD0D-C5E5639389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8100369" y="2197466"/>
                <a:ext cx="544866" cy="1274380"/>
              </a:xfrm>
              <a:prstGeom prst="rect">
                <a:avLst/>
              </a:prstGeom>
            </p:spPr>
          </p:pic>
          <p:pic>
            <p:nvPicPr>
              <p:cNvPr id="17" name="Picture 16">
                <a:extLst>
                  <a:ext uri="{FF2B5EF4-FFF2-40B4-BE49-F238E27FC236}">
                    <a16:creationId xmlns:a16="http://schemas.microsoft.com/office/drawing/2014/main" id="{A2DF5079-B3AC-4EBA-AE25-BEA3A859E6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9272273" y="2197466"/>
                <a:ext cx="544866" cy="1274380"/>
              </a:xfrm>
              <a:prstGeom prst="rect">
                <a:avLst/>
              </a:prstGeom>
            </p:spPr>
          </p:pic>
          <p:pic>
            <p:nvPicPr>
              <p:cNvPr id="18" name="Picture 17">
                <a:extLst>
                  <a:ext uri="{FF2B5EF4-FFF2-40B4-BE49-F238E27FC236}">
                    <a16:creationId xmlns:a16="http://schemas.microsoft.com/office/drawing/2014/main" id="{1E95BB54-3F73-4D96-8BED-C713BBC300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0444177" y="2197465"/>
                <a:ext cx="544866" cy="1274380"/>
              </a:xfrm>
              <a:prstGeom prst="rect">
                <a:avLst/>
              </a:prstGeom>
            </p:spPr>
          </p:pic>
        </p:grpSp>
        <p:pic>
          <p:nvPicPr>
            <p:cNvPr id="10" name="Picture 4" descr="Image result for lgbt rights timeline icon">
              <a:extLst>
                <a:ext uri="{FF2B5EF4-FFF2-40B4-BE49-F238E27FC236}">
                  <a16:creationId xmlns:a16="http://schemas.microsoft.com/office/drawing/2014/main" id="{53AED84C-A575-4A72-B0D5-ABC444AFDD6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913" y="1830917"/>
              <a:ext cx="1596222" cy="2007476"/>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Content Placeholder 4">
            <a:extLst>
              <a:ext uri="{FF2B5EF4-FFF2-40B4-BE49-F238E27FC236}">
                <a16:creationId xmlns:a16="http://schemas.microsoft.com/office/drawing/2014/main" id="{DF95BDA0-2E41-4003-AEC8-F24C66DACA2C}"/>
              </a:ext>
            </a:extLst>
          </p:cNvPr>
          <p:cNvSpPr txBox="1">
            <a:spLocks/>
          </p:cNvSpPr>
          <p:nvPr/>
        </p:nvSpPr>
        <p:spPr>
          <a:xfrm>
            <a:off x="3285684" y="1878023"/>
            <a:ext cx="1409591" cy="4372005"/>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1970s</a:t>
            </a:r>
          </a:p>
          <a:p>
            <a:endParaRPr lang="en-GB" sz="1100" dirty="0"/>
          </a:p>
          <a:p>
            <a:endParaRPr lang="en-GB" sz="1100" dirty="0"/>
          </a:p>
          <a:p>
            <a:endParaRPr lang="en-GB" sz="1100" dirty="0"/>
          </a:p>
          <a:p>
            <a:r>
              <a:rPr lang="en-GB" sz="1100" i="1" dirty="0"/>
              <a:t>1970</a:t>
            </a:r>
            <a:br>
              <a:rPr lang="en-GB" sz="1100" dirty="0"/>
            </a:br>
            <a:r>
              <a:rPr lang="en-GB" sz="1100" dirty="0"/>
              <a:t>Gay Liberation Front established</a:t>
            </a:r>
          </a:p>
          <a:p>
            <a:r>
              <a:rPr lang="en-GB" sz="1100" i="1" dirty="0"/>
              <a:t>1972</a:t>
            </a:r>
            <a:br>
              <a:rPr lang="en-GB" sz="1100" dirty="0"/>
            </a:br>
            <a:r>
              <a:rPr lang="en-GB" sz="1100" dirty="0"/>
              <a:t>First British Gay Pride Rally held in London</a:t>
            </a:r>
          </a:p>
          <a:p>
            <a:r>
              <a:rPr lang="en-GB" sz="1100" dirty="0"/>
              <a:t>1974</a:t>
            </a:r>
            <a:br>
              <a:rPr lang="en-GB" sz="1100" dirty="0"/>
            </a:br>
            <a:r>
              <a:rPr lang="en-GB" sz="1100" dirty="0"/>
              <a:t>First TV/TS conference held in Leeds</a:t>
            </a:r>
          </a:p>
          <a:p>
            <a:r>
              <a:rPr lang="en-GB" sz="1100" i="1" dirty="0"/>
              <a:t>1975</a:t>
            </a:r>
            <a:br>
              <a:rPr lang="en-GB" sz="1100" dirty="0"/>
            </a:br>
            <a:r>
              <a:rPr lang="en-GB" sz="1100" dirty="0"/>
              <a:t>The Naked Civil Servant aired on ITV</a:t>
            </a:r>
          </a:p>
        </p:txBody>
      </p:sp>
      <p:sp>
        <p:nvSpPr>
          <p:cNvPr id="21" name="Content Placeholder 4">
            <a:extLst>
              <a:ext uri="{FF2B5EF4-FFF2-40B4-BE49-F238E27FC236}">
                <a16:creationId xmlns:a16="http://schemas.microsoft.com/office/drawing/2014/main" id="{7DCCA2C1-77D2-4573-BB92-03AEC8EFC24F}"/>
              </a:ext>
            </a:extLst>
          </p:cNvPr>
          <p:cNvSpPr txBox="1">
            <a:spLocks/>
          </p:cNvSpPr>
          <p:nvPr/>
        </p:nvSpPr>
        <p:spPr>
          <a:xfrm>
            <a:off x="4695275" y="1878022"/>
            <a:ext cx="1462891" cy="437200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1980s</a:t>
            </a:r>
          </a:p>
          <a:p>
            <a:endParaRPr lang="en-GB" sz="1100" dirty="0"/>
          </a:p>
          <a:p>
            <a:endParaRPr lang="en-GB" sz="1100" dirty="0"/>
          </a:p>
          <a:p>
            <a:endParaRPr lang="en-GB" sz="1100" dirty="0"/>
          </a:p>
          <a:p>
            <a:r>
              <a:rPr lang="en-GB" sz="1100" i="1" dirty="0"/>
              <a:t>1981</a:t>
            </a:r>
            <a:br>
              <a:rPr lang="en-GB" sz="1100" i="1" dirty="0"/>
            </a:br>
            <a:r>
              <a:rPr lang="en-GB" sz="1100" dirty="0"/>
              <a:t>ECHR struck down NI’s criminalisation of Homosexual Acts</a:t>
            </a:r>
          </a:p>
          <a:p>
            <a:r>
              <a:rPr lang="en-GB" sz="1100" i="1" dirty="0"/>
              <a:t>1982 </a:t>
            </a:r>
            <a:br>
              <a:rPr lang="en-GB" sz="1100" dirty="0"/>
            </a:br>
            <a:r>
              <a:rPr lang="en-GB" sz="1100" dirty="0"/>
              <a:t>AIDS crisis - initially called gay-related immune deficiency</a:t>
            </a:r>
          </a:p>
          <a:p>
            <a:r>
              <a:rPr lang="en-GB" sz="1100" i="1" dirty="0"/>
              <a:t>1982 </a:t>
            </a:r>
            <a:br>
              <a:rPr lang="en-GB" sz="1100" dirty="0"/>
            </a:br>
            <a:r>
              <a:rPr lang="en-GB" sz="1100" dirty="0"/>
              <a:t>Homosexual acts decriminalised in NI </a:t>
            </a:r>
          </a:p>
          <a:p>
            <a:r>
              <a:rPr lang="en-GB" sz="1100" i="1" dirty="0"/>
              <a:t>1987 </a:t>
            </a:r>
            <a:br>
              <a:rPr lang="en-GB" sz="1100" dirty="0"/>
            </a:br>
            <a:r>
              <a:rPr lang="en-GB" sz="1100" dirty="0"/>
              <a:t>Section 28 introduced</a:t>
            </a:r>
          </a:p>
          <a:p>
            <a:pPr lvl="0"/>
            <a:endParaRPr lang="en-GB" sz="1100" dirty="0"/>
          </a:p>
          <a:p>
            <a:endParaRPr lang="en-GB" dirty="0"/>
          </a:p>
        </p:txBody>
      </p:sp>
      <p:sp>
        <p:nvSpPr>
          <p:cNvPr id="22" name="Content Placeholder 4">
            <a:extLst>
              <a:ext uri="{FF2B5EF4-FFF2-40B4-BE49-F238E27FC236}">
                <a16:creationId xmlns:a16="http://schemas.microsoft.com/office/drawing/2014/main" id="{30B46098-C14E-4356-9A76-D70942C33935}"/>
              </a:ext>
            </a:extLst>
          </p:cNvPr>
          <p:cNvSpPr txBox="1">
            <a:spLocks/>
          </p:cNvSpPr>
          <p:nvPr/>
        </p:nvSpPr>
        <p:spPr>
          <a:xfrm>
            <a:off x="6208167" y="1878021"/>
            <a:ext cx="1409591" cy="4372007"/>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1990s</a:t>
            </a:r>
          </a:p>
          <a:p>
            <a:endParaRPr lang="en-GB" sz="1100" dirty="0"/>
          </a:p>
          <a:p>
            <a:endParaRPr lang="en-GB" sz="1100" dirty="0"/>
          </a:p>
          <a:p>
            <a:endParaRPr lang="en-GB" sz="1100" dirty="0"/>
          </a:p>
          <a:p>
            <a:r>
              <a:rPr lang="en-GB" sz="1100" i="1" dirty="0"/>
              <a:t>1990</a:t>
            </a:r>
            <a:br>
              <a:rPr lang="en-GB" sz="1100" i="1" dirty="0"/>
            </a:br>
            <a:r>
              <a:rPr lang="en-GB" sz="1100" dirty="0"/>
              <a:t>First gay pride held in Manchester</a:t>
            </a:r>
            <a:endParaRPr lang="en-GB" sz="1100" i="1" dirty="0"/>
          </a:p>
          <a:p>
            <a:r>
              <a:rPr lang="en-GB" sz="1100" i="1" dirty="0"/>
              <a:t>1994</a:t>
            </a:r>
            <a:br>
              <a:rPr lang="en-GB" sz="1100" dirty="0"/>
            </a:br>
            <a:r>
              <a:rPr lang="en-GB" sz="1100" dirty="0"/>
              <a:t>Sodomy laws repealed on IoM</a:t>
            </a:r>
          </a:p>
          <a:p>
            <a:r>
              <a:rPr lang="en-GB" sz="1100" i="1" dirty="0"/>
              <a:t>1998</a:t>
            </a:r>
            <a:r>
              <a:rPr lang="en-GB" sz="1100" dirty="0"/>
              <a:t> </a:t>
            </a:r>
            <a:br>
              <a:rPr lang="en-GB" sz="1100" dirty="0"/>
            </a:br>
            <a:r>
              <a:rPr lang="en-GB" sz="1100" dirty="0"/>
              <a:t>Bolton 7 convicted</a:t>
            </a:r>
          </a:p>
          <a:p>
            <a:r>
              <a:rPr lang="en-GB" sz="1100" i="1" dirty="0"/>
              <a:t>1999</a:t>
            </a:r>
            <a:br>
              <a:rPr lang="en-GB" sz="1100" dirty="0"/>
            </a:br>
            <a:r>
              <a:rPr lang="en-GB" sz="1100" dirty="0"/>
              <a:t>Admiral Duncan Bombing</a:t>
            </a:r>
          </a:p>
          <a:p>
            <a:pPr lvl="0"/>
            <a:endParaRPr lang="en-GB" sz="1100" dirty="0"/>
          </a:p>
          <a:p>
            <a:endParaRPr lang="en-GB" dirty="0"/>
          </a:p>
        </p:txBody>
      </p:sp>
      <p:sp>
        <p:nvSpPr>
          <p:cNvPr id="23" name="Content Placeholder 4">
            <a:extLst>
              <a:ext uri="{FF2B5EF4-FFF2-40B4-BE49-F238E27FC236}">
                <a16:creationId xmlns:a16="http://schemas.microsoft.com/office/drawing/2014/main" id="{0125140B-21A1-4874-B1C7-E8EBE6FFF26B}"/>
              </a:ext>
            </a:extLst>
          </p:cNvPr>
          <p:cNvSpPr txBox="1">
            <a:spLocks/>
          </p:cNvSpPr>
          <p:nvPr/>
        </p:nvSpPr>
        <p:spPr>
          <a:xfrm>
            <a:off x="9538667" y="1878020"/>
            <a:ext cx="1815133" cy="437200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2010s</a:t>
            </a:r>
          </a:p>
          <a:p>
            <a:endParaRPr lang="en-GB" sz="1100" dirty="0"/>
          </a:p>
          <a:p>
            <a:endParaRPr lang="en-GB" sz="1100" dirty="0"/>
          </a:p>
          <a:p>
            <a:endParaRPr lang="en-GB" sz="1100" dirty="0"/>
          </a:p>
          <a:p>
            <a:r>
              <a:rPr lang="en-GB" sz="1100" i="1" dirty="0"/>
              <a:t>2013</a:t>
            </a:r>
            <a:br>
              <a:rPr lang="en-GB" sz="1100" i="1" dirty="0"/>
            </a:br>
            <a:r>
              <a:rPr lang="en-GB" sz="1100" dirty="0"/>
              <a:t>Alan Turing posthumous pardon</a:t>
            </a:r>
          </a:p>
          <a:p>
            <a:r>
              <a:rPr lang="en-GB" sz="1100" i="1" dirty="0"/>
              <a:t>2014</a:t>
            </a:r>
            <a:br>
              <a:rPr lang="en-GB" sz="1100" dirty="0"/>
            </a:br>
            <a:r>
              <a:rPr lang="en-GB" sz="1100" dirty="0"/>
              <a:t>Same Sex Marriage becomes legal in England and Wales</a:t>
            </a:r>
            <a:br>
              <a:rPr lang="en-GB" sz="1100" dirty="0"/>
            </a:br>
            <a:r>
              <a:rPr lang="en-GB" sz="1100" dirty="0"/>
              <a:t>(excluding C of E)</a:t>
            </a:r>
          </a:p>
          <a:p>
            <a:r>
              <a:rPr lang="en-GB" sz="1100" i="1" dirty="0"/>
              <a:t>2016</a:t>
            </a:r>
            <a:r>
              <a:rPr lang="en-GB" sz="1100" dirty="0"/>
              <a:t> </a:t>
            </a:r>
            <a:br>
              <a:rPr lang="en-GB" sz="1100" dirty="0"/>
            </a:br>
            <a:r>
              <a:rPr lang="en-GB" sz="1100" dirty="0"/>
              <a:t>40 LGBT MPs – most in the world</a:t>
            </a:r>
          </a:p>
          <a:p>
            <a:r>
              <a:rPr lang="en-GB" sz="1100" i="1" dirty="0"/>
              <a:t>2018 </a:t>
            </a:r>
            <a:br>
              <a:rPr lang="en-GB" sz="1100" dirty="0"/>
            </a:br>
            <a:r>
              <a:rPr lang="en-GB" sz="1100" dirty="0"/>
              <a:t>First member of the royal family to marry same sex</a:t>
            </a:r>
          </a:p>
          <a:p>
            <a:endParaRPr lang="en-GB" sz="1100" dirty="0"/>
          </a:p>
          <a:p>
            <a:endParaRPr lang="en-GB" sz="1100" dirty="0"/>
          </a:p>
          <a:p>
            <a:endParaRPr lang="en-GB" sz="1100" dirty="0"/>
          </a:p>
          <a:p>
            <a:pPr lvl="0"/>
            <a:endParaRPr lang="en-GB" sz="1100" dirty="0"/>
          </a:p>
          <a:p>
            <a:endParaRPr lang="en-GB" dirty="0"/>
          </a:p>
        </p:txBody>
      </p:sp>
      <p:sp>
        <p:nvSpPr>
          <p:cNvPr id="24" name="Content Placeholder 4">
            <a:extLst>
              <a:ext uri="{FF2B5EF4-FFF2-40B4-BE49-F238E27FC236}">
                <a16:creationId xmlns:a16="http://schemas.microsoft.com/office/drawing/2014/main" id="{6086ECF8-0C9D-46D2-8B06-33DFB8AF7799}"/>
              </a:ext>
            </a:extLst>
          </p:cNvPr>
          <p:cNvSpPr txBox="1">
            <a:spLocks/>
          </p:cNvSpPr>
          <p:nvPr/>
        </p:nvSpPr>
        <p:spPr>
          <a:xfrm>
            <a:off x="7750048" y="1878020"/>
            <a:ext cx="1815133" cy="437200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2000s</a:t>
            </a:r>
          </a:p>
          <a:p>
            <a:endParaRPr lang="en-GB" sz="1100" dirty="0"/>
          </a:p>
          <a:p>
            <a:endParaRPr lang="en-GB" sz="1100" dirty="0"/>
          </a:p>
          <a:p>
            <a:endParaRPr lang="en-GB" sz="1100" dirty="0"/>
          </a:p>
          <a:p>
            <a:r>
              <a:rPr lang="en-GB" sz="1100" i="1" dirty="0"/>
              <a:t>2000</a:t>
            </a:r>
            <a:br>
              <a:rPr lang="en-GB" sz="1100" dirty="0"/>
            </a:br>
            <a:r>
              <a:rPr lang="en-GB" sz="1100" dirty="0"/>
              <a:t>Labour scrap Armed Forces Policy (2016)</a:t>
            </a:r>
          </a:p>
          <a:p>
            <a:r>
              <a:rPr lang="en-GB" sz="1100" i="1" dirty="0"/>
              <a:t>2001 </a:t>
            </a:r>
            <a:br>
              <a:rPr lang="en-GB" sz="1100" i="1" dirty="0"/>
            </a:br>
            <a:r>
              <a:rPr lang="en-GB" sz="1100" i="1" dirty="0"/>
              <a:t>Age of consent for Gay men equalled at 16</a:t>
            </a:r>
          </a:p>
          <a:p>
            <a:r>
              <a:rPr lang="en-GB" sz="1100" i="1" dirty="0"/>
              <a:t>2002 </a:t>
            </a:r>
            <a:br>
              <a:rPr lang="en-GB" sz="1100" i="1" dirty="0"/>
            </a:br>
            <a:r>
              <a:rPr lang="en-GB" sz="1100" i="1" dirty="0"/>
              <a:t>Equal rights to adopt</a:t>
            </a:r>
          </a:p>
          <a:p>
            <a:r>
              <a:rPr lang="en-GB" sz="1100" i="1" dirty="0"/>
              <a:t>2003 </a:t>
            </a:r>
            <a:br>
              <a:rPr lang="en-GB" sz="1100" i="1" dirty="0"/>
            </a:br>
            <a:r>
              <a:rPr lang="en-GB" sz="1100" i="1" dirty="0"/>
              <a:t>Section 28 repealed</a:t>
            </a:r>
          </a:p>
          <a:p>
            <a:r>
              <a:rPr lang="en-GB" sz="1100" i="1" dirty="0"/>
              <a:t>2004 </a:t>
            </a:r>
            <a:br>
              <a:rPr lang="en-GB" sz="1100" i="1" dirty="0"/>
            </a:br>
            <a:r>
              <a:rPr lang="en-GB" sz="1100" i="1" dirty="0"/>
              <a:t>Civil Partnerships </a:t>
            </a:r>
          </a:p>
          <a:p>
            <a:r>
              <a:rPr lang="en-GB" sz="1100" i="1" dirty="0"/>
              <a:t>2007  </a:t>
            </a:r>
            <a:br>
              <a:rPr lang="en-GB" sz="1100" i="1" dirty="0"/>
            </a:br>
            <a:r>
              <a:rPr lang="en-GB" sz="1100" i="1" dirty="0"/>
              <a:t>Equality Act</a:t>
            </a:r>
          </a:p>
          <a:p>
            <a:endParaRPr lang="en-GB" sz="1100" dirty="0"/>
          </a:p>
          <a:p>
            <a:endParaRPr lang="en-GB" sz="1100" dirty="0"/>
          </a:p>
          <a:p>
            <a:pPr lvl="0"/>
            <a:endParaRPr lang="en-GB" sz="1100" dirty="0"/>
          </a:p>
          <a:p>
            <a:endParaRPr lang="en-GB" dirty="0"/>
          </a:p>
        </p:txBody>
      </p:sp>
      <p:sp>
        <p:nvSpPr>
          <p:cNvPr id="29" name="Content Placeholder 4">
            <a:extLst>
              <a:ext uri="{FF2B5EF4-FFF2-40B4-BE49-F238E27FC236}">
                <a16:creationId xmlns:a16="http://schemas.microsoft.com/office/drawing/2014/main" id="{5134F47E-C5C8-4C7C-A8F5-DF75B2B3A2AF}"/>
              </a:ext>
            </a:extLst>
          </p:cNvPr>
          <p:cNvSpPr txBox="1">
            <a:spLocks/>
          </p:cNvSpPr>
          <p:nvPr/>
        </p:nvSpPr>
        <p:spPr>
          <a:xfrm>
            <a:off x="1857353" y="1878020"/>
            <a:ext cx="1409591" cy="4372005"/>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1960s</a:t>
            </a:r>
          </a:p>
          <a:p>
            <a:endParaRPr lang="en-GB" sz="1100" dirty="0"/>
          </a:p>
          <a:p>
            <a:endParaRPr lang="en-GB" sz="1100" dirty="0"/>
          </a:p>
          <a:p>
            <a:endParaRPr lang="en-GB" sz="1100" dirty="0"/>
          </a:p>
          <a:p>
            <a:r>
              <a:rPr lang="en-GB" sz="1100" i="1" dirty="0"/>
              <a:t>1965</a:t>
            </a:r>
            <a:br>
              <a:rPr lang="en-GB" sz="1100" i="1" dirty="0"/>
            </a:br>
            <a:r>
              <a:rPr lang="en-GB" sz="1100" dirty="0"/>
              <a:t>Poll finds 93% think homosexuality is an illness requiring treatment</a:t>
            </a:r>
            <a:endParaRPr lang="en-GB" sz="1100" i="1" dirty="0"/>
          </a:p>
          <a:p>
            <a:r>
              <a:rPr lang="en-GB" sz="1100" i="1" dirty="0"/>
              <a:t>1967 </a:t>
            </a:r>
            <a:br>
              <a:rPr lang="en-GB" sz="1100" dirty="0"/>
            </a:br>
            <a:r>
              <a:rPr lang="en-GB" sz="1100" dirty="0"/>
              <a:t>Homosexual acts decriminalised</a:t>
            </a:r>
          </a:p>
          <a:p>
            <a:r>
              <a:rPr lang="en-GB" sz="1100" i="1" dirty="0"/>
              <a:t>1969</a:t>
            </a:r>
            <a:br>
              <a:rPr lang="en-GB" sz="1100" dirty="0"/>
            </a:br>
            <a:r>
              <a:rPr lang="en-GB" sz="1100" dirty="0"/>
              <a:t>Stonewall Riots</a:t>
            </a:r>
          </a:p>
          <a:p>
            <a:r>
              <a:rPr lang="en-GB" sz="1100" i="1" dirty="0"/>
              <a:t>1969</a:t>
            </a:r>
            <a:br>
              <a:rPr lang="en-GB" sz="1100" dirty="0"/>
            </a:br>
            <a:r>
              <a:rPr lang="en-GB" sz="1100" dirty="0"/>
              <a:t>Campaign for Homosexual Equality (CHE) formed</a:t>
            </a:r>
          </a:p>
        </p:txBody>
      </p:sp>
    </p:spTree>
    <p:extLst>
      <p:ext uri="{BB962C8B-B14F-4D97-AF65-F5344CB8AC3E}">
        <p14:creationId xmlns:p14="http://schemas.microsoft.com/office/powerpoint/2010/main" val="411716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xEl>
                                              <p:pRg st="4" end="4"/>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xEl>
                                              <p:pRg st="5" end="5"/>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4">
                                            <p:txEl>
                                              <p:pRg st="4" end="4"/>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4">
                                            <p:txEl>
                                              <p:pRg st="5" end="5"/>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4">
                                            <p:txEl>
                                              <p:pRg st="6" end="6"/>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4">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4">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4">
                                            <p:txEl>
                                              <p:pRg st="9" end="9"/>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3">
                                            <p:txEl>
                                              <p:pRg st="0" end="0"/>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3">
                                            <p:txEl>
                                              <p:pRg st="4" end="4"/>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3">
                                            <p:txEl>
                                              <p:pRg st="5" end="5"/>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3">
                                            <p:txEl>
                                              <p:pRg st="6" end="6"/>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0FAE65-F003-4947-9D64-B3A8D808359A}"/>
              </a:ext>
            </a:extLst>
          </p:cNvPr>
          <p:cNvSpPr>
            <a:spLocks noGrp="1"/>
          </p:cNvSpPr>
          <p:nvPr>
            <p:ph type="ctrTitle"/>
          </p:nvPr>
        </p:nvSpPr>
        <p:spPr>
          <a:solidFill>
            <a:schemeClr val="accent2"/>
          </a:solidFill>
        </p:spPr>
        <p:txBody>
          <a:bodyPr/>
          <a:lstStyle/>
          <a:p>
            <a:r>
              <a:rPr lang="en-GB" dirty="0"/>
              <a:t>But we still have work to do… </a:t>
            </a:r>
          </a:p>
        </p:txBody>
      </p:sp>
      <p:pic>
        <p:nvPicPr>
          <p:cNvPr id="4" name="Picture 3">
            <a:extLst>
              <a:ext uri="{FF2B5EF4-FFF2-40B4-BE49-F238E27FC236}">
                <a16:creationId xmlns:a16="http://schemas.microsoft.com/office/drawing/2014/main" id="{6DEFADFD-1824-4305-96D8-83F33D19E2B4}"/>
              </a:ext>
            </a:extLst>
          </p:cNvPr>
          <p:cNvPicPr>
            <a:picLocks noChangeAspect="1"/>
          </p:cNvPicPr>
          <p:nvPr/>
        </p:nvPicPr>
        <p:blipFill>
          <a:blip r:embed="rId3"/>
          <a:stretch>
            <a:fillRect/>
          </a:stretch>
        </p:blipFill>
        <p:spPr>
          <a:xfrm>
            <a:off x="6096000" y="2192856"/>
            <a:ext cx="5286375" cy="390525"/>
          </a:xfrm>
          <a:prstGeom prst="rect">
            <a:avLst/>
          </a:prstGeom>
          <a:ln>
            <a:solidFill>
              <a:schemeClr val="tx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E5D6F5DB-5D63-4ABA-9DA2-ABD9FB9FCEBA}"/>
              </a:ext>
            </a:extLst>
          </p:cNvPr>
          <p:cNvPicPr>
            <a:picLocks noChangeAspect="1"/>
          </p:cNvPicPr>
          <p:nvPr/>
        </p:nvPicPr>
        <p:blipFill>
          <a:blip r:embed="rId4"/>
          <a:stretch>
            <a:fillRect/>
          </a:stretch>
        </p:blipFill>
        <p:spPr>
          <a:xfrm>
            <a:off x="382022" y="4590530"/>
            <a:ext cx="4043724" cy="969689"/>
          </a:xfrm>
          <a:prstGeom prst="rect">
            <a:avLst/>
          </a:prstGeom>
          <a:ln>
            <a:solidFill>
              <a:schemeClr val="tx2"/>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88560446-A6F8-41BD-A571-E585242B5C89}"/>
              </a:ext>
            </a:extLst>
          </p:cNvPr>
          <p:cNvPicPr>
            <a:picLocks noChangeAspect="1"/>
          </p:cNvPicPr>
          <p:nvPr/>
        </p:nvPicPr>
        <p:blipFill>
          <a:blip r:embed="rId5"/>
          <a:stretch>
            <a:fillRect/>
          </a:stretch>
        </p:blipFill>
        <p:spPr>
          <a:xfrm>
            <a:off x="6096000" y="3904673"/>
            <a:ext cx="4918021" cy="619157"/>
          </a:xfrm>
          <a:prstGeom prst="rect">
            <a:avLst/>
          </a:prstGeom>
          <a:ln>
            <a:solidFill>
              <a:schemeClr val="tx2"/>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0CDE9EA1-F265-4987-A2CD-6D43C16011EC}"/>
              </a:ext>
            </a:extLst>
          </p:cNvPr>
          <p:cNvPicPr>
            <a:picLocks noChangeAspect="1"/>
          </p:cNvPicPr>
          <p:nvPr/>
        </p:nvPicPr>
        <p:blipFill>
          <a:blip r:embed="rId6"/>
          <a:stretch>
            <a:fillRect/>
          </a:stretch>
        </p:blipFill>
        <p:spPr>
          <a:xfrm>
            <a:off x="1044464" y="2296271"/>
            <a:ext cx="4740822" cy="599505"/>
          </a:xfrm>
          <a:prstGeom prst="rect">
            <a:avLst/>
          </a:prstGeom>
          <a:ln>
            <a:solidFill>
              <a:schemeClr val="tx2"/>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376A967B-AC51-44DC-9AD4-EAF27A723413}"/>
              </a:ext>
            </a:extLst>
          </p:cNvPr>
          <p:cNvPicPr>
            <a:picLocks noChangeAspect="1"/>
          </p:cNvPicPr>
          <p:nvPr/>
        </p:nvPicPr>
        <p:blipFill rotWithShape="1">
          <a:blip r:embed="rId7"/>
          <a:srcRect b="14294"/>
          <a:stretch/>
        </p:blipFill>
        <p:spPr>
          <a:xfrm>
            <a:off x="382022" y="1494365"/>
            <a:ext cx="5177330" cy="579389"/>
          </a:xfrm>
          <a:prstGeom prst="rect">
            <a:avLst/>
          </a:prstGeom>
          <a:ln>
            <a:solidFill>
              <a:schemeClr val="tx2"/>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C8170683-5015-43DF-BFCC-9B305FB97D1F}"/>
              </a:ext>
            </a:extLst>
          </p:cNvPr>
          <p:cNvPicPr>
            <a:picLocks noChangeAspect="1"/>
          </p:cNvPicPr>
          <p:nvPr/>
        </p:nvPicPr>
        <p:blipFill>
          <a:blip r:embed="rId8"/>
          <a:stretch>
            <a:fillRect/>
          </a:stretch>
        </p:blipFill>
        <p:spPr>
          <a:xfrm>
            <a:off x="8382345" y="4852012"/>
            <a:ext cx="3289422" cy="197648"/>
          </a:xfrm>
          <a:prstGeom prst="rect">
            <a:avLst/>
          </a:prstGeom>
          <a:ln>
            <a:solidFill>
              <a:schemeClr val="tx2"/>
            </a:solid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7768E4CE-9294-47B7-A04F-AD35B2D98127}"/>
              </a:ext>
            </a:extLst>
          </p:cNvPr>
          <p:cNvPicPr>
            <a:picLocks noChangeAspect="1"/>
          </p:cNvPicPr>
          <p:nvPr/>
        </p:nvPicPr>
        <p:blipFill>
          <a:blip r:embed="rId9"/>
          <a:stretch>
            <a:fillRect/>
          </a:stretch>
        </p:blipFill>
        <p:spPr>
          <a:xfrm>
            <a:off x="8382345" y="5214370"/>
            <a:ext cx="3407522" cy="390525"/>
          </a:xfrm>
          <a:prstGeom prst="rect">
            <a:avLst/>
          </a:prstGeom>
          <a:ln>
            <a:solidFill>
              <a:schemeClr val="tx2"/>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851EDCF3-C323-4CA6-848B-5B428F9C472F}"/>
              </a:ext>
            </a:extLst>
          </p:cNvPr>
          <p:cNvPicPr>
            <a:picLocks noChangeAspect="1"/>
          </p:cNvPicPr>
          <p:nvPr/>
        </p:nvPicPr>
        <p:blipFill>
          <a:blip r:embed="rId10"/>
          <a:stretch>
            <a:fillRect/>
          </a:stretch>
        </p:blipFill>
        <p:spPr>
          <a:xfrm>
            <a:off x="5184879" y="4694219"/>
            <a:ext cx="3002123" cy="914637"/>
          </a:xfrm>
          <a:prstGeom prst="rect">
            <a:avLst/>
          </a:prstGeom>
          <a:ln>
            <a:solidFill>
              <a:schemeClr val="tx2"/>
            </a:solidFill>
          </a:ln>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A3852B99-3AAD-4CFE-BDCE-CF122EE37A8B}"/>
              </a:ext>
            </a:extLst>
          </p:cNvPr>
          <p:cNvPicPr>
            <a:picLocks noChangeAspect="1"/>
          </p:cNvPicPr>
          <p:nvPr/>
        </p:nvPicPr>
        <p:blipFill>
          <a:blip r:embed="rId11"/>
          <a:stretch>
            <a:fillRect/>
          </a:stretch>
        </p:blipFill>
        <p:spPr>
          <a:xfrm>
            <a:off x="130193" y="3093786"/>
            <a:ext cx="4505325" cy="533400"/>
          </a:xfrm>
          <a:prstGeom prst="rect">
            <a:avLst/>
          </a:prstGeom>
          <a:ln>
            <a:solidFill>
              <a:schemeClr val="tx2"/>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814304A5-6022-4089-8F5E-8BCBB518C35B}"/>
              </a:ext>
            </a:extLst>
          </p:cNvPr>
          <p:cNvPicPr>
            <a:picLocks noChangeAspect="1"/>
          </p:cNvPicPr>
          <p:nvPr/>
        </p:nvPicPr>
        <p:blipFill>
          <a:blip r:embed="rId12"/>
          <a:stretch>
            <a:fillRect/>
          </a:stretch>
        </p:blipFill>
        <p:spPr>
          <a:xfrm>
            <a:off x="6406716" y="2728947"/>
            <a:ext cx="4253517" cy="1033904"/>
          </a:xfrm>
          <a:prstGeom prst="rect">
            <a:avLst/>
          </a:prstGeom>
          <a:ln>
            <a:solidFill>
              <a:schemeClr val="tx2"/>
            </a:solid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69A7554B-B05F-4616-A1D0-30D0B3730BA1}"/>
              </a:ext>
            </a:extLst>
          </p:cNvPr>
          <p:cNvPicPr>
            <a:picLocks noChangeAspect="1"/>
          </p:cNvPicPr>
          <p:nvPr/>
        </p:nvPicPr>
        <p:blipFill>
          <a:blip r:embed="rId13"/>
          <a:stretch>
            <a:fillRect/>
          </a:stretch>
        </p:blipFill>
        <p:spPr>
          <a:xfrm>
            <a:off x="6178120" y="1563447"/>
            <a:ext cx="4081932" cy="461284"/>
          </a:xfrm>
          <a:prstGeom prst="rect">
            <a:avLst/>
          </a:prstGeom>
          <a:ln>
            <a:solidFill>
              <a:schemeClr val="tx2"/>
            </a:solidFill>
          </a:ln>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2CBBD894-54A0-4518-9F23-5744866B3AD1}"/>
              </a:ext>
            </a:extLst>
          </p:cNvPr>
          <p:cNvPicPr>
            <a:picLocks noChangeAspect="1"/>
          </p:cNvPicPr>
          <p:nvPr/>
        </p:nvPicPr>
        <p:blipFill>
          <a:blip r:embed="rId14"/>
          <a:stretch>
            <a:fillRect/>
          </a:stretch>
        </p:blipFill>
        <p:spPr>
          <a:xfrm>
            <a:off x="502033" y="3825196"/>
            <a:ext cx="5174867" cy="581949"/>
          </a:xfrm>
          <a:prstGeom prst="rect">
            <a:avLst/>
          </a:prstGeom>
          <a:ln>
            <a:solidFill>
              <a:schemeClr val="tx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7581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group of people standing in front of a building&#10;&#10;Description automatically generated">
            <a:extLst>
              <a:ext uri="{FF2B5EF4-FFF2-40B4-BE49-F238E27FC236}">
                <a16:creationId xmlns:a16="http://schemas.microsoft.com/office/drawing/2014/main" id="{307662D3-7EA1-49D6-9A25-EEF08E54D72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535" b="15535"/>
          <a:stretch>
            <a:fillRect/>
          </a:stretch>
        </p:blipFill>
        <p:spPr/>
      </p:pic>
      <p:sp>
        <p:nvSpPr>
          <p:cNvPr id="4" name="Title 3">
            <a:extLst>
              <a:ext uri="{FF2B5EF4-FFF2-40B4-BE49-F238E27FC236}">
                <a16:creationId xmlns:a16="http://schemas.microsoft.com/office/drawing/2014/main" id="{E171E3CA-2F7C-4EF8-B6FC-D629FD5F2FC9}"/>
              </a:ext>
            </a:extLst>
          </p:cNvPr>
          <p:cNvSpPr>
            <a:spLocks noGrp="1"/>
          </p:cNvSpPr>
          <p:nvPr>
            <p:ph type="ctrTitle"/>
          </p:nvPr>
        </p:nvSpPr>
        <p:spPr>
          <a:xfrm>
            <a:off x="1" y="365125"/>
            <a:ext cx="8317148" cy="898525"/>
          </a:xfrm>
        </p:spPr>
        <p:txBody>
          <a:bodyPr/>
          <a:lstStyle/>
          <a:p>
            <a:r>
              <a:rPr lang="en-GB" dirty="0"/>
              <a:t>Equality, diversity &amp; inclusion in construction</a:t>
            </a:r>
          </a:p>
        </p:txBody>
      </p:sp>
    </p:spTree>
    <p:extLst>
      <p:ext uri="{BB962C8B-B14F-4D97-AF65-F5344CB8AC3E}">
        <p14:creationId xmlns:p14="http://schemas.microsoft.com/office/powerpoint/2010/main" val="4087041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93295D1-7247-4763-8096-903E02DD3C81}"/>
              </a:ext>
            </a:extLst>
          </p:cNvPr>
          <p:cNvSpPr>
            <a:spLocks noGrp="1"/>
          </p:cNvSpPr>
          <p:nvPr>
            <p:ph idx="1"/>
          </p:nvPr>
        </p:nvSpPr>
        <p:spPr>
          <a:xfrm>
            <a:off x="340822" y="4078224"/>
            <a:ext cx="11012978" cy="1645919"/>
          </a:xfrm>
        </p:spPr>
        <p:txBody>
          <a:bodyPr>
            <a:normAutofit lnSpcReduction="10000"/>
          </a:bodyPr>
          <a:lstStyle/>
          <a:p>
            <a:r>
              <a:rPr lang="en-GB" sz="1600" dirty="0"/>
              <a:t>This means there could be around 50,000 LGBT+ people working in construction. </a:t>
            </a:r>
          </a:p>
          <a:p>
            <a:r>
              <a:rPr lang="en-GB" sz="1600" dirty="0"/>
              <a:t>It is three times the number who have worked on Crossrail since the project began in 2009, and more than twice as many as will be needed to deliver HS2.</a:t>
            </a:r>
          </a:p>
          <a:p>
            <a:br>
              <a:rPr lang="en-GB" sz="1900" b="1" dirty="0"/>
            </a:br>
            <a:r>
              <a:rPr lang="en-GB" sz="1600" b="1" i="1" dirty="0">
                <a:solidFill>
                  <a:schemeClr val="accent1"/>
                </a:solidFill>
              </a:rPr>
              <a:t>But large portions of this workforce feel uncomfortable, hindered or ostracised because of their sexuality or gender while working in this industry - though attitudes appear to be slowly improving.</a:t>
            </a:r>
            <a:endParaRPr lang="en-GB" i="1" dirty="0">
              <a:solidFill>
                <a:schemeClr val="accent1"/>
              </a:solidFill>
            </a:endParaRPr>
          </a:p>
        </p:txBody>
      </p:sp>
      <p:sp>
        <p:nvSpPr>
          <p:cNvPr id="5" name="Title 4">
            <a:extLst>
              <a:ext uri="{FF2B5EF4-FFF2-40B4-BE49-F238E27FC236}">
                <a16:creationId xmlns:a16="http://schemas.microsoft.com/office/drawing/2014/main" id="{491B4D15-6B1E-4215-A2B4-A75AB71778BB}"/>
              </a:ext>
            </a:extLst>
          </p:cNvPr>
          <p:cNvSpPr>
            <a:spLocks noGrp="1"/>
          </p:cNvSpPr>
          <p:nvPr>
            <p:ph type="ctrTitle"/>
          </p:nvPr>
        </p:nvSpPr>
        <p:spPr>
          <a:solidFill>
            <a:schemeClr val="accent1"/>
          </a:solidFill>
        </p:spPr>
        <p:txBody>
          <a:bodyPr/>
          <a:lstStyle/>
          <a:p>
            <a:r>
              <a:rPr lang="en-GB" dirty="0"/>
              <a:t>Minorities in construction</a:t>
            </a:r>
          </a:p>
        </p:txBody>
      </p:sp>
      <p:sp>
        <p:nvSpPr>
          <p:cNvPr id="7" name="Content Placeholder 4">
            <a:extLst>
              <a:ext uri="{FF2B5EF4-FFF2-40B4-BE49-F238E27FC236}">
                <a16:creationId xmlns:a16="http://schemas.microsoft.com/office/drawing/2014/main" id="{47DE0A7A-73C3-4C99-B932-4A39DF4F222C}"/>
              </a:ext>
            </a:extLst>
          </p:cNvPr>
          <p:cNvSpPr txBox="1">
            <a:spLocks/>
          </p:cNvSpPr>
          <p:nvPr/>
        </p:nvSpPr>
        <p:spPr>
          <a:xfrm>
            <a:off x="340822" y="1556656"/>
            <a:ext cx="11012978" cy="2111453"/>
          </a:xfrm>
          <a:prstGeom prst="rect">
            <a:avLst/>
          </a:prstGeom>
        </p:spPr>
        <p:txBody>
          <a:bodyPr vert="horz" lIns="91440" tIns="45720" rIns="91440" bIns="45720" numCol="2" rtlCol="0">
            <a:no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600"/>
              </a:spcBef>
              <a:spcAft>
                <a:spcPts val="600"/>
              </a:spcAft>
            </a:pPr>
            <a:r>
              <a:rPr lang="en-GB" sz="1600" dirty="0"/>
              <a:t>In the whole UK workforce:</a:t>
            </a:r>
          </a:p>
          <a:p>
            <a:pPr marL="342900" indent="-342900">
              <a:spcBef>
                <a:spcPts val="600"/>
              </a:spcBef>
              <a:spcAft>
                <a:spcPts val="600"/>
              </a:spcAft>
              <a:buFont typeface="Arial" panose="020B0604020202020204" pitchFamily="34" charset="0"/>
              <a:buChar char="•"/>
            </a:pPr>
            <a:r>
              <a:rPr lang="en-GB" sz="2400" b="1" dirty="0"/>
              <a:t>2.5%</a:t>
            </a:r>
            <a:r>
              <a:rPr lang="en-GB" sz="2400" dirty="0"/>
              <a:t> </a:t>
            </a:r>
            <a:r>
              <a:rPr lang="en-GB" sz="1600" dirty="0"/>
              <a:t>LGBT+</a:t>
            </a:r>
            <a:br>
              <a:rPr lang="en-GB" sz="1600" dirty="0"/>
            </a:br>
            <a:r>
              <a:rPr lang="en-GB" sz="800" dirty="0"/>
              <a:t>- ons.gov.uk</a:t>
            </a:r>
            <a:endParaRPr lang="en-GB" sz="1600" dirty="0"/>
          </a:p>
          <a:p>
            <a:pPr marL="285750" indent="-285750">
              <a:spcBef>
                <a:spcPts val="600"/>
              </a:spcBef>
              <a:spcAft>
                <a:spcPts val="600"/>
              </a:spcAft>
              <a:buFont typeface="Arial" panose="020B0604020202020204" pitchFamily="34" charset="0"/>
              <a:buChar char="•"/>
            </a:pPr>
            <a:r>
              <a:rPr lang="en-GB" sz="2400" b="1" dirty="0"/>
              <a:t>19%</a:t>
            </a:r>
            <a:r>
              <a:rPr lang="en-GB" sz="2400" dirty="0"/>
              <a:t> </a:t>
            </a:r>
            <a:r>
              <a:rPr lang="en-GB" sz="1600" dirty="0"/>
              <a:t>Black, Asian, Minority Ethnic (BAME)</a:t>
            </a:r>
            <a:br>
              <a:rPr lang="en-GB" sz="1600" dirty="0"/>
            </a:br>
            <a:r>
              <a:rPr lang="en-GB" sz="800" dirty="0"/>
              <a:t>- ethnicity-facts-figures.service.gov.uk</a:t>
            </a:r>
          </a:p>
          <a:p>
            <a:pPr marL="285750" indent="-285750">
              <a:spcBef>
                <a:spcPts val="600"/>
              </a:spcBef>
              <a:spcAft>
                <a:spcPts val="600"/>
              </a:spcAft>
              <a:buFont typeface="Arial" panose="020B0604020202020204" pitchFamily="34" charset="0"/>
              <a:buChar char="•"/>
            </a:pPr>
            <a:r>
              <a:rPr lang="en-GB" sz="2400" b="1" dirty="0"/>
              <a:t>46%</a:t>
            </a:r>
            <a:r>
              <a:rPr lang="en-GB" sz="2400" dirty="0"/>
              <a:t> </a:t>
            </a:r>
            <a:r>
              <a:rPr lang="en-GB" sz="1600" dirty="0"/>
              <a:t>Female</a:t>
            </a:r>
            <a:br>
              <a:rPr lang="en-GB" sz="1600" dirty="0"/>
            </a:br>
            <a:r>
              <a:rPr lang="en-GB" sz="800" dirty="0"/>
              <a:t>- researchbriefings.files.parliament.uk/documents/SN06838/SN06838.pdf</a:t>
            </a:r>
            <a:endParaRPr lang="en-GB" sz="1600" dirty="0"/>
          </a:p>
          <a:p>
            <a:pPr>
              <a:spcBef>
                <a:spcPts val="600"/>
              </a:spcBef>
              <a:spcAft>
                <a:spcPts val="600"/>
              </a:spcAft>
            </a:pPr>
            <a:r>
              <a:rPr lang="en-GB" sz="1800" dirty="0"/>
              <a:t> </a:t>
            </a:r>
            <a:r>
              <a:rPr lang="en-GB" sz="1600" dirty="0"/>
              <a:t>In the construction workforce:</a:t>
            </a:r>
          </a:p>
          <a:p>
            <a:pPr marL="285750" indent="-285750">
              <a:spcBef>
                <a:spcPts val="600"/>
              </a:spcBef>
              <a:spcAft>
                <a:spcPts val="600"/>
              </a:spcAft>
              <a:buFont typeface="Arial" panose="020B0604020202020204" pitchFamily="34" charset="0"/>
              <a:buChar char="•"/>
            </a:pPr>
            <a:r>
              <a:rPr lang="en-GB" sz="2400" b="1" dirty="0"/>
              <a:t>1%</a:t>
            </a:r>
            <a:r>
              <a:rPr lang="en-GB" sz="2400" dirty="0"/>
              <a:t> </a:t>
            </a:r>
            <a:r>
              <a:rPr lang="en-GB" sz="1600" dirty="0"/>
              <a:t>LGBT+ / 1 in 40</a:t>
            </a:r>
            <a:br>
              <a:rPr lang="en-GB" sz="1600" dirty="0"/>
            </a:br>
            <a:r>
              <a:rPr lang="en-GB" sz="800" dirty="0"/>
              <a:t>- constructionnews.co.uk </a:t>
            </a:r>
            <a:endParaRPr lang="en-GB" sz="1800" dirty="0"/>
          </a:p>
          <a:p>
            <a:pPr marL="285750" indent="-285750">
              <a:spcBef>
                <a:spcPts val="600"/>
              </a:spcBef>
              <a:spcAft>
                <a:spcPts val="600"/>
              </a:spcAft>
              <a:buFont typeface="Arial" panose="020B0604020202020204" pitchFamily="34" charset="0"/>
              <a:buChar char="•"/>
            </a:pPr>
            <a:r>
              <a:rPr lang="en-GB" sz="2400" b="1" dirty="0"/>
              <a:t>7%</a:t>
            </a:r>
            <a:r>
              <a:rPr lang="en-GB" sz="2400" dirty="0"/>
              <a:t> </a:t>
            </a:r>
            <a:r>
              <a:rPr lang="en-GB" sz="1600" dirty="0"/>
              <a:t>BAME / 1 in 14</a:t>
            </a:r>
            <a:br>
              <a:rPr lang="en-GB" sz="1600" dirty="0"/>
            </a:br>
            <a:r>
              <a:rPr lang="en-GB" sz="800" dirty="0"/>
              <a:t>- ethnicity-facts-figures.service.gov.uk</a:t>
            </a:r>
          </a:p>
          <a:p>
            <a:pPr marL="285750" indent="-285750">
              <a:spcBef>
                <a:spcPts val="600"/>
              </a:spcBef>
              <a:spcAft>
                <a:spcPts val="600"/>
              </a:spcAft>
              <a:buFont typeface="Arial" panose="020B0604020202020204" pitchFamily="34" charset="0"/>
              <a:buChar char="•"/>
            </a:pPr>
            <a:r>
              <a:rPr lang="en-GB" sz="2400" b="1" dirty="0"/>
              <a:t>11%</a:t>
            </a:r>
            <a:r>
              <a:rPr lang="en-GB" sz="2400" dirty="0"/>
              <a:t> </a:t>
            </a:r>
            <a:r>
              <a:rPr lang="en-GB" sz="1600" dirty="0"/>
              <a:t>Female / 1 in 9</a:t>
            </a:r>
            <a:br>
              <a:rPr lang="en-GB" sz="1600" dirty="0"/>
            </a:br>
            <a:r>
              <a:rPr lang="en-GB" sz="800" dirty="0"/>
              <a:t>- wisecampaign.org.uk </a:t>
            </a:r>
            <a:endParaRPr lang="en-GB" sz="1800" dirty="0"/>
          </a:p>
        </p:txBody>
      </p:sp>
    </p:spTree>
    <p:extLst>
      <p:ext uri="{BB962C8B-B14F-4D97-AF65-F5344CB8AC3E}">
        <p14:creationId xmlns:p14="http://schemas.microsoft.com/office/powerpoint/2010/main" val="249629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9AC822-71D9-4B89-8F02-21B39FDE2F3C}"/>
              </a:ext>
            </a:extLst>
          </p:cNvPr>
          <p:cNvSpPr>
            <a:spLocks noGrp="1"/>
          </p:cNvSpPr>
          <p:nvPr>
            <p:ph type="ctrTitle"/>
          </p:nvPr>
        </p:nvSpPr>
        <p:spPr>
          <a:solidFill>
            <a:schemeClr val="accent1"/>
          </a:solidFill>
        </p:spPr>
        <p:txBody>
          <a:bodyPr/>
          <a:lstStyle/>
          <a:p>
            <a:r>
              <a:rPr lang="en-GB" dirty="0"/>
              <a:t>Minorities in construction</a:t>
            </a:r>
          </a:p>
        </p:txBody>
      </p:sp>
      <p:pic>
        <p:nvPicPr>
          <p:cNvPr id="6" name="Content Placeholder 5">
            <a:extLst>
              <a:ext uri="{FF2B5EF4-FFF2-40B4-BE49-F238E27FC236}">
                <a16:creationId xmlns:a16="http://schemas.microsoft.com/office/drawing/2014/main" id="{4FF18101-792E-4750-8190-3BD945D26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928" y="1447628"/>
            <a:ext cx="10985944" cy="3962743"/>
          </a:xfrm>
          <a:prstGeom prst="rect">
            <a:avLst/>
          </a:prstGeom>
        </p:spPr>
      </p:pic>
    </p:spTree>
    <p:extLst>
      <p:ext uri="{BB962C8B-B14F-4D97-AF65-F5344CB8AC3E}">
        <p14:creationId xmlns:p14="http://schemas.microsoft.com/office/powerpoint/2010/main" val="2202889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35255D-4F20-4D31-A737-614DC5E4D734}"/>
              </a:ext>
            </a:extLst>
          </p:cNvPr>
          <p:cNvSpPr>
            <a:spLocks noGrp="1"/>
          </p:cNvSpPr>
          <p:nvPr>
            <p:ph idx="1"/>
          </p:nvPr>
        </p:nvSpPr>
        <p:spPr/>
        <p:txBody>
          <a:bodyPr>
            <a:normAutofit/>
          </a:bodyPr>
          <a:lstStyle/>
          <a:p>
            <a:pPr>
              <a:spcAft>
                <a:spcPts val="600"/>
              </a:spcAft>
            </a:pPr>
            <a:r>
              <a:rPr lang="en-GB" sz="1600" b="1" i="1" dirty="0"/>
              <a:t>Construction News LGBT+ survey: progress laid bare</a:t>
            </a:r>
          </a:p>
          <a:p>
            <a:pPr marL="285750" indent="-285750">
              <a:spcBef>
                <a:spcPts val="600"/>
              </a:spcBef>
              <a:spcAft>
                <a:spcPts val="1200"/>
              </a:spcAft>
              <a:buFont typeface="Arial" panose="020B0604020202020204" pitchFamily="34" charset="0"/>
              <a:buChar char="•"/>
            </a:pPr>
            <a:r>
              <a:rPr lang="en-GB" dirty="0"/>
              <a:t>How many believed their sexuality and/or gender identity created </a:t>
            </a:r>
            <a:br>
              <a:rPr lang="en-GB" dirty="0"/>
            </a:br>
            <a:r>
              <a:rPr lang="en-GB" dirty="0"/>
              <a:t>career progression barriers?</a:t>
            </a:r>
          </a:p>
          <a:p>
            <a:pPr marL="285750" indent="-285750">
              <a:spcBef>
                <a:spcPts val="600"/>
              </a:spcBef>
              <a:spcAft>
                <a:spcPts val="1200"/>
              </a:spcAft>
              <a:buFont typeface="Arial" panose="020B0604020202020204" pitchFamily="34" charset="0"/>
              <a:buChar char="•"/>
            </a:pPr>
            <a:r>
              <a:rPr lang="en-GB" dirty="0"/>
              <a:t>How many have experienced offensive or inappropriate comments about </a:t>
            </a:r>
            <a:br>
              <a:rPr lang="en-GB" dirty="0"/>
            </a:br>
            <a:r>
              <a:rPr lang="en-GB" dirty="0"/>
              <a:t>their sexuality or gender identity in work?</a:t>
            </a:r>
          </a:p>
          <a:p>
            <a:pPr marL="285750" indent="-285750">
              <a:spcBef>
                <a:spcPts val="600"/>
              </a:spcBef>
              <a:spcAft>
                <a:spcPts val="1200"/>
              </a:spcAft>
              <a:buFont typeface="Arial" panose="020B0604020202020204" pitchFamily="34" charset="0"/>
              <a:buChar char="•"/>
            </a:pPr>
            <a:r>
              <a:rPr lang="en-GB" dirty="0"/>
              <a:t>How many do not feel comfortable being open about their sexuality </a:t>
            </a:r>
            <a:br>
              <a:rPr lang="en-GB" dirty="0"/>
            </a:br>
            <a:r>
              <a:rPr lang="en-GB" dirty="0"/>
              <a:t>and/or gender identity on site?</a:t>
            </a:r>
          </a:p>
          <a:p>
            <a:pPr marL="285750" indent="-285750">
              <a:spcBef>
                <a:spcPts val="600"/>
              </a:spcBef>
              <a:spcAft>
                <a:spcPts val="1200"/>
              </a:spcAft>
              <a:buFont typeface="Arial" panose="020B0604020202020204" pitchFamily="34" charset="0"/>
              <a:buChar char="•"/>
            </a:pPr>
            <a:r>
              <a:rPr lang="en-GB" dirty="0"/>
              <a:t>How many have overheard “gay” being used as an insult in the workplace?</a:t>
            </a:r>
          </a:p>
          <a:p>
            <a:pPr marL="285750" indent="-285750">
              <a:spcBef>
                <a:spcPts val="600"/>
              </a:spcBef>
              <a:spcAft>
                <a:spcPts val="1200"/>
              </a:spcAft>
              <a:buFont typeface="Arial" panose="020B0604020202020204" pitchFamily="34" charset="0"/>
              <a:buChar char="•"/>
            </a:pPr>
            <a:r>
              <a:rPr lang="en-GB" dirty="0"/>
              <a:t>How many feel that working in the construction industry has had a negative </a:t>
            </a:r>
            <a:br>
              <a:rPr lang="en-GB" dirty="0"/>
            </a:br>
            <a:r>
              <a:rPr lang="en-GB" dirty="0"/>
              <a:t>impact on their mental health?</a:t>
            </a:r>
          </a:p>
        </p:txBody>
      </p:sp>
      <p:sp>
        <p:nvSpPr>
          <p:cNvPr id="3" name="Title 2">
            <a:extLst>
              <a:ext uri="{FF2B5EF4-FFF2-40B4-BE49-F238E27FC236}">
                <a16:creationId xmlns:a16="http://schemas.microsoft.com/office/drawing/2014/main" id="{91F22CCD-851A-497E-9883-3D2C50E68BAE}"/>
              </a:ext>
            </a:extLst>
          </p:cNvPr>
          <p:cNvSpPr>
            <a:spLocks noGrp="1"/>
          </p:cNvSpPr>
          <p:nvPr>
            <p:ph type="ctrTitle"/>
          </p:nvPr>
        </p:nvSpPr>
        <p:spPr>
          <a:solidFill>
            <a:schemeClr val="accent1"/>
          </a:solidFill>
        </p:spPr>
        <p:txBody>
          <a:bodyPr/>
          <a:lstStyle/>
          <a:p>
            <a:r>
              <a:rPr lang="en-GB" dirty="0"/>
              <a:t>The barriers to LGBT+ individuals in the Built Environment </a:t>
            </a:r>
          </a:p>
        </p:txBody>
      </p:sp>
      <p:sp>
        <p:nvSpPr>
          <p:cNvPr id="4" name="Content Placeholder 2">
            <a:extLst>
              <a:ext uri="{FF2B5EF4-FFF2-40B4-BE49-F238E27FC236}">
                <a16:creationId xmlns:a16="http://schemas.microsoft.com/office/drawing/2014/main" id="{0181550B-54D6-4028-8738-2C5F1F403E28}"/>
              </a:ext>
            </a:extLst>
          </p:cNvPr>
          <p:cNvSpPr txBox="1">
            <a:spLocks/>
          </p:cNvSpPr>
          <p:nvPr/>
        </p:nvSpPr>
        <p:spPr>
          <a:xfrm>
            <a:off x="9848850" y="1968952"/>
            <a:ext cx="1647826" cy="3250747"/>
          </a:xfrm>
          <a:prstGeom prst="rect">
            <a:avLst/>
          </a:prstGeom>
        </p:spPr>
        <p:txBody>
          <a:bodyPr vert="horz" lIns="91440" tIns="45720" rIns="91440" bIns="45720" numCol="2"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2400"/>
              </a:spcBef>
              <a:spcAft>
                <a:spcPts val="1200"/>
              </a:spcAft>
            </a:pPr>
            <a:r>
              <a:rPr lang="en-GB" sz="2400" b="1" dirty="0">
                <a:solidFill>
                  <a:schemeClr val="accent1"/>
                </a:solidFill>
              </a:rPr>
              <a:t>60%</a:t>
            </a:r>
          </a:p>
          <a:p>
            <a:pPr>
              <a:spcBef>
                <a:spcPts val="1400"/>
              </a:spcBef>
              <a:spcAft>
                <a:spcPts val="3000"/>
              </a:spcAft>
            </a:pPr>
            <a:r>
              <a:rPr lang="en-GB" sz="2400" b="1" dirty="0">
                <a:solidFill>
                  <a:schemeClr val="accent1"/>
                </a:solidFill>
              </a:rPr>
              <a:t>28%</a:t>
            </a:r>
          </a:p>
          <a:p>
            <a:pPr>
              <a:spcBef>
                <a:spcPts val="600"/>
              </a:spcBef>
              <a:spcAft>
                <a:spcPts val="1200"/>
              </a:spcAft>
            </a:pPr>
            <a:r>
              <a:rPr lang="en-GB" sz="2400" b="1" dirty="0">
                <a:solidFill>
                  <a:schemeClr val="accent1"/>
                </a:solidFill>
              </a:rPr>
              <a:t>54%</a:t>
            </a:r>
          </a:p>
          <a:p>
            <a:pPr>
              <a:spcBef>
                <a:spcPts val="1400"/>
              </a:spcBef>
              <a:spcAft>
                <a:spcPts val="600"/>
              </a:spcAft>
            </a:pPr>
            <a:r>
              <a:rPr lang="en-GB" sz="2400" b="1" dirty="0">
                <a:solidFill>
                  <a:schemeClr val="accent1"/>
                </a:solidFill>
              </a:rPr>
              <a:t>59%</a:t>
            </a:r>
          </a:p>
          <a:p>
            <a:pPr>
              <a:spcBef>
                <a:spcPts val="1200"/>
              </a:spcBef>
              <a:spcAft>
                <a:spcPts val="1200"/>
              </a:spcAft>
            </a:pPr>
            <a:r>
              <a:rPr lang="en-GB" sz="2400" b="1" dirty="0">
                <a:solidFill>
                  <a:schemeClr val="accent1"/>
                </a:solidFill>
              </a:rPr>
              <a:t>31%</a:t>
            </a:r>
          </a:p>
          <a:p>
            <a:pPr>
              <a:spcBef>
                <a:spcPts val="600"/>
              </a:spcBef>
              <a:spcAft>
                <a:spcPts val="300"/>
              </a:spcAft>
            </a:pPr>
            <a:endParaRPr lang="en-GB" sz="2400" b="1" dirty="0">
              <a:solidFill>
                <a:schemeClr val="accent1"/>
              </a:solidFill>
            </a:endParaRPr>
          </a:p>
          <a:p>
            <a:pPr>
              <a:spcBef>
                <a:spcPts val="600"/>
              </a:spcBef>
              <a:spcAft>
                <a:spcPts val="300"/>
              </a:spcAft>
            </a:pPr>
            <a:endParaRPr lang="en-GB" sz="2000" b="1" dirty="0"/>
          </a:p>
        </p:txBody>
      </p:sp>
    </p:spTree>
    <p:extLst>
      <p:ext uri="{BB962C8B-B14F-4D97-AF65-F5344CB8AC3E}">
        <p14:creationId xmlns:p14="http://schemas.microsoft.com/office/powerpoint/2010/main" val="384859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6F2746-1B71-4BEF-B827-F1D6E047BCE1}"/>
              </a:ext>
            </a:extLst>
          </p:cNvPr>
          <p:cNvSpPr>
            <a:spLocks noGrp="1"/>
          </p:cNvSpPr>
          <p:nvPr>
            <p:ph type="ctrTitle"/>
          </p:nvPr>
        </p:nvSpPr>
        <p:spPr>
          <a:solidFill>
            <a:schemeClr val="accent1"/>
          </a:solidFill>
        </p:spPr>
        <p:txBody>
          <a:bodyPr/>
          <a:lstStyle/>
          <a:p>
            <a:r>
              <a:rPr lang="en-GB" dirty="0"/>
              <a:t>The barriers to LGBT+ individuals in construction</a:t>
            </a:r>
          </a:p>
        </p:txBody>
      </p:sp>
      <p:pic>
        <p:nvPicPr>
          <p:cNvPr id="5" name="Picture 4" descr="A screenshot of a cell phone&#10;&#10;Description automatically generated">
            <a:extLst>
              <a:ext uri="{FF2B5EF4-FFF2-40B4-BE49-F238E27FC236}">
                <a16:creationId xmlns:a16="http://schemas.microsoft.com/office/drawing/2014/main" id="{5C3A5110-D334-4BB3-A328-C270A7598C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822" y="1556655"/>
            <a:ext cx="2539999" cy="1904999"/>
          </a:xfrm>
          <a:prstGeom prst="rect">
            <a:avLst/>
          </a:prstGeom>
          <a:ln>
            <a:solidFill>
              <a:schemeClr val="tx2"/>
            </a:solidFill>
          </a:ln>
        </p:spPr>
      </p:pic>
      <p:sp>
        <p:nvSpPr>
          <p:cNvPr id="6" name="TextBox 5">
            <a:extLst>
              <a:ext uri="{FF2B5EF4-FFF2-40B4-BE49-F238E27FC236}">
                <a16:creationId xmlns:a16="http://schemas.microsoft.com/office/drawing/2014/main" id="{DA751E99-2C0F-4B2D-9D38-A264DD9AD28A}"/>
              </a:ext>
            </a:extLst>
          </p:cNvPr>
          <p:cNvSpPr txBox="1"/>
          <p:nvPr/>
        </p:nvSpPr>
        <p:spPr>
          <a:xfrm>
            <a:off x="3248025" y="1556655"/>
            <a:ext cx="8105775" cy="2446824"/>
          </a:xfrm>
          <a:prstGeom prst="rect">
            <a:avLst/>
          </a:prstGeom>
          <a:solidFill>
            <a:srgbClr val="FFFFFF"/>
          </a:solidFill>
          <a:ln>
            <a:noFill/>
          </a:ln>
        </p:spPr>
        <p:txBody>
          <a:bodyPr wrap="square" rtlCol="0">
            <a:spAutoFit/>
          </a:bodyPr>
          <a:lstStyle/>
          <a:p>
            <a:pPr>
              <a:spcAft>
                <a:spcPts val="600"/>
              </a:spcAft>
            </a:pPr>
            <a:r>
              <a:rPr lang="en-GB" sz="1600" i="1" dirty="0"/>
              <a:t>“Hi Tom, </a:t>
            </a:r>
          </a:p>
          <a:p>
            <a:pPr>
              <a:spcAft>
                <a:spcPts val="600"/>
              </a:spcAft>
            </a:pPr>
            <a:r>
              <a:rPr lang="en-GB" sz="1600" i="1" dirty="0"/>
              <a:t>Is CN the new mouthpiece for the LGBT community.</a:t>
            </a:r>
          </a:p>
          <a:p>
            <a:pPr>
              <a:spcAft>
                <a:spcPts val="600"/>
              </a:spcAft>
            </a:pPr>
            <a:r>
              <a:rPr lang="en-GB" sz="1600" i="1" dirty="0"/>
              <a:t>Pathetic. Who cares about how many LGBT people work within the construction sector.</a:t>
            </a:r>
          </a:p>
          <a:p>
            <a:pPr>
              <a:spcAft>
                <a:spcPts val="600"/>
              </a:spcAft>
            </a:pPr>
            <a:r>
              <a:rPr lang="en-GB" sz="1600" i="1" dirty="0"/>
              <a:t>We have advised all our clients to cancel their subscription with CN and aware latest figures are that just over 100 have agreed to cancel</a:t>
            </a:r>
          </a:p>
          <a:p>
            <a:pPr>
              <a:spcAft>
                <a:spcPts val="600"/>
              </a:spcAft>
            </a:pPr>
            <a:r>
              <a:rPr lang="en-GB" sz="1600" i="1" dirty="0"/>
              <a:t>We have cancelled ours and changed to a different supplier as I am sick and tired of having this perversion rammed down our throats. </a:t>
            </a:r>
          </a:p>
          <a:p>
            <a:pPr>
              <a:spcAft>
                <a:spcPts val="600"/>
              </a:spcAft>
            </a:pPr>
            <a:r>
              <a:rPr lang="en-GB" sz="1600" i="1" dirty="0"/>
              <a:t>The majority of people/ clients we know, don’t give a toss about the LGBT community.”</a:t>
            </a:r>
          </a:p>
        </p:txBody>
      </p:sp>
      <p:sp>
        <p:nvSpPr>
          <p:cNvPr id="8" name="Content Placeholder 2">
            <a:extLst>
              <a:ext uri="{FF2B5EF4-FFF2-40B4-BE49-F238E27FC236}">
                <a16:creationId xmlns:a16="http://schemas.microsoft.com/office/drawing/2014/main" id="{D7BFB744-882C-472C-BF94-F4108445B550}"/>
              </a:ext>
            </a:extLst>
          </p:cNvPr>
          <p:cNvSpPr txBox="1">
            <a:spLocks/>
          </p:cNvSpPr>
          <p:nvPr/>
        </p:nvSpPr>
        <p:spPr>
          <a:xfrm>
            <a:off x="340822" y="4448175"/>
            <a:ext cx="11510356" cy="137173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600" b="1" i="1" dirty="0">
                <a:solidFill>
                  <a:schemeClr val="accent1"/>
                </a:solidFill>
              </a:rPr>
              <a:t>So, just how hard is it not being open about gender or sexuality? </a:t>
            </a:r>
          </a:p>
          <a:p>
            <a:r>
              <a:rPr lang="en-GB" sz="1600" dirty="0"/>
              <a:t>With a friend or colleague, talk about what you did on your weekend…</a:t>
            </a:r>
          </a:p>
          <a:p>
            <a:r>
              <a:rPr lang="en-GB" sz="1600" dirty="0"/>
              <a:t>	… but you can’t use any names, places, or gendered pronouns.</a:t>
            </a:r>
          </a:p>
        </p:txBody>
      </p:sp>
    </p:spTree>
    <p:extLst>
      <p:ext uri="{BB962C8B-B14F-4D97-AF65-F5344CB8AC3E}">
        <p14:creationId xmlns:p14="http://schemas.microsoft.com/office/powerpoint/2010/main" val="178906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0"/>
                                  </p:iterate>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0"/>
                                  </p:iterate>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0"/>
                                  </p:iterate>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animEffect transition="in" filter="wipe(left)">
                                      <p:cBhvr>
                                        <p:cTn id="43"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EFDEEA-E142-4402-94B3-1C090299B7A4}"/>
              </a:ext>
            </a:extLst>
          </p:cNvPr>
          <p:cNvSpPr>
            <a:spLocks noGrp="1"/>
          </p:cNvSpPr>
          <p:nvPr>
            <p:ph type="ctrTitle"/>
          </p:nvPr>
        </p:nvSpPr>
        <p:spPr>
          <a:solidFill>
            <a:schemeClr val="accent1"/>
          </a:solidFill>
        </p:spPr>
        <p:txBody>
          <a:bodyPr/>
          <a:lstStyle/>
          <a:p>
            <a:r>
              <a:rPr lang="en-GB" dirty="0"/>
              <a:t>Hate crime, discrimination and microaggressions?</a:t>
            </a:r>
          </a:p>
        </p:txBody>
      </p:sp>
      <p:sp>
        <p:nvSpPr>
          <p:cNvPr id="5" name="Content Placeholder 2">
            <a:extLst>
              <a:ext uri="{FF2B5EF4-FFF2-40B4-BE49-F238E27FC236}">
                <a16:creationId xmlns:a16="http://schemas.microsoft.com/office/drawing/2014/main" id="{2ACB56DF-0B4C-4A8B-899D-3D57C135F76B}"/>
              </a:ext>
            </a:extLst>
          </p:cNvPr>
          <p:cNvSpPr txBox="1">
            <a:spLocks/>
          </p:cNvSpPr>
          <p:nvPr/>
        </p:nvSpPr>
        <p:spPr>
          <a:xfrm>
            <a:off x="340822" y="1556656"/>
            <a:ext cx="10946303" cy="114844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1"/>
              </a:buClr>
              <a:buFont typeface="Wingdings" panose="05000000000000000000" pitchFamily="2" charset="2"/>
              <a:buChar char="§"/>
              <a:defRPr sz="15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b="1" dirty="0">
                <a:solidFill>
                  <a:schemeClr val="accent1"/>
                </a:solidFill>
              </a:rPr>
              <a:t>‘Hate incidents and hate crime are acts of violence or hostility directed at people because of who they are or who someone thinks they are.’ – </a:t>
            </a:r>
            <a:r>
              <a:rPr lang="en-GB" sz="1600" b="1" i="1" dirty="0">
                <a:solidFill>
                  <a:schemeClr val="accent1"/>
                </a:solidFill>
              </a:rPr>
              <a:t>Citizens Advice</a:t>
            </a:r>
            <a:endParaRPr lang="en-GB" sz="1600" b="1" dirty="0">
              <a:solidFill>
                <a:schemeClr val="accent1"/>
              </a:solidFill>
            </a:endParaRPr>
          </a:p>
          <a:p>
            <a:endParaRPr lang="en-GB" sz="1600" b="1" dirty="0"/>
          </a:p>
          <a:p>
            <a:r>
              <a:rPr lang="en-GB" sz="1600" i="1" dirty="0"/>
              <a:t>What is the difference between a hate crime and discrimination? </a:t>
            </a:r>
          </a:p>
        </p:txBody>
      </p:sp>
      <p:sp>
        <p:nvSpPr>
          <p:cNvPr id="6" name="Content Placeholder 2">
            <a:extLst>
              <a:ext uri="{FF2B5EF4-FFF2-40B4-BE49-F238E27FC236}">
                <a16:creationId xmlns:a16="http://schemas.microsoft.com/office/drawing/2014/main" id="{33324FC8-7782-416C-8FF4-96374B846F84}"/>
              </a:ext>
            </a:extLst>
          </p:cNvPr>
          <p:cNvSpPr>
            <a:spLocks noGrp="1"/>
          </p:cNvSpPr>
          <p:nvPr>
            <p:ph idx="1"/>
          </p:nvPr>
        </p:nvSpPr>
        <p:spPr>
          <a:xfrm>
            <a:off x="340822" y="3151642"/>
            <a:ext cx="11012978" cy="1887083"/>
          </a:xfrm>
        </p:spPr>
        <p:txBody>
          <a:bodyPr numCol="2" spcCol="1080000">
            <a:noAutofit/>
          </a:bodyPr>
          <a:lstStyle/>
          <a:p>
            <a:pPr>
              <a:spcBef>
                <a:spcPts val="600"/>
              </a:spcBef>
              <a:spcAft>
                <a:spcPts val="600"/>
              </a:spcAft>
            </a:pPr>
            <a:r>
              <a:rPr lang="en-GB" sz="1600" b="1" dirty="0"/>
              <a:t>Microaggressions</a:t>
            </a:r>
            <a:r>
              <a:rPr lang="en-GB" sz="1600" dirty="0"/>
              <a:t> - </a:t>
            </a:r>
            <a:r>
              <a:rPr lang="en-GB" sz="1600" i="1" dirty="0"/>
              <a:t>What are they? </a:t>
            </a:r>
          </a:p>
          <a:p>
            <a:pPr>
              <a:spcBef>
                <a:spcPts val="600"/>
              </a:spcBef>
              <a:spcAft>
                <a:spcPts val="600"/>
              </a:spcAft>
            </a:pPr>
            <a:br>
              <a:rPr lang="en-GB" sz="1600" i="1" dirty="0"/>
            </a:br>
            <a:r>
              <a:rPr lang="en-GB" sz="1600" dirty="0"/>
              <a:t>‘It’s just a phase’</a:t>
            </a:r>
          </a:p>
          <a:p>
            <a:pPr>
              <a:spcBef>
                <a:spcPts val="600"/>
              </a:spcBef>
              <a:spcAft>
                <a:spcPts val="600"/>
              </a:spcAft>
            </a:pPr>
            <a:r>
              <a:rPr lang="en-GB" sz="1600" dirty="0"/>
              <a:t>‘Which one is the man and which one is the woman?’ </a:t>
            </a:r>
          </a:p>
          <a:p>
            <a:pPr>
              <a:spcBef>
                <a:spcPts val="600"/>
              </a:spcBef>
              <a:spcAft>
                <a:spcPts val="600"/>
              </a:spcAft>
            </a:pPr>
            <a:r>
              <a:rPr lang="en-GB" sz="1600" dirty="0"/>
              <a:t>‘You don’t act LGBT+’ or ‘I would never have guessed’</a:t>
            </a:r>
          </a:p>
          <a:p>
            <a:pPr>
              <a:spcBef>
                <a:spcPts val="600"/>
              </a:spcBef>
              <a:spcAft>
                <a:spcPts val="600"/>
              </a:spcAft>
            </a:pPr>
            <a:endParaRPr lang="en-GB" sz="1600" b="1" dirty="0"/>
          </a:p>
          <a:p>
            <a:pPr>
              <a:spcBef>
                <a:spcPts val="600"/>
              </a:spcBef>
              <a:spcAft>
                <a:spcPts val="600"/>
              </a:spcAft>
            </a:pPr>
            <a:endParaRPr lang="en-GB" sz="1600" b="1" dirty="0"/>
          </a:p>
          <a:p>
            <a:pPr>
              <a:spcBef>
                <a:spcPts val="600"/>
              </a:spcBef>
              <a:spcAft>
                <a:spcPts val="600"/>
              </a:spcAft>
            </a:pPr>
            <a:br>
              <a:rPr lang="en-GB" sz="1600" i="1" dirty="0"/>
            </a:br>
            <a:r>
              <a:rPr lang="en-GB" sz="1600" dirty="0"/>
              <a:t>‘You can’t be LGBT+ and of faith’</a:t>
            </a:r>
          </a:p>
          <a:p>
            <a:pPr>
              <a:spcBef>
                <a:spcPts val="600"/>
              </a:spcBef>
              <a:spcAft>
                <a:spcPts val="600"/>
              </a:spcAft>
            </a:pPr>
            <a:r>
              <a:rPr lang="en-GB" sz="1600" dirty="0"/>
              <a:t>‘When did you decide to be LGBT+’ </a:t>
            </a:r>
          </a:p>
          <a:p>
            <a:pPr>
              <a:spcBef>
                <a:spcPts val="600"/>
              </a:spcBef>
              <a:spcAft>
                <a:spcPts val="600"/>
              </a:spcAft>
            </a:pPr>
            <a:r>
              <a:rPr lang="en-GB" sz="1600" dirty="0"/>
              <a:t>‘They’re a non-practicing bi person’</a:t>
            </a:r>
          </a:p>
          <a:p>
            <a:endParaRPr lang="en-GB" sz="1600" dirty="0"/>
          </a:p>
        </p:txBody>
      </p:sp>
    </p:spTree>
    <p:extLst>
      <p:ext uri="{BB962C8B-B14F-4D97-AF65-F5344CB8AC3E}">
        <p14:creationId xmlns:p14="http://schemas.microsoft.com/office/powerpoint/2010/main" val="198989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3BC8FE-DDBB-40B7-B0EC-BBFB6C2EBC68}"/>
              </a:ext>
            </a:extLst>
          </p:cNvPr>
          <p:cNvSpPr>
            <a:spLocks noGrp="1"/>
          </p:cNvSpPr>
          <p:nvPr>
            <p:ph idx="1"/>
          </p:nvPr>
        </p:nvSpPr>
        <p:spPr>
          <a:xfrm>
            <a:off x="340822" y="1556656"/>
            <a:ext cx="11012978" cy="1191531"/>
          </a:xfrm>
        </p:spPr>
        <p:txBody>
          <a:bodyPr>
            <a:noAutofit/>
          </a:bodyPr>
          <a:lstStyle/>
          <a:p>
            <a:r>
              <a:rPr lang="en-GB" sz="1600" b="1" i="1" dirty="0">
                <a:solidFill>
                  <a:schemeClr val="accent1"/>
                </a:solidFill>
              </a:rPr>
              <a:t>The Equality Act 2010 defines sexual harassment as unwanted conduct of a sexual nature, which creates an intimidating, hostile, degrading, humiliating or offensive environment for them. </a:t>
            </a:r>
          </a:p>
          <a:p>
            <a:endParaRPr lang="en-GB" sz="1600" b="1" i="1" dirty="0"/>
          </a:p>
          <a:p>
            <a:r>
              <a:rPr lang="en-GB" sz="1600" b="1" i="1" dirty="0"/>
              <a:t>TUC’s sexual harassment of LGBT+ people in the workplace report:</a:t>
            </a:r>
          </a:p>
        </p:txBody>
      </p:sp>
      <p:sp>
        <p:nvSpPr>
          <p:cNvPr id="3" name="Title 2">
            <a:extLst>
              <a:ext uri="{FF2B5EF4-FFF2-40B4-BE49-F238E27FC236}">
                <a16:creationId xmlns:a16="http://schemas.microsoft.com/office/drawing/2014/main" id="{513BE19B-3C5A-4068-8237-D8F7511365A9}"/>
              </a:ext>
            </a:extLst>
          </p:cNvPr>
          <p:cNvSpPr>
            <a:spLocks noGrp="1"/>
          </p:cNvSpPr>
          <p:nvPr>
            <p:ph type="ctrTitle"/>
          </p:nvPr>
        </p:nvSpPr>
        <p:spPr>
          <a:solidFill>
            <a:schemeClr val="accent1"/>
          </a:solidFill>
        </p:spPr>
        <p:txBody>
          <a:bodyPr/>
          <a:lstStyle/>
          <a:p>
            <a:r>
              <a:rPr lang="en-GB" dirty="0"/>
              <a:t>Harassment at work</a:t>
            </a:r>
          </a:p>
        </p:txBody>
      </p:sp>
      <p:sp>
        <p:nvSpPr>
          <p:cNvPr id="4" name="Content Placeholder 2">
            <a:extLst>
              <a:ext uri="{FF2B5EF4-FFF2-40B4-BE49-F238E27FC236}">
                <a16:creationId xmlns:a16="http://schemas.microsoft.com/office/drawing/2014/main" id="{4C32F5E6-D97D-4F0E-AD80-E9A437927DF6}"/>
              </a:ext>
            </a:extLst>
          </p:cNvPr>
          <p:cNvSpPr txBox="1">
            <a:spLocks/>
          </p:cNvSpPr>
          <p:nvPr/>
        </p:nvSpPr>
        <p:spPr>
          <a:xfrm>
            <a:off x="340822" y="2893143"/>
            <a:ext cx="11012978" cy="2539466"/>
          </a:xfrm>
          <a:prstGeom prst="rect">
            <a:avLst/>
          </a:prstGeom>
        </p:spPr>
        <p:txBody>
          <a:bodyPr vert="horz" lIns="91440" tIns="45720" rIns="91440" bIns="45720" numCol="2"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GB" sz="1600" dirty="0"/>
              <a:t>How many LGBT+ individuals have experienced at </a:t>
            </a:r>
            <a:br>
              <a:rPr lang="en-GB" sz="1600" dirty="0"/>
            </a:br>
            <a:r>
              <a:rPr lang="en-GB" sz="1600" dirty="0"/>
              <a:t>least one form of sexual harassment at work</a:t>
            </a:r>
          </a:p>
          <a:p>
            <a:pPr>
              <a:spcBef>
                <a:spcPts val="1200"/>
              </a:spcBef>
            </a:pPr>
            <a:r>
              <a:rPr lang="en-GB" sz="1600" dirty="0"/>
              <a:t>How many LGBT+ individuals have heard comments </a:t>
            </a:r>
            <a:br>
              <a:rPr lang="en-GB" sz="1600" dirty="0"/>
            </a:br>
            <a:r>
              <a:rPr lang="en-GB" sz="1600" dirty="0"/>
              <a:t>of a sexual nature about their sexual orientation </a:t>
            </a:r>
          </a:p>
          <a:p>
            <a:pPr>
              <a:spcBef>
                <a:spcPts val="1200"/>
              </a:spcBef>
            </a:pPr>
            <a:r>
              <a:rPr lang="en-GB" sz="1600" dirty="0"/>
              <a:t>How many LGBT+ individuals have heard comments </a:t>
            </a:r>
            <a:br>
              <a:rPr lang="en-GB" sz="1600" dirty="0"/>
            </a:br>
            <a:r>
              <a:rPr lang="en-GB" sz="1600" dirty="0"/>
              <a:t>of a sexual nature about their gender identity</a:t>
            </a:r>
          </a:p>
          <a:p>
            <a:endParaRPr lang="en-GB" dirty="0"/>
          </a:p>
          <a:p>
            <a:endParaRPr lang="en-GB" sz="2400" b="1" dirty="0"/>
          </a:p>
          <a:p>
            <a:pPr>
              <a:spcAft>
                <a:spcPts val="300"/>
              </a:spcAft>
            </a:pPr>
            <a:r>
              <a:rPr lang="en-GB" sz="2000" b="1" dirty="0"/>
              <a:t>68%</a:t>
            </a:r>
          </a:p>
          <a:p>
            <a:pPr>
              <a:spcBef>
                <a:spcPts val="0"/>
              </a:spcBef>
            </a:pPr>
            <a:endParaRPr lang="en-GB" sz="2000" b="1" dirty="0"/>
          </a:p>
          <a:p>
            <a:pPr>
              <a:spcBef>
                <a:spcPts val="0"/>
              </a:spcBef>
            </a:pPr>
            <a:r>
              <a:rPr lang="en-GB" sz="2000" b="1" dirty="0"/>
              <a:t>43%</a:t>
            </a:r>
          </a:p>
          <a:p>
            <a:pPr>
              <a:spcBef>
                <a:spcPts val="3000"/>
              </a:spcBef>
              <a:spcAft>
                <a:spcPts val="300"/>
              </a:spcAft>
            </a:pPr>
            <a:r>
              <a:rPr lang="en-GB" sz="2000" b="1" dirty="0"/>
              <a:t>30%</a:t>
            </a:r>
          </a:p>
        </p:txBody>
      </p:sp>
    </p:spTree>
    <p:extLst>
      <p:ext uri="{BB962C8B-B14F-4D97-AF65-F5344CB8AC3E}">
        <p14:creationId xmlns:p14="http://schemas.microsoft.com/office/powerpoint/2010/main" val="12723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CD6F9-6107-47C4-97F7-0E9982FEE5B5}"/>
              </a:ext>
            </a:extLst>
          </p:cNvPr>
          <p:cNvSpPr>
            <a:spLocks noGrp="1"/>
          </p:cNvSpPr>
          <p:nvPr>
            <p:ph type="ctrTitle"/>
          </p:nvPr>
        </p:nvSpPr>
        <p:spPr>
          <a:solidFill>
            <a:schemeClr val="accent1"/>
          </a:solidFill>
        </p:spPr>
        <p:txBody>
          <a:bodyPr/>
          <a:lstStyle/>
          <a:p>
            <a:r>
              <a:rPr lang="en-GB" dirty="0"/>
              <a:t>The effects</a:t>
            </a:r>
          </a:p>
        </p:txBody>
      </p:sp>
      <p:sp>
        <p:nvSpPr>
          <p:cNvPr id="4" name="TextBox 3">
            <a:extLst>
              <a:ext uri="{FF2B5EF4-FFF2-40B4-BE49-F238E27FC236}">
                <a16:creationId xmlns:a16="http://schemas.microsoft.com/office/drawing/2014/main" id="{C78C92A7-12DC-4A95-BCC4-74C0130234DA}"/>
              </a:ext>
            </a:extLst>
          </p:cNvPr>
          <p:cNvSpPr txBox="1"/>
          <p:nvPr/>
        </p:nvSpPr>
        <p:spPr>
          <a:xfrm>
            <a:off x="7578709" y="2263261"/>
            <a:ext cx="3775091" cy="2554545"/>
          </a:xfrm>
          <a:prstGeom prst="rect">
            <a:avLst/>
          </a:prstGeom>
          <a:noFill/>
        </p:spPr>
        <p:txBody>
          <a:bodyPr wrap="square" rtlCol="0">
            <a:spAutoFit/>
          </a:bodyPr>
          <a:lstStyle/>
          <a:p>
            <a:r>
              <a:rPr lang="en-GB" sz="1600" b="1" dirty="0">
                <a:solidFill>
                  <a:srgbClr val="6B6D6F"/>
                </a:solidFill>
              </a:rPr>
              <a:t>Health implications</a:t>
            </a:r>
          </a:p>
          <a:p>
            <a:endParaRPr lang="en-GB" sz="1600" dirty="0">
              <a:solidFill>
                <a:srgbClr val="6B6D6F"/>
              </a:solidFill>
            </a:endParaRPr>
          </a:p>
          <a:p>
            <a:pPr marL="285750" indent="-285750">
              <a:buFont typeface="Arial" panose="020B0604020202020204" pitchFamily="34" charset="0"/>
              <a:buChar char="•"/>
            </a:pPr>
            <a:r>
              <a:rPr lang="en-GB" sz="1600" dirty="0">
                <a:solidFill>
                  <a:srgbClr val="6B6D6F"/>
                </a:solidFill>
              </a:rPr>
              <a:t>Mood fluctuations</a:t>
            </a:r>
          </a:p>
          <a:p>
            <a:pPr marL="285750" indent="-285750">
              <a:buFont typeface="Arial" panose="020B0604020202020204" pitchFamily="34" charset="0"/>
              <a:buChar char="•"/>
            </a:pPr>
            <a:r>
              <a:rPr lang="en-GB" sz="1600" dirty="0">
                <a:solidFill>
                  <a:srgbClr val="6B6D6F"/>
                </a:solidFill>
              </a:rPr>
              <a:t>Anxiety</a:t>
            </a:r>
          </a:p>
          <a:p>
            <a:pPr marL="285750" indent="-285750">
              <a:buFont typeface="Arial" panose="020B0604020202020204" pitchFamily="34" charset="0"/>
              <a:buChar char="•"/>
            </a:pPr>
            <a:r>
              <a:rPr lang="en-GB" sz="1600" dirty="0">
                <a:solidFill>
                  <a:srgbClr val="6B6D6F"/>
                </a:solidFill>
              </a:rPr>
              <a:t>Depression</a:t>
            </a:r>
          </a:p>
          <a:p>
            <a:pPr marL="285750" indent="-285750">
              <a:buFont typeface="Arial" panose="020B0604020202020204" pitchFamily="34" charset="0"/>
              <a:buChar char="•"/>
            </a:pPr>
            <a:r>
              <a:rPr lang="en-GB" sz="1600" dirty="0">
                <a:solidFill>
                  <a:srgbClr val="6B6D6F"/>
                </a:solidFill>
              </a:rPr>
              <a:t>Fatigue</a:t>
            </a:r>
          </a:p>
          <a:p>
            <a:pPr marL="285750" indent="-285750">
              <a:buFont typeface="Arial" panose="020B0604020202020204" pitchFamily="34" charset="0"/>
              <a:buChar char="•"/>
            </a:pPr>
            <a:r>
              <a:rPr lang="en-GB" sz="1600" dirty="0">
                <a:solidFill>
                  <a:srgbClr val="6B6D6F"/>
                </a:solidFill>
              </a:rPr>
              <a:t>Reduced immunity</a:t>
            </a:r>
          </a:p>
          <a:p>
            <a:pPr marL="285750" indent="-285750">
              <a:buFont typeface="Arial" panose="020B0604020202020204" pitchFamily="34" charset="0"/>
              <a:buChar char="•"/>
            </a:pPr>
            <a:r>
              <a:rPr lang="en-GB" sz="1600" dirty="0">
                <a:solidFill>
                  <a:srgbClr val="6B6D6F"/>
                </a:solidFill>
              </a:rPr>
              <a:t>Self harm</a:t>
            </a:r>
          </a:p>
          <a:p>
            <a:pPr marL="285750" indent="-285750">
              <a:buFont typeface="Arial" panose="020B0604020202020204" pitchFamily="34" charset="0"/>
              <a:buChar char="•"/>
            </a:pPr>
            <a:endParaRPr lang="en-GB" sz="1600" dirty="0">
              <a:solidFill>
                <a:srgbClr val="6B6D6F"/>
              </a:solidFill>
            </a:endParaRPr>
          </a:p>
          <a:p>
            <a:r>
              <a:rPr lang="en-GB" sz="1600" b="1" i="1" dirty="0">
                <a:solidFill>
                  <a:srgbClr val="6B6D6F"/>
                </a:solidFill>
              </a:rPr>
              <a:t>At worst – suicide</a:t>
            </a:r>
            <a:endParaRPr lang="en-GB" sz="1600" dirty="0">
              <a:solidFill>
                <a:srgbClr val="6B6D6F"/>
              </a:solidFill>
            </a:endParaRPr>
          </a:p>
        </p:txBody>
      </p:sp>
      <p:sp>
        <p:nvSpPr>
          <p:cNvPr id="5" name="TextBox 4">
            <a:extLst>
              <a:ext uri="{FF2B5EF4-FFF2-40B4-BE49-F238E27FC236}">
                <a16:creationId xmlns:a16="http://schemas.microsoft.com/office/drawing/2014/main" id="{C200295F-D052-4ED4-BC85-F88A8EA8526B}"/>
              </a:ext>
            </a:extLst>
          </p:cNvPr>
          <p:cNvSpPr txBox="1"/>
          <p:nvPr/>
        </p:nvSpPr>
        <p:spPr>
          <a:xfrm>
            <a:off x="1488884" y="2263261"/>
            <a:ext cx="3753103" cy="2308324"/>
          </a:xfrm>
          <a:prstGeom prst="rect">
            <a:avLst/>
          </a:prstGeom>
          <a:noFill/>
        </p:spPr>
        <p:txBody>
          <a:bodyPr wrap="square" rtlCol="0">
            <a:spAutoFit/>
          </a:bodyPr>
          <a:lstStyle/>
          <a:p>
            <a:r>
              <a:rPr lang="en-GB" sz="1600" b="1" dirty="0">
                <a:solidFill>
                  <a:srgbClr val="6B6D6F"/>
                </a:solidFill>
              </a:rPr>
              <a:t>Life and work implications</a:t>
            </a:r>
          </a:p>
          <a:p>
            <a:endParaRPr lang="en-GB" sz="1600" dirty="0">
              <a:solidFill>
                <a:srgbClr val="6B6D6F"/>
              </a:solidFill>
            </a:endParaRPr>
          </a:p>
          <a:p>
            <a:pPr marL="285750" indent="-285750">
              <a:buFont typeface="Arial" panose="020B0604020202020204" pitchFamily="34" charset="0"/>
              <a:buChar char="•"/>
            </a:pPr>
            <a:r>
              <a:rPr lang="en-GB" sz="1600" dirty="0">
                <a:solidFill>
                  <a:srgbClr val="6B6D6F"/>
                </a:solidFill>
              </a:rPr>
              <a:t>Reduced concentration </a:t>
            </a:r>
          </a:p>
          <a:p>
            <a:pPr marL="285750" indent="-285750">
              <a:buFont typeface="Arial" panose="020B0604020202020204" pitchFamily="34" charset="0"/>
              <a:buChar char="•"/>
            </a:pPr>
            <a:r>
              <a:rPr lang="en-GB" sz="1600" dirty="0">
                <a:solidFill>
                  <a:srgbClr val="6B6D6F"/>
                </a:solidFill>
              </a:rPr>
              <a:t>Poor productivity</a:t>
            </a:r>
          </a:p>
          <a:p>
            <a:pPr marL="285750" indent="-285750">
              <a:buFont typeface="Arial" panose="020B0604020202020204" pitchFamily="34" charset="0"/>
              <a:buChar char="•"/>
            </a:pPr>
            <a:r>
              <a:rPr lang="en-GB" sz="1600" dirty="0">
                <a:solidFill>
                  <a:srgbClr val="6B6D6F"/>
                </a:solidFill>
              </a:rPr>
              <a:t>Work absence</a:t>
            </a:r>
          </a:p>
          <a:p>
            <a:pPr marL="285750" indent="-285750">
              <a:buFont typeface="Arial" panose="020B0604020202020204" pitchFamily="34" charset="0"/>
              <a:buChar char="•"/>
            </a:pPr>
            <a:r>
              <a:rPr lang="en-GB" sz="1600" dirty="0">
                <a:solidFill>
                  <a:srgbClr val="6B6D6F"/>
                </a:solidFill>
              </a:rPr>
              <a:t>Career progression</a:t>
            </a:r>
          </a:p>
          <a:p>
            <a:pPr marL="285750" indent="-285750">
              <a:buFont typeface="Arial" panose="020B0604020202020204" pitchFamily="34" charset="0"/>
              <a:buChar char="•"/>
            </a:pPr>
            <a:r>
              <a:rPr lang="en-GB" sz="1600" dirty="0">
                <a:solidFill>
                  <a:srgbClr val="6B6D6F"/>
                </a:solidFill>
              </a:rPr>
              <a:t>Social withdrawal</a:t>
            </a:r>
          </a:p>
          <a:p>
            <a:pPr marL="285750" indent="-285750">
              <a:buFont typeface="Arial" panose="020B0604020202020204" pitchFamily="34" charset="0"/>
              <a:buChar char="•"/>
            </a:pPr>
            <a:r>
              <a:rPr lang="en-GB" sz="1600" dirty="0">
                <a:solidFill>
                  <a:srgbClr val="6B6D6F"/>
                </a:solidFill>
              </a:rPr>
              <a:t>Family and/or relationship breakdown</a:t>
            </a:r>
          </a:p>
        </p:txBody>
      </p:sp>
      <p:pic>
        <p:nvPicPr>
          <p:cNvPr id="6" name="Picture 2" descr="Image result for non gender person icon">
            <a:extLst>
              <a:ext uri="{FF2B5EF4-FFF2-40B4-BE49-F238E27FC236}">
                <a16:creationId xmlns:a16="http://schemas.microsoft.com/office/drawing/2014/main" id="{EB6610FB-FC57-49F2-8A4C-E848A7B01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1159" y="2479711"/>
            <a:ext cx="2292493" cy="21908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D08F782-D659-4903-A3CC-283DD42D04E9}"/>
              </a:ext>
            </a:extLst>
          </p:cNvPr>
          <p:cNvSpPr txBox="1"/>
          <p:nvPr/>
        </p:nvSpPr>
        <p:spPr>
          <a:xfrm>
            <a:off x="350196" y="1602694"/>
            <a:ext cx="11003604" cy="584775"/>
          </a:xfrm>
          <a:prstGeom prst="rect">
            <a:avLst/>
          </a:prstGeom>
          <a:noFill/>
        </p:spPr>
        <p:txBody>
          <a:bodyPr wrap="square" rtlCol="0">
            <a:spAutoFit/>
          </a:bodyPr>
          <a:lstStyle/>
          <a:p>
            <a:pPr algn="ctr"/>
            <a:r>
              <a:rPr lang="en-GB" sz="1600" dirty="0">
                <a:solidFill>
                  <a:srgbClr val="6B6D6F"/>
                </a:solidFill>
              </a:rPr>
              <a:t>Like other minority groups, people who are LGBT+ may experience increased prejudice and discrimination, with research showing this has a detrimental impact on the individual. </a:t>
            </a:r>
          </a:p>
        </p:txBody>
      </p:sp>
      <p:sp>
        <p:nvSpPr>
          <p:cNvPr id="8" name="TextBox 7">
            <a:extLst>
              <a:ext uri="{FF2B5EF4-FFF2-40B4-BE49-F238E27FC236}">
                <a16:creationId xmlns:a16="http://schemas.microsoft.com/office/drawing/2014/main" id="{20170AF1-9950-4C44-B96E-25094F9A9D71}"/>
              </a:ext>
            </a:extLst>
          </p:cNvPr>
          <p:cNvSpPr txBox="1"/>
          <p:nvPr/>
        </p:nvSpPr>
        <p:spPr>
          <a:xfrm>
            <a:off x="350196" y="4962775"/>
            <a:ext cx="11651304" cy="707886"/>
          </a:xfrm>
          <a:prstGeom prst="rect">
            <a:avLst/>
          </a:prstGeom>
          <a:noFill/>
        </p:spPr>
        <p:txBody>
          <a:bodyPr wrap="square" rtlCol="0">
            <a:spAutoFit/>
          </a:bodyPr>
          <a:lstStyle/>
          <a:p>
            <a:r>
              <a:rPr lang="en-GB" sz="1600" b="1" i="1" dirty="0">
                <a:solidFill>
                  <a:schemeClr val="accent1"/>
                </a:solidFill>
              </a:rPr>
              <a:t>LGBT+ individuals are 50% more likely to have mental health problems and twice as likely to attempt suicide </a:t>
            </a:r>
            <a:r>
              <a:rPr lang="en-GB" sz="800" i="1" dirty="0">
                <a:solidFill>
                  <a:srgbClr val="6B6D6F"/>
                </a:solidFill>
              </a:rPr>
              <a:t>– Stonewall</a:t>
            </a:r>
          </a:p>
          <a:p>
            <a:endParaRPr lang="en-GB" sz="800" i="1" dirty="0">
              <a:solidFill>
                <a:srgbClr val="6B6D6F"/>
              </a:solidFill>
            </a:endParaRPr>
          </a:p>
          <a:p>
            <a:r>
              <a:rPr lang="en-GB" sz="1600" b="1" i="1" dirty="0">
                <a:solidFill>
                  <a:schemeClr val="accent1"/>
                </a:solidFill>
              </a:rPr>
              <a:t>31% of LGBT+ individuals feel working in construction has had a negative impact on their mental health</a:t>
            </a:r>
            <a:r>
              <a:rPr lang="en-GB" sz="1600" b="1" i="1" dirty="0"/>
              <a:t> </a:t>
            </a:r>
            <a:r>
              <a:rPr lang="en-GB" sz="800" i="1" dirty="0">
                <a:solidFill>
                  <a:srgbClr val="6B6D6F"/>
                </a:solidFill>
              </a:rPr>
              <a:t>– CN’s Survey</a:t>
            </a:r>
            <a:endParaRPr lang="en-GB" sz="1600" i="1" dirty="0">
              <a:solidFill>
                <a:srgbClr val="6B6D6F"/>
              </a:solidFill>
            </a:endParaRPr>
          </a:p>
        </p:txBody>
      </p:sp>
    </p:spTree>
    <p:extLst>
      <p:ext uri="{BB962C8B-B14F-4D97-AF65-F5344CB8AC3E}">
        <p14:creationId xmlns:p14="http://schemas.microsoft.com/office/powerpoint/2010/main" val="202352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01DD29-C174-4227-B66E-7AD63576957A}"/>
              </a:ext>
            </a:extLst>
          </p:cNvPr>
          <p:cNvSpPr>
            <a:spLocks noGrp="1"/>
          </p:cNvSpPr>
          <p:nvPr>
            <p:ph idx="1"/>
          </p:nvPr>
        </p:nvSpPr>
        <p:spPr>
          <a:xfrm>
            <a:off x="340822" y="1556656"/>
            <a:ext cx="11012978" cy="4029497"/>
          </a:xfrm>
        </p:spPr>
        <p:txBody>
          <a:bodyPr>
            <a:normAutofit/>
          </a:bodyPr>
          <a:lstStyle/>
          <a:p>
            <a:r>
              <a:rPr lang="en-GB" sz="1600" dirty="0"/>
              <a:t>We have few </a:t>
            </a:r>
            <a:r>
              <a:rPr lang="en-GB" sz="1600"/>
              <a:t>minority and LGBT</a:t>
            </a:r>
            <a:r>
              <a:rPr lang="en-GB" sz="1600" dirty="0"/>
              <a:t>+ role models in our industry, and even fewer at board-level.</a:t>
            </a:r>
          </a:p>
          <a:p>
            <a:pPr algn="ctr">
              <a:lnSpc>
                <a:spcPct val="120000"/>
              </a:lnSpc>
            </a:pPr>
            <a:br>
              <a:rPr lang="en-GB" sz="1600" i="1" dirty="0">
                <a:solidFill>
                  <a:schemeClr val="accent1"/>
                </a:solidFill>
              </a:rPr>
            </a:br>
            <a:r>
              <a:rPr lang="en-GB" sz="1600" b="1" i="1" dirty="0">
                <a:solidFill>
                  <a:schemeClr val="accent1"/>
                </a:solidFill>
              </a:rPr>
              <a:t>But this is changing and we are beginning to see real focus on Equality, Diversity and Inclusion, in order to attract and retain the diverse skills and experiences we need in our industry.</a:t>
            </a:r>
          </a:p>
          <a:p>
            <a:pPr algn="ctr">
              <a:lnSpc>
                <a:spcPct val="120000"/>
              </a:lnSpc>
            </a:pPr>
            <a:endParaRPr lang="en-GB" sz="1600" b="1" dirty="0"/>
          </a:p>
          <a:p>
            <a:pPr>
              <a:lnSpc>
                <a:spcPct val="120000"/>
              </a:lnSpc>
            </a:pPr>
            <a:r>
              <a:rPr lang="en-GB" sz="1600" dirty="0"/>
              <a:t>We need increased visibility, collaboration and engagement, so we can affect positive change by: </a:t>
            </a:r>
          </a:p>
          <a:p>
            <a:pPr marL="285750" indent="-285750">
              <a:buFont typeface="Arial" panose="020B0604020202020204" pitchFamily="34" charset="0"/>
              <a:buChar char="•"/>
            </a:pPr>
            <a:r>
              <a:rPr lang="en-GB" sz="1600" dirty="0"/>
              <a:t>Raising awareness and addressing LGBT+ matters;</a:t>
            </a:r>
          </a:p>
          <a:p>
            <a:pPr marL="285750" indent="-285750">
              <a:buFont typeface="Arial" panose="020B0604020202020204" pitchFamily="34" charset="0"/>
              <a:buChar char="•"/>
            </a:pPr>
            <a:r>
              <a:rPr lang="en-GB" sz="1600" dirty="0"/>
              <a:t>Supporting and encouraging LGBT+ and Ally role models;</a:t>
            </a:r>
          </a:p>
          <a:p>
            <a:pPr marL="285750" indent="-285750">
              <a:buFont typeface="Arial" panose="020B0604020202020204" pitchFamily="34" charset="0"/>
              <a:buChar char="•"/>
            </a:pPr>
            <a:r>
              <a:rPr lang="en-GB" sz="1600" dirty="0"/>
              <a:t>Embedding the importance of LGBT+ inclusive workplaces; and</a:t>
            </a:r>
          </a:p>
          <a:p>
            <a:pPr algn="ctr">
              <a:lnSpc>
                <a:spcPct val="120000"/>
              </a:lnSpc>
            </a:pPr>
            <a:endParaRPr lang="en-GB" b="1" dirty="0"/>
          </a:p>
          <a:p>
            <a:endParaRPr lang="en-GB" dirty="0"/>
          </a:p>
        </p:txBody>
      </p:sp>
      <p:sp>
        <p:nvSpPr>
          <p:cNvPr id="3" name="Title 2">
            <a:extLst>
              <a:ext uri="{FF2B5EF4-FFF2-40B4-BE49-F238E27FC236}">
                <a16:creationId xmlns:a16="http://schemas.microsoft.com/office/drawing/2014/main" id="{EBBBD061-73DC-4128-8974-2F57642CB7FB}"/>
              </a:ext>
            </a:extLst>
          </p:cNvPr>
          <p:cNvSpPr>
            <a:spLocks noGrp="1"/>
          </p:cNvSpPr>
          <p:nvPr>
            <p:ph type="ctrTitle"/>
          </p:nvPr>
        </p:nvSpPr>
        <p:spPr>
          <a:solidFill>
            <a:schemeClr val="accent1"/>
          </a:solidFill>
        </p:spPr>
        <p:txBody>
          <a:bodyPr/>
          <a:lstStyle/>
          <a:p>
            <a:r>
              <a:rPr lang="en-GB" dirty="0"/>
              <a:t>How we can become wholly LGBT+ inclusive? </a:t>
            </a:r>
          </a:p>
        </p:txBody>
      </p:sp>
    </p:spTree>
    <p:extLst>
      <p:ext uri="{BB962C8B-B14F-4D97-AF65-F5344CB8AC3E}">
        <p14:creationId xmlns:p14="http://schemas.microsoft.com/office/powerpoint/2010/main" val="82889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7846EA-58A4-4BCE-A69D-B176BB8F1576}"/>
              </a:ext>
            </a:extLst>
          </p:cNvPr>
          <p:cNvSpPr>
            <a:spLocks noGrp="1"/>
          </p:cNvSpPr>
          <p:nvPr>
            <p:ph idx="1"/>
          </p:nvPr>
        </p:nvSpPr>
        <p:spPr/>
        <p:txBody>
          <a:bodyPr>
            <a:normAutofit/>
          </a:bodyPr>
          <a:lstStyle/>
          <a:p>
            <a:r>
              <a:rPr lang="en-GB" sz="1600" dirty="0"/>
              <a:t>This poster campaign addresses the key microaggressions, and inappropriate phrases, that the LGBT+ community face on a daily basis. </a:t>
            </a:r>
          </a:p>
          <a:p>
            <a:pPr>
              <a:spcBef>
                <a:spcPts val="1800"/>
              </a:spcBef>
            </a:pPr>
            <a:r>
              <a:rPr lang="en-GB" sz="1600" dirty="0"/>
              <a:t>We have responded to these to create an understanding of the meaning behind these terms and phrases, to both educate on the impact that they can have and to highlight exactly why they are inappropriate. </a:t>
            </a:r>
          </a:p>
        </p:txBody>
      </p:sp>
      <p:sp>
        <p:nvSpPr>
          <p:cNvPr id="3" name="Title 2">
            <a:extLst>
              <a:ext uri="{FF2B5EF4-FFF2-40B4-BE49-F238E27FC236}">
                <a16:creationId xmlns:a16="http://schemas.microsoft.com/office/drawing/2014/main" id="{D3A9946D-1785-47C2-85A0-0C9AA450AF17}"/>
              </a:ext>
            </a:extLst>
          </p:cNvPr>
          <p:cNvSpPr>
            <a:spLocks noGrp="1"/>
          </p:cNvSpPr>
          <p:nvPr>
            <p:ph type="ctrTitle"/>
          </p:nvPr>
        </p:nvSpPr>
        <p:spPr>
          <a:solidFill>
            <a:schemeClr val="accent1"/>
          </a:solidFill>
        </p:spPr>
        <p:txBody>
          <a:bodyPr/>
          <a:lstStyle/>
          <a:p>
            <a:r>
              <a:rPr lang="en-GB" dirty="0"/>
              <a:t>Building Equality - Poster Campaign</a:t>
            </a:r>
          </a:p>
        </p:txBody>
      </p:sp>
      <p:pic>
        <p:nvPicPr>
          <p:cNvPr id="4" name="Picture 3" descr="A close up of text on a black background&#10;&#10;Description automatically generated">
            <a:extLst>
              <a:ext uri="{FF2B5EF4-FFF2-40B4-BE49-F238E27FC236}">
                <a16:creationId xmlns:a16="http://schemas.microsoft.com/office/drawing/2014/main" id="{06DB736B-0FBF-474E-9578-F1CFD9CFF6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248" y="3105150"/>
            <a:ext cx="1754252" cy="2481003"/>
          </a:xfrm>
          <a:prstGeom prst="rect">
            <a:avLst/>
          </a:prstGeom>
        </p:spPr>
      </p:pic>
      <p:pic>
        <p:nvPicPr>
          <p:cNvPr id="6" name="Picture 5">
            <a:extLst>
              <a:ext uri="{FF2B5EF4-FFF2-40B4-BE49-F238E27FC236}">
                <a16:creationId xmlns:a16="http://schemas.microsoft.com/office/drawing/2014/main" id="{5D12296C-B664-4115-9C71-CA87C8AD47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9724" y="3105150"/>
            <a:ext cx="1754251" cy="2481002"/>
          </a:xfrm>
          <a:prstGeom prst="rect">
            <a:avLst/>
          </a:prstGeom>
        </p:spPr>
      </p:pic>
      <p:pic>
        <p:nvPicPr>
          <p:cNvPr id="7" name="Picture 6">
            <a:extLst>
              <a:ext uri="{FF2B5EF4-FFF2-40B4-BE49-F238E27FC236}">
                <a16:creationId xmlns:a16="http://schemas.microsoft.com/office/drawing/2014/main" id="{77060B8F-22BA-45F6-8240-FA4155AC5F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4725" y="3105150"/>
            <a:ext cx="1754251" cy="2481002"/>
          </a:xfrm>
          <a:prstGeom prst="rect">
            <a:avLst/>
          </a:prstGeom>
        </p:spPr>
      </p:pic>
      <p:pic>
        <p:nvPicPr>
          <p:cNvPr id="8" name="Picture 7">
            <a:extLst>
              <a:ext uri="{FF2B5EF4-FFF2-40B4-BE49-F238E27FC236}">
                <a16:creationId xmlns:a16="http://schemas.microsoft.com/office/drawing/2014/main" id="{21D323C4-FD61-440D-AE2E-D5236CA36A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9726" y="3105150"/>
            <a:ext cx="1754251" cy="2481002"/>
          </a:xfrm>
          <a:prstGeom prst="rect">
            <a:avLst/>
          </a:prstGeom>
        </p:spPr>
      </p:pic>
      <p:pic>
        <p:nvPicPr>
          <p:cNvPr id="9" name="Picture 8">
            <a:extLst>
              <a:ext uri="{FF2B5EF4-FFF2-40B4-BE49-F238E27FC236}">
                <a16:creationId xmlns:a16="http://schemas.microsoft.com/office/drawing/2014/main" id="{90125589-A103-439C-937D-BF7C652425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84727" y="3105150"/>
            <a:ext cx="1754251" cy="2481002"/>
          </a:xfrm>
          <a:prstGeom prst="rect">
            <a:avLst/>
          </a:prstGeom>
        </p:spPr>
      </p:pic>
    </p:spTree>
    <p:extLst>
      <p:ext uri="{BB962C8B-B14F-4D97-AF65-F5344CB8AC3E}">
        <p14:creationId xmlns:p14="http://schemas.microsoft.com/office/powerpoint/2010/main" val="79601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37F2A57-84F0-46AD-BB75-4B6074D3CCF2}"/>
              </a:ext>
            </a:extLst>
          </p:cNvPr>
          <p:cNvSpPr>
            <a:spLocks noGrp="1"/>
          </p:cNvSpPr>
          <p:nvPr>
            <p:ph type="pic" sz="quarter" idx="13"/>
          </p:nvPr>
        </p:nvSpPr>
        <p:spPr/>
      </p:sp>
      <p:sp>
        <p:nvSpPr>
          <p:cNvPr id="3" name="Title 2">
            <a:extLst>
              <a:ext uri="{FF2B5EF4-FFF2-40B4-BE49-F238E27FC236}">
                <a16:creationId xmlns:a16="http://schemas.microsoft.com/office/drawing/2014/main" id="{D8B27BC0-092F-4F19-95BE-20E5CF9B9F0B}"/>
              </a:ext>
            </a:extLst>
          </p:cNvPr>
          <p:cNvSpPr>
            <a:spLocks noGrp="1"/>
          </p:cNvSpPr>
          <p:nvPr>
            <p:ph type="ctrTitle"/>
          </p:nvPr>
        </p:nvSpPr>
        <p:spPr>
          <a:xfrm>
            <a:off x="1" y="365125"/>
            <a:ext cx="6096000" cy="898525"/>
          </a:xfrm>
          <a:solidFill>
            <a:schemeClr val="accent3"/>
          </a:solidFill>
        </p:spPr>
        <p:txBody>
          <a:bodyPr/>
          <a:lstStyle/>
          <a:p>
            <a:r>
              <a:rPr lang="en-GB" dirty="0"/>
              <a:t>Being LGBT+ [Or Ally] – My story</a:t>
            </a:r>
          </a:p>
        </p:txBody>
      </p:sp>
      <p:sp>
        <p:nvSpPr>
          <p:cNvPr id="6" name="Rectangle 5">
            <a:extLst>
              <a:ext uri="{FF2B5EF4-FFF2-40B4-BE49-F238E27FC236}">
                <a16:creationId xmlns:a16="http://schemas.microsoft.com/office/drawing/2014/main" id="{3E216076-8ECC-4C2A-AF14-0982DBF45A22}"/>
              </a:ext>
            </a:extLst>
          </p:cNvPr>
          <p:cNvSpPr/>
          <p:nvPr/>
        </p:nvSpPr>
        <p:spPr>
          <a:xfrm>
            <a:off x="346075" y="1809750"/>
            <a:ext cx="4559300" cy="300387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INSERT YOUR OWN IMAGE</a:t>
            </a:r>
          </a:p>
          <a:p>
            <a:pPr algn="ctr"/>
            <a:r>
              <a:rPr lang="en-GB" dirty="0"/>
              <a:t>DELETE THIS BOX</a:t>
            </a:r>
          </a:p>
        </p:txBody>
      </p:sp>
      <p:sp>
        <p:nvSpPr>
          <p:cNvPr id="5" name="Title 4">
            <a:extLst>
              <a:ext uri="{FF2B5EF4-FFF2-40B4-BE49-F238E27FC236}">
                <a16:creationId xmlns:a16="http://schemas.microsoft.com/office/drawing/2014/main" id="{9A4759D9-6BB1-42A1-A695-B4D816D735F8}"/>
              </a:ext>
            </a:extLst>
          </p:cNvPr>
          <p:cNvSpPr txBox="1">
            <a:spLocks/>
          </p:cNvSpPr>
          <p:nvPr/>
        </p:nvSpPr>
        <p:spPr>
          <a:xfrm>
            <a:off x="0" y="365126"/>
            <a:ext cx="11353800" cy="906722"/>
          </a:xfrm>
          <a:prstGeom prst="rect">
            <a:avLst/>
          </a:prstGeom>
          <a:solidFill>
            <a:schemeClr val="accent3"/>
          </a:solidFill>
          <a:ln w="31750">
            <a:solidFill>
              <a:schemeClr val="bg1"/>
            </a:solidFill>
          </a:ln>
        </p:spPr>
        <p:txBody>
          <a:bodyPr vert="horz" lIns="324000" tIns="45720" rIns="91440" bIns="45720" rtlCol="0" anchor="ctr" anchorCtr="0">
            <a:norm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r>
              <a:rPr lang="en-GB" dirty="0"/>
              <a:t>Why equality, diversity and inclusion matter to me?</a:t>
            </a:r>
          </a:p>
        </p:txBody>
      </p:sp>
    </p:spTree>
    <p:extLst>
      <p:ext uri="{BB962C8B-B14F-4D97-AF65-F5344CB8AC3E}">
        <p14:creationId xmlns:p14="http://schemas.microsoft.com/office/powerpoint/2010/main" val="1679702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5503B-E3F6-4EDA-A7CE-318B140354BE}"/>
              </a:ext>
            </a:extLst>
          </p:cNvPr>
          <p:cNvSpPr>
            <a:spLocks noGrp="1"/>
          </p:cNvSpPr>
          <p:nvPr>
            <p:ph type="ctrTitle"/>
          </p:nvPr>
        </p:nvSpPr>
        <p:spPr>
          <a:solidFill>
            <a:schemeClr val="accent3"/>
          </a:solidFill>
        </p:spPr>
        <p:txBody>
          <a:bodyPr/>
          <a:lstStyle/>
          <a:p>
            <a:r>
              <a:rPr lang="en-GB" dirty="0"/>
              <a:t>Why equality, diversity and inclusion matter to me?</a:t>
            </a:r>
          </a:p>
        </p:txBody>
      </p:sp>
      <p:sp>
        <p:nvSpPr>
          <p:cNvPr id="7" name="Content Placeholder 2">
            <a:extLst>
              <a:ext uri="{FF2B5EF4-FFF2-40B4-BE49-F238E27FC236}">
                <a16:creationId xmlns:a16="http://schemas.microsoft.com/office/drawing/2014/main" id="{94440948-A5FA-495D-A5DA-B6F4F0EB6B4B}"/>
              </a:ext>
            </a:extLst>
          </p:cNvPr>
          <p:cNvSpPr txBox="1">
            <a:spLocks/>
          </p:cNvSpPr>
          <p:nvPr/>
        </p:nvSpPr>
        <p:spPr>
          <a:xfrm>
            <a:off x="340822" y="1556656"/>
            <a:ext cx="10515600" cy="5599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1"/>
              </a:buClr>
              <a:buFont typeface="Wingdings" panose="05000000000000000000" pitchFamily="2" charset="2"/>
              <a:buChar char="§"/>
              <a:defRPr sz="15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p>
          <a:p>
            <a:endParaRPr lang="en-GB" sz="1600" dirty="0"/>
          </a:p>
          <a:p>
            <a:endParaRPr lang="en-GB" sz="1600" dirty="0"/>
          </a:p>
        </p:txBody>
      </p:sp>
      <p:sp>
        <p:nvSpPr>
          <p:cNvPr id="9" name="Content Placeholder 2">
            <a:extLst>
              <a:ext uri="{FF2B5EF4-FFF2-40B4-BE49-F238E27FC236}">
                <a16:creationId xmlns:a16="http://schemas.microsoft.com/office/drawing/2014/main" id="{F7651019-3065-494A-9427-97FC52CC3DC4}"/>
              </a:ext>
            </a:extLst>
          </p:cNvPr>
          <p:cNvSpPr>
            <a:spLocks noGrp="1"/>
          </p:cNvSpPr>
          <p:nvPr>
            <p:ph idx="1"/>
          </p:nvPr>
        </p:nvSpPr>
        <p:spPr>
          <a:xfrm>
            <a:off x="340822" y="1556656"/>
            <a:ext cx="11012978" cy="686923"/>
          </a:xfrm>
        </p:spPr>
        <p:txBody>
          <a:bodyPr>
            <a:normAutofit/>
          </a:bodyPr>
          <a:lstStyle/>
          <a:p>
            <a:r>
              <a:rPr lang="en-GB" sz="1600" dirty="0"/>
              <a:t>[Presenter to complete this slide, this is a very personal disclosure so the headings are purely some ideas of topics you might want to talk about. Disclosure can be as detailed or vague as you feel comfortable with]</a:t>
            </a:r>
          </a:p>
          <a:p>
            <a:endParaRPr lang="en-GB" sz="1600" dirty="0"/>
          </a:p>
          <a:p>
            <a:endParaRPr lang="en-GB" sz="1600" dirty="0"/>
          </a:p>
          <a:p>
            <a:endParaRPr lang="en-GB" sz="1600" dirty="0"/>
          </a:p>
        </p:txBody>
      </p:sp>
      <p:sp>
        <p:nvSpPr>
          <p:cNvPr id="10" name="TextBox 9">
            <a:extLst>
              <a:ext uri="{FF2B5EF4-FFF2-40B4-BE49-F238E27FC236}">
                <a16:creationId xmlns:a16="http://schemas.microsoft.com/office/drawing/2014/main" id="{C576DA31-D3FF-42D0-B7B8-A07DA033B160}"/>
              </a:ext>
            </a:extLst>
          </p:cNvPr>
          <p:cNvSpPr txBox="1"/>
          <p:nvPr/>
        </p:nvSpPr>
        <p:spPr>
          <a:xfrm>
            <a:off x="340822" y="2238316"/>
            <a:ext cx="5336078" cy="3108543"/>
          </a:xfrm>
          <a:prstGeom prst="rect">
            <a:avLst/>
          </a:prstGeom>
          <a:noFill/>
        </p:spPr>
        <p:txBody>
          <a:bodyPr wrap="square" rtlCol="0">
            <a:spAutoFit/>
          </a:bodyPr>
          <a:lstStyle/>
          <a:p>
            <a:r>
              <a:rPr lang="en-GB" sz="1600" dirty="0">
                <a:solidFill>
                  <a:srgbClr val="6B6D6F"/>
                </a:solidFill>
              </a:rPr>
              <a:t>Early experiences / influences</a:t>
            </a:r>
          </a:p>
          <a:p>
            <a:endParaRPr lang="en-GB" sz="1600" dirty="0">
              <a:solidFill>
                <a:srgbClr val="6B6D6F"/>
              </a:solidFill>
            </a:endParaRPr>
          </a:p>
          <a:p>
            <a:r>
              <a:rPr lang="en-GB" sz="1600" dirty="0">
                <a:solidFill>
                  <a:srgbClr val="6B6D6F"/>
                </a:solidFill>
              </a:rPr>
              <a:t>Struggles</a:t>
            </a:r>
          </a:p>
          <a:p>
            <a:endParaRPr lang="en-GB" sz="1600" dirty="0">
              <a:solidFill>
                <a:srgbClr val="6B6D6F"/>
              </a:solidFill>
            </a:endParaRPr>
          </a:p>
          <a:p>
            <a:r>
              <a:rPr lang="en-GB" sz="1600" dirty="0">
                <a:solidFill>
                  <a:srgbClr val="6B6D6F"/>
                </a:solidFill>
              </a:rPr>
              <a:t>Self discovery</a:t>
            </a:r>
          </a:p>
          <a:p>
            <a:endParaRPr lang="en-GB" sz="1600" dirty="0">
              <a:solidFill>
                <a:srgbClr val="6B6D6F"/>
              </a:solidFill>
            </a:endParaRPr>
          </a:p>
          <a:p>
            <a:r>
              <a:rPr lang="en-GB" sz="1600" dirty="0">
                <a:solidFill>
                  <a:srgbClr val="6B6D6F"/>
                </a:solidFill>
              </a:rPr>
              <a:t>Positive experiences</a:t>
            </a:r>
          </a:p>
          <a:p>
            <a:endParaRPr lang="en-GB" sz="1600" dirty="0">
              <a:solidFill>
                <a:srgbClr val="6B6D6F"/>
              </a:solidFill>
            </a:endParaRPr>
          </a:p>
          <a:p>
            <a:r>
              <a:rPr lang="en-GB" sz="1600" dirty="0">
                <a:solidFill>
                  <a:srgbClr val="6B6D6F"/>
                </a:solidFill>
              </a:rPr>
              <a:t>Coming out</a:t>
            </a:r>
          </a:p>
          <a:p>
            <a:endParaRPr lang="en-GB" sz="1600" dirty="0">
              <a:solidFill>
                <a:srgbClr val="6B6D6F"/>
              </a:solidFill>
            </a:endParaRPr>
          </a:p>
          <a:p>
            <a:r>
              <a:rPr lang="en-GB" sz="1600" dirty="0">
                <a:solidFill>
                  <a:srgbClr val="6B6D6F"/>
                </a:solidFill>
              </a:rPr>
              <a:t>Now and the future</a:t>
            </a:r>
          </a:p>
          <a:p>
            <a:endParaRPr lang="en-GB" sz="2000" dirty="0"/>
          </a:p>
        </p:txBody>
      </p:sp>
      <p:sp>
        <p:nvSpPr>
          <p:cNvPr id="11" name="TextBox 10">
            <a:extLst>
              <a:ext uri="{FF2B5EF4-FFF2-40B4-BE49-F238E27FC236}">
                <a16:creationId xmlns:a16="http://schemas.microsoft.com/office/drawing/2014/main" id="{23072F45-F07E-41CC-9E7F-00FD96335F54}"/>
              </a:ext>
            </a:extLst>
          </p:cNvPr>
          <p:cNvSpPr txBox="1"/>
          <p:nvPr/>
        </p:nvSpPr>
        <p:spPr>
          <a:xfrm>
            <a:off x="5847311" y="2238316"/>
            <a:ext cx="5506489" cy="3293209"/>
          </a:xfrm>
          <a:prstGeom prst="rect">
            <a:avLst/>
          </a:prstGeom>
          <a:noFill/>
        </p:spPr>
        <p:txBody>
          <a:bodyPr wrap="square" rtlCol="0">
            <a:spAutoFit/>
          </a:bodyPr>
          <a:lstStyle/>
          <a:p>
            <a:r>
              <a:rPr lang="en-GB" sz="1600" dirty="0">
                <a:solidFill>
                  <a:srgbClr val="6B6D6F"/>
                </a:solidFill>
              </a:rPr>
              <a:t>Role Models</a:t>
            </a:r>
          </a:p>
          <a:p>
            <a:endParaRPr lang="en-GB" sz="1600" dirty="0">
              <a:solidFill>
                <a:srgbClr val="6B6D6F"/>
              </a:solidFill>
            </a:endParaRPr>
          </a:p>
          <a:p>
            <a:r>
              <a:rPr lang="en-GB" sz="1600" dirty="0">
                <a:solidFill>
                  <a:srgbClr val="6B6D6F"/>
                </a:solidFill>
              </a:rPr>
              <a:t>First time you felt proud</a:t>
            </a:r>
          </a:p>
          <a:p>
            <a:endParaRPr lang="en-GB" sz="1600" dirty="0">
              <a:solidFill>
                <a:srgbClr val="6B6D6F"/>
              </a:solidFill>
            </a:endParaRPr>
          </a:p>
          <a:p>
            <a:r>
              <a:rPr lang="en-GB" sz="1600" dirty="0">
                <a:solidFill>
                  <a:srgbClr val="6B6D6F"/>
                </a:solidFill>
              </a:rPr>
              <a:t>Phobias and abuse</a:t>
            </a:r>
          </a:p>
          <a:p>
            <a:endParaRPr lang="en-GB" sz="1600" dirty="0">
              <a:solidFill>
                <a:srgbClr val="6B6D6F"/>
              </a:solidFill>
            </a:endParaRPr>
          </a:p>
          <a:p>
            <a:r>
              <a:rPr lang="en-GB" sz="1600" dirty="0">
                <a:solidFill>
                  <a:srgbClr val="6B6D6F"/>
                </a:solidFill>
              </a:rPr>
              <a:t>Experience in the LGBT+ community</a:t>
            </a:r>
          </a:p>
          <a:p>
            <a:endParaRPr lang="en-GB" sz="1600" dirty="0">
              <a:solidFill>
                <a:srgbClr val="6B6D6F"/>
              </a:solidFill>
            </a:endParaRPr>
          </a:p>
          <a:p>
            <a:r>
              <a:rPr lang="en-GB" sz="1600" dirty="0">
                <a:solidFill>
                  <a:srgbClr val="6B6D6F"/>
                </a:solidFill>
              </a:rPr>
              <a:t>School</a:t>
            </a:r>
            <a:endParaRPr lang="en-GB" sz="1600" dirty="0"/>
          </a:p>
          <a:p>
            <a:endParaRPr lang="en-GB" sz="1600" dirty="0">
              <a:solidFill>
                <a:srgbClr val="6B6D6F"/>
              </a:solidFill>
            </a:endParaRPr>
          </a:p>
          <a:p>
            <a:r>
              <a:rPr lang="en-GB" sz="1600" dirty="0">
                <a:solidFill>
                  <a:srgbClr val="6B6D6F"/>
                </a:solidFill>
              </a:rPr>
              <a:t>Work</a:t>
            </a:r>
          </a:p>
          <a:p>
            <a:endParaRPr lang="en-GB" sz="1600" dirty="0">
              <a:solidFill>
                <a:srgbClr val="6B6D6F"/>
              </a:solidFill>
            </a:endParaRPr>
          </a:p>
          <a:p>
            <a:r>
              <a:rPr lang="en-GB" sz="1600" dirty="0">
                <a:solidFill>
                  <a:srgbClr val="6B6D6F"/>
                </a:solidFill>
              </a:rPr>
              <a:t>Relationships</a:t>
            </a:r>
          </a:p>
        </p:txBody>
      </p:sp>
    </p:spTree>
    <p:extLst>
      <p:ext uri="{BB962C8B-B14F-4D97-AF65-F5344CB8AC3E}">
        <p14:creationId xmlns:p14="http://schemas.microsoft.com/office/powerpoint/2010/main" val="3541711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02FDCB7-8D7B-418F-A87F-3E300819F0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58" y="-492444"/>
            <a:ext cx="12186442" cy="6093221"/>
          </a:xfrm>
        </p:spPr>
      </p:pic>
      <p:sp>
        <p:nvSpPr>
          <p:cNvPr id="3" name="Title 2">
            <a:extLst>
              <a:ext uri="{FF2B5EF4-FFF2-40B4-BE49-F238E27FC236}">
                <a16:creationId xmlns:a16="http://schemas.microsoft.com/office/drawing/2014/main" id="{A036A91A-6DA1-4A02-B677-F2566D533F04}"/>
              </a:ext>
            </a:extLst>
          </p:cNvPr>
          <p:cNvSpPr>
            <a:spLocks noGrp="1"/>
          </p:cNvSpPr>
          <p:nvPr>
            <p:ph type="ctrTitle"/>
          </p:nvPr>
        </p:nvSpPr>
        <p:spPr>
          <a:solidFill>
            <a:schemeClr val="tx1"/>
          </a:solidFill>
        </p:spPr>
        <p:txBody>
          <a:bodyPr/>
          <a:lstStyle/>
          <a:p>
            <a:r>
              <a:rPr lang="en-GB" dirty="0"/>
              <a:t>Supporting LGBT+ inclusion</a:t>
            </a:r>
          </a:p>
        </p:txBody>
      </p:sp>
    </p:spTree>
    <p:extLst>
      <p:ext uri="{BB962C8B-B14F-4D97-AF65-F5344CB8AC3E}">
        <p14:creationId xmlns:p14="http://schemas.microsoft.com/office/powerpoint/2010/main" val="176145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57BA5B-2A75-450C-A382-26FDC38D94C3}"/>
              </a:ext>
            </a:extLst>
          </p:cNvPr>
          <p:cNvSpPr>
            <a:spLocks noGrp="1"/>
          </p:cNvSpPr>
          <p:nvPr>
            <p:ph type="ctrTitle"/>
          </p:nvPr>
        </p:nvSpPr>
        <p:spPr>
          <a:solidFill>
            <a:schemeClr val="tx2"/>
          </a:solidFill>
        </p:spPr>
        <p:txBody>
          <a:bodyPr/>
          <a:lstStyle/>
          <a:p>
            <a:r>
              <a:rPr lang="en-GB" dirty="0"/>
              <a:t>Be an Ally </a:t>
            </a:r>
          </a:p>
        </p:txBody>
      </p:sp>
      <p:pic>
        <p:nvPicPr>
          <p:cNvPr id="4" name="Picture 4" descr="https://assets2.hrc.org/files/images/blog/Allies-1600x900.jpg">
            <a:extLst>
              <a:ext uri="{FF2B5EF4-FFF2-40B4-BE49-F238E27FC236}">
                <a16:creationId xmlns:a16="http://schemas.microsoft.com/office/drawing/2014/main" id="{A38A05C8-2750-4B75-A51A-DE19052A3C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79825"/>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6ADABD27-69D5-4B5F-8C37-337B6E7A501D}"/>
              </a:ext>
            </a:extLst>
          </p:cNvPr>
          <p:cNvSpPr txBox="1">
            <a:spLocks/>
          </p:cNvSpPr>
          <p:nvPr/>
        </p:nvSpPr>
        <p:spPr>
          <a:xfrm>
            <a:off x="342681" y="1556656"/>
            <a:ext cx="5092262" cy="449330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1"/>
              </a:buClr>
              <a:buFont typeface="Wingdings" panose="05000000000000000000" pitchFamily="2" charset="2"/>
              <a:buChar char="§"/>
              <a:defRPr sz="15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What is an Ally:</a:t>
            </a:r>
          </a:p>
          <a:p>
            <a:r>
              <a:rPr lang="en-GB" sz="1600" dirty="0"/>
              <a:t>‘</a:t>
            </a:r>
            <a:r>
              <a:rPr lang="en-GB" sz="1600" b="1" i="1" dirty="0"/>
              <a:t>a person who supports equal civil rights, gender equality, LGBT social movements, and challenges homophobia, biphobia and transphobia.’ </a:t>
            </a:r>
            <a:br>
              <a:rPr lang="en-GB" sz="1600" b="1" i="1" dirty="0"/>
            </a:br>
            <a:r>
              <a:rPr lang="en-GB" sz="800" dirty="0"/>
              <a:t>– Bernardo’s</a:t>
            </a:r>
            <a:endParaRPr lang="en-GB" sz="800" b="1" i="1" dirty="0"/>
          </a:p>
          <a:p>
            <a:endParaRPr lang="en-GB" sz="1600" dirty="0"/>
          </a:p>
        </p:txBody>
      </p:sp>
      <p:sp>
        <p:nvSpPr>
          <p:cNvPr id="8" name="Content Placeholder 2">
            <a:extLst>
              <a:ext uri="{FF2B5EF4-FFF2-40B4-BE49-F238E27FC236}">
                <a16:creationId xmlns:a16="http://schemas.microsoft.com/office/drawing/2014/main" id="{A43F92C6-16B4-47D2-8115-447C87E6DE7F}"/>
              </a:ext>
            </a:extLst>
          </p:cNvPr>
          <p:cNvSpPr txBox="1">
            <a:spLocks/>
          </p:cNvSpPr>
          <p:nvPr/>
        </p:nvSpPr>
        <p:spPr>
          <a:xfrm>
            <a:off x="5957064" y="1556656"/>
            <a:ext cx="5423338" cy="449330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rgbClr val="6B6D6F"/>
                </a:solidFill>
                <a:latin typeface="+mn-lt"/>
                <a:ea typeface="+mn-ea"/>
                <a:cs typeface="+mn-cs"/>
              </a:defRPr>
            </a:lvl1pPr>
            <a:lvl2pPr marL="336947" indent="-171450" algn="l" defTabSz="685800" rtl="0" eaLnBrk="1" latinLnBrk="0" hangingPunct="1">
              <a:lnSpc>
                <a:spcPct val="90000"/>
              </a:lnSpc>
              <a:spcBef>
                <a:spcPts val="375"/>
              </a:spcBef>
              <a:buFont typeface="Arial" panose="020B0604020202020204" pitchFamily="34" charset="0"/>
              <a:buChar char="•"/>
              <a:defRPr sz="1500" kern="1200">
                <a:solidFill>
                  <a:srgbClr val="6B6D6F"/>
                </a:solidFill>
                <a:latin typeface="+mn-lt"/>
                <a:ea typeface="+mn-ea"/>
                <a:cs typeface="+mn-cs"/>
              </a:defRPr>
            </a:lvl2pPr>
            <a:lvl3pPr marL="675085" indent="-171450" algn="l" defTabSz="685800" rtl="0" eaLnBrk="1" latinLnBrk="0" hangingPunct="1">
              <a:lnSpc>
                <a:spcPct val="90000"/>
              </a:lnSpc>
              <a:spcBef>
                <a:spcPts val="375"/>
              </a:spcBef>
              <a:buFont typeface="Courier New" panose="02070309020205020404" pitchFamily="49" charset="0"/>
              <a:buChar char="o"/>
              <a:defRPr sz="1350" kern="1200">
                <a:solidFill>
                  <a:srgbClr val="6B6D6F"/>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600" dirty="0"/>
              <a:t>How can you support:</a:t>
            </a:r>
          </a:p>
          <a:p>
            <a:pPr marL="342900" indent="-342900">
              <a:buFont typeface="+mj-lt"/>
              <a:buAutoNum type="arabicPeriod"/>
            </a:pPr>
            <a:r>
              <a:rPr lang="en-GB" sz="1600" dirty="0"/>
              <a:t>Educating and empowering yourself</a:t>
            </a:r>
          </a:p>
          <a:p>
            <a:pPr marL="342900" indent="-342900">
              <a:buFont typeface="+mj-lt"/>
              <a:buAutoNum type="arabicPeriod"/>
            </a:pPr>
            <a:r>
              <a:rPr lang="en-GB" sz="1600" dirty="0"/>
              <a:t>Listening</a:t>
            </a:r>
          </a:p>
          <a:p>
            <a:pPr marL="342900" indent="-342900">
              <a:buFont typeface="+mj-lt"/>
              <a:buAutoNum type="arabicPeriod"/>
            </a:pPr>
            <a:r>
              <a:rPr lang="en-GB" sz="1600" dirty="0"/>
              <a:t>Being visible and challenging</a:t>
            </a:r>
          </a:p>
          <a:p>
            <a:pPr marL="342900" indent="-342900">
              <a:buFont typeface="+mj-lt"/>
              <a:buAutoNum type="arabicPeriod"/>
            </a:pPr>
            <a:r>
              <a:rPr lang="en-GB" sz="1600" dirty="0"/>
              <a:t>Influencing others</a:t>
            </a:r>
          </a:p>
          <a:p>
            <a:pPr marL="342900" indent="-342900">
              <a:buFont typeface="+mj-lt"/>
              <a:buAutoNum type="arabicPeriod"/>
            </a:pPr>
            <a:r>
              <a:rPr lang="en-GB" sz="1600" dirty="0"/>
              <a:t>Going beyond just LGBT+</a:t>
            </a:r>
          </a:p>
          <a:p>
            <a:pPr marL="342900" indent="-342900">
              <a:buFont typeface="+mj-lt"/>
              <a:buAutoNum type="arabicPeriod"/>
            </a:pPr>
            <a:endParaRPr lang="en-GB" sz="1600" dirty="0"/>
          </a:p>
          <a:p>
            <a:endParaRPr lang="en-GB" sz="1600" dirty="0"/>
          </a:p>
        </p:txBody>
      </p:sp>
    </p:spTree>
    <p:extLst>
      <p:ext uri="{BB962C8B-B14F-4D97-AF65-F5344CB8AC3E}">
        <p14:creationId xmlns:p14="http://schemas.microsoft.com/office/powerpoint/2010/main" val="543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C900AC-474C-4A51-A75B-8369302EB9E6}"/>
              </a:ext>
            </a:extLst>
          </p:cNvPr>
          <p:cNvSpPr>
            <a:spLocks noGrp="1"/>
          </p:cNvSpPr>
          <p:nvPr>
            <p:ph type="ctrTitle"/>
          </p:nvPr>
        </p:nvSpPr>
        <p:spPr>
          <a:solidFill>
            <a:schemeClr val="tx2"/>
          </a:solidFill>
        </p:spPr>
        <p:txBody>
          <a:bodyPr/>
          <a:lstStyle/>
          <a:p>
            <a:r>
              <a:rPr lang="en-GB" dirty="0"/>
              <a:t>Don’t be a bystander </a:t>
            </a:r>
          </a:p>
        </p:txBody>
      </p:sp>
      <p:sp>
        <p:nvSpPr>
          <p:cNvPr id="4" name="Content Placeholder 2">
            <a:extLst>
              <a:ext uri="{FF2B5EF4-FFF2-40B4-BE49-F238E27FC236}">
                <a16:creationId xmlns:a16="http://schemas.microsoft.com/office/drawing/2014/main" id="{D6E2C549-67BE-48B6-AA31-D44D4690CACB}"/>
              </a:ext>
            </a:extLst>
          </p:cNvPr>
          <p:cNvSpPr txBox="1">
            <a:spLocks/>
          </p:cNvSpPr>
          <p:nvPr/>
        </p:nvSpPr>
        <p:spPr>
          <a:xfrm>
            <a:off x="340822" y="1556656"/>
            <a:ext cx="5257800" cy="365546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1"/>
              </a:buClr>
              <a:buFont typeface="Wingdings" panose="05000000000000000000" pitchFamily="2" charset="2"/>
              <a:buChar char="§"/>
              <a:defRPr sz="15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b="1" dirty="0"/>
          </a:p>
          <a:p>
            <a:endParaRPr lang="en-GB" sz="1600" b="1" dirty="0"/>
          </a:p>
          <a:p>
            <a:r>
              <a:rPr lang="en-GB" sz="1600" b="1" dirty="0"/>
              <a:t>Remember:</a:t>
            </a:r>
          </a:p>
          <a:p>
            <a:pPr marL="285750" indent="-285750">
              <a:buFont typeface="Arial" panose="020B0604020202020204" pitchFamily="34" charset="0"/>
              <a:buChar char="•"/>
            </a:pPr>
            <a:r>
              <a:rPr lang="en-GB" sz="1600" dirty="0"/>
              <a:t>Don’t be a bystander – call out inappropriate  language or behaviour</a:t>
            </a:r>
          </a:p>
          <a:p>
            <a:pPr marL="285750" indent="-285750">
              <a:buFont typeface="Arial" panose="020B0604020202020204" pitchFamily="34" charset="0"/>
              <a:buChar char="•"/>
            </a:pPr>
            <a:r>
              <a:rPr lang="en-GB" sz="1600" dirty="0"/>
              <a:t>Respect and support all your peers equally</a:t>
            </a:r>
          </a:p>
          <a:p>
            <a:pPr marL="285750" indent="-285750">
              <a:buFont typeface="Arial" panose="020B0604020202020204" pitchFamily="34" charset="0"/>
              <a:buChar char="•"/>
            </a:pPr>
            <a:endParaRPr lang="en-GB" sz="1600" dirty="0"/>
          </a:p>
          <a:p>
            <a:r>
              <a:rPr lang="en-GB" sz="1600" b="1" dirty="0"/>
              <a:t>Take the Pledge:</a:t>
            </a:r>
          </a:p>
          <a:p>
            <a:pPr marL="285750" indent="-285750">
              <a:buFont typeface="Arial" panose="020B0604020202020204" pitchFamily="34" charset="0"/>
              <a:buChar char="•"/>
            </a:pPr>
            <a:r>
              <a:rPr lang="en-GB" sz="1600" dirty="0"/>
              <a:t>Each commitment to speak up for LGBT rights and equality helps create a world where everyone, everywhere can be themselves</a:t>
            </a:r>
          </a:p>
          <a:p>
            <a:pPr marL="285750" indent="-285750">
              <a:buFont typeface="Arial" panose="020B0604020202020204" pitchFamily="34" charset="0"/>
              <a:buChar char="•"/>
            </a:pPr>
            <a:r>
              <a:rPr lang="en-GB" sz="1600" dirty="0"/>
              <a:t>Join </a:t>
            </a:r>
            <a:r>
              <a:rPr lang="en-GB" sz="1600" b="1" dirty="0"/>
              <a:t>19,653 supporters </a:t>
            </a:r>
            <a:r>
              <a:rPr lang="en-GB" sz="1600" dirty="0"/>
              <a:t>who have sign so far</a:t>
            </a:r>
          </a:p>
        </p:txBody>
      </p:sp>
      <p:sp>
        <p:nvSpPr>
          <p:cNvPr id="5" name="TextBox 4">
            <a:extLst>
              <a:ext uri="{FF2B5EF4-FFF2-40B4-BE49-F238E27FC236}">
                <a16:creationId xmlns:a16="http://schemas.microsoft.com/office/drawing/2014/main" id="{74BE794D-6A37-4D28-B850-4A299EDEA22D}"/>
              </a:ext>
            </a:extLst>
          </p:cNvPr>
          <p:cNvSpPr txBox="1"/>
          <p:nvPr/>
        </p:nvSpPr>
        <p:spPr>
          <a:xfrm>
            <a:off x="340822" y="1556656"/>
            <a:ext cx="11012978" cy="646331"/>
          </a:xfrm>
          <a:prstGeom prst="rect">
            <a:avLst/>
          </a:prstGeom>
          <a:noFill/>
        </p:spPr>
        <p:txBody>
          <a:bodyPr wrap="square" rtlCol="0">
            <a:spAutoFit/>
          </a:bodyPr>
          <a:lstStyle/>
          <a:p>
            <a:r>
              <a:rPr lang="en-GB" b="1" i="1" dirty="0"/>
              <a:t>Everyone has the right to present their true selves without fear of discrimination or intimidation. </a:t>
            </a:r>
          </a:p>
          <a:p>
            <a:endParaRPr lang="en-GB" b="1" i="1" dirty="0"/>
          </a:p>
        </p:txBody>
      </p:sp>
      <p:pic>
        <p:nvPicPr>
          <p:cNvPr id="6" name="Picture 2" descr="Image result for don't be a bystander">
            <a:extLst>
              <a:ext uri="{FF2B5EF4-FFF2-40B4-BE49-F238E27FC236}">
                <a16:creationId xmlns:a16="http://schemas.microsoft.com/office/drawing/2014/main" id="{59EAD28F-FBAD-44AC-AD09-7DC4293993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8" t="17291" r="7812" b="16875"/>
          <a:stretch/>
        </p:blipFill>
        <p:spPr bwMode="auto">
          <a:xfrm>
            <a:off x="6807000" y="2424237"/>
            <a:ext cx="4049422"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53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273920-611C-441E-B1F4-0949D1964304}"/>
              </a:ext>
            </a:extLst>
          </p:cNvPr>
          <p:cNvSpPr>
            <a:spLocks noGrp="1"/>
          </p:cNvSpPr>
          <p:nvPr>
            <p:ph type="ctrTitle"/>
          </p:nvPr>
        </p:nvSpPr>
        <p:spPr>
          <a:solidFill>
            <a:schemeClr val="accent5"/>
          </a:solidFill>
        </p:spPr>
        <p:txBody>
          <a:bodyPr/>
          <a:lstStyle/>
          <a:p>
            <a:r>
              <a:rPr lang="en-GB" dirty="0"/>
              <a:t>Questions?</a:t>
            </a:r>
          </a:p>
        </p:txBody>
      </p:sp>
      <p:pic>
        <p:nvPicPr>
          <p:cNvPr id="4" name="Picture 3">
            <a:extLst>
              <a:ext uri="{FF2B5EF4-FFF2-40B4-BE49-F238E27FC236}">
                <a16:creationId xmlns:a16="http://schemas.microsoft.com/office/drawing/2014/main" id="{6D1708A2-F62F-4EFF-9BB1-3FDC4FA20B14}"/>
              </a:ext>
            </a:extLst>
          </p:cNvPr>
          <p:cNvPicPr>
            <a:picLocks noChangeAspect="1"/>
          </p:cNvPicPr>
          <p:nvPr/>
        </p:nvPicPr>
        <p:blipFill>
          <a:blip r:embed="rId2"/>
          <a:stretch>
            <a:fillRect/>
          </a:stretch>
        </p:blipFill>
        <p:spPr>
          <a:xfrm>
            <a:off x="7902575" y="2277512"/>
            <a:ext cx="3451225" cy="3170997"/>
          </a:xfrm>
          <a:prstGeom prst="rect">
            <a:avLst/>
          </a:prstGeom>
        </p:spPr>
      </p:pic>
    </p:spTree>
    <p:extLst>
      <p:ext uri="{BB962C8B-B14F-4D97-AF65-F5344CB8AC3E}">
        <p14:creationId xmlns:p14="http://schemas.microsoft.com/office/powerpoint/2010/main" val="4248247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E016D-07F3-4675-91A4-85E014BA269C}"/>
              </a:ext>
            </a:extLst>
          </p:cNvPr>
          <p:cNvSpPr>
            <a:spLocks noGrp="1"/>
          </p:cNvSpPr>
          <p:nvPr>
            <p:ph type="ctrTitle"/>
          </p:nvPr>
        </p:nvSpPr>
        <p:spPr>
          <a:solidFill>
            <a:schemeClr val="accent6"/>
          </a:solidFill>
        </p:spPr>
        <p:txBody>
          <a:bodyPr/>
          <a:lstStyle/>
          <a:p>
            <a:r>
              <a:rPr lang="en-GB" dirty="0"/>
              <a:t>Support and resources </a:t>
            </a:r>
          </a:p>
        </p:txBody>
      </p:sp>
      <p:sp>
        <p:nvSpPr>
          <p:cNvPr id="4" name="Content Placeholder 2">
            <a:extLst>
              <a:ext uri="{FF2B5EF4-FFF2-40B4-BE49-F238E27FC236}">
                <a16:creationId xmlns:a16="http://schemas.microsoft.com/office/drawing/2014/main" id="{6D4DEC0C-8845-48D9-B87C-1CA3A4B22274}"/>
              </a:ext>
            </a:extLst>
          </p:cNvPr>
          <p:cNvSpPr txBox="1">
            <a:spLocks/>
          </p:cNvSpPr>
          <p:nvPr/>
        </p:nvSpPr>
        <p:spPr>
          <a:xfrm>
            <a:off x="340822" y="1637619"/>
            <a:ext cx="5022915" cy="449330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1"/>
              </a:buClr>
              <a:buFont typeface="Wingdings" panose="05000000000000000000" pitchFamily="2" charset="2"/>
              <a:buChar char="§"/>
              <a:defRPr sz="15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b="1" dirty="0"/>
              <a:t>Presenter</a:t>
            </a:r>
          </a:p>
          <a:p>
            <a:r>
              <a:rPr lang="en-GB" sz="1400" dirty="0"/>
              <a:t>[Presenter Name]</a:t>
            </a:r>
          </a:p>
          <a:p>
            <a:r>
              <a:rPr lang="en-GB" sz="1400" dirty="0"/>
              <a:t>[Presenter Job Title]</a:t>
            </a:r>
          </a:p>
          <a:p>
            <a:r>
              <a:rPr lang="en-GB" sz="1400" dirty="0"/>
              <a:t>[Presenter Contact]</a:t>
            </a:r>
          </a:p>
          <a:p>
            <a:pPr>
              <a:spcBef>
                <a:spcPts val="600"/>
              </a:spcBef>
            </a:pPr>
            <a:endParaRPr lang="en-GB" sz="1400" dirty="0"/>
          </a:p>
          <a:p>
            <a:r>
              <a:rPr lang="en-GB" sz="1400" b="1" dirty="0"/>
              <a:t>Company / Organisation EDI/HR Lead</a:t>
            </a:r>
          </a:p>
          <a:p>
            <a:r>
              <a:rPr lang="en-GB" sz="1400" dirty="0"/>
              <a:t>[Contact Name]</a:t>
            </a:r>
          </a:p>
          <a:p>
            <a:r>
              <a:rPr lang="en-GB" sz="1400" dirty="0"/>
              <a:t>[Contact Job Title]</a:t>
            </a:r>
          </a:p>
          <a:p>
            <a:r>
              <a:rPr lang="en-GB" sz="1400" dirty="0"/>
              <a:t>[Contact Contact]</a:t>
            </a:r>
          </a:p>
          <a:p>
            <a:pPr>
              <a:spcBef>
                <a:spcPts val="600"/>
              </a:spcBef>
            </a:pPr>
            <a:endParaRPr lang="en-GB" sz="1400" dirty="0"/>
          </a:p>
          <a:p>
            <a:r>
              <a:rPr lang="en-GB" sz="1400" b="1" dirty="0"/>
              <a:t>Company / Organisation LGBT+ network</a:t>
            </a:r>
          </a:p>
          <a:p>
            <a:r>
              <a:rPr lang="en-GB" sz="1400" dirty="0"/>
              <a:t>[Network Name / Contact]</a:t>
            </a:r>
          </a:p>
        </p:txBody>
      </p:sp>
      <p:sp>
        <p:nvSpPr>
          <p:cNvPr id="5" name="TextBox 4">
            <a:extLst>
              <a:ext uri="{FF2B5EF4-FFF2-40B4-BE49-F238E27FC236}">
                <a16:creationId xmlns:a16="http://schemas.microsoft.com/office/drawing/2014/main" id="{B93BF676-F6AD-4A46-88C1-A35B6CF8F0CA}"/>
              </a:ext>
            </a:extLst>
          </p:cNvPr>
          <p:cNvSpPr txBox="1"/>
          <p:nvPr/>
        </p:nvSpPr>
        <p:spPr>
          <a:xfrm>
            <a:off x="5806987" y="1556656"/>
            <a:ext cx="5546813" cy="3853363"/>
          </a:xfrm>
          <a:prstGeom prst="rect">
            <a:avLst/>
          </a:prstGeom>
          <a:noFill/>
        </p:spPr>
        <p:txBody>
          <a:bodyPr wrap="square" rtlCol="0">
            <a:spAutoFit/>
          </a:bodyPr>
          <a:lstStyle/>
          <a:p>
            <a:pPr defTabSz="685800">
              <a:lnSpc>
                <a:spcPct val="90000"/>
              </a:lnSpc>
              <a:spcBef>
                <a:spcPts val="750"/>
              </a:spcBef>
            </a:pPr>
            <a:r>
              <a:rPr lang="en-GB" sz="1200" b="1" dirty="0">
                <a:solidFill>
                  <a:srgbClr val="6B6D6F"/>
                </a:solidFill>
              </a:rPr>
              <a:t>Building Equality</a:t>
            </a:r>
          </a:p>
          <a:p>
            <a:pPr defTabSz="685800">
              <a:lnSpc>
                <a:spcPct val="90000"/>
              </a:lnSpc>
              <a:spcBef>
                <a:spcPts val="750"/>
              </a:spcBef>
            </a:pPr>
            <a:r>
              <a:rPr lang="en-GB" sz="1200" dirty="0">
                <a:solidFill>
                  <a:srgbClr val="6B6D6F"/>
                </a:solidFill>
                <a:hlinkClick r:id="rId2"/>
              </a:rPr>
              <a:t>https://www.linkedin.com/company/building-equality</a:t>
            </a:r>
            <a:endParaRPr lang="en-GB" sz="1200" dirty="0">
              <a:solidFill>
                <a:srgbClr val="6B6D6F"/>
              </a:solidFill>
            </a:endParaRPr>
          </a:p>
          <a:p>
            <a:pPr defTabSz="685800">
              <a:lnSpc>
                <a:spcPct val="90000"/>
              </a:lnSpc>
              <a:spcBef>
                <a:spcPts val="750"/>
              </a:spcBef>
            </a:pPr>
            <a:r>
              <a:rPr lang="en-GB" sz="1200" dirty="0">
                <a:solidFill>
                  <a:srgbClr val="6B6D6F"/>
                </a:solidFill>
                <a:hlinkClick r:id="rId3"/>
              </a:rPr>
              <a:t>https://twitter.com/buildingeqlgbt</a:t>
            </a:r>
            <a:endParaRPr lang="en-GB" sz="1200" dirty="0">
              <a:solidFill>
                <a:srgbClr val="6B6D6F"/>
              </a:solidFill>
            </a:endParaRPr>
          </a:p>
          <a:p>
            <a:pPr defTabSz="685800">
              <a:lnSpc>
                <a:spcPct val="90000"/>
              </a:lnSpc>
              <a:spcBef>
                <a:spcPts val="750"/>
              </a:spcBef>
            </a:pPr>
            <a:r>
              <a:rPr lang="en-GB" sz="1200" dirty="0">
                <a:solidFill>
                  <a:srgbClr val="6B6D6F"/>
                </a:solidFill>
                <a:hlinkClick r:id="rId4"/>
              </a:rPr>
              <a:t>www.buildingequalityuk.com</a:t>
            </a:r>
            <a:r>
              <a:rPr lang="en-GB" sz="1200" dirty="0">
                <a:solidFill>
                  <a:srgbClr val="6B6D6F"/>
                </a:solidFill>
              </a:rPr>
              <a:t> </a:t>
            </a:r>
          </a:p>
          <a:p>
            <a:pPr defTabSz="685800">
              <a:lnSpc>
                <a:spcPct val="90000"/>
              </a:lnSpc>
              <a:spcBef>
                <a:spcPts val="750"/>
              </a:spcBef>
            </a:pPr>
            <a:endParaRPr lang="en-GB" sz="1200" b="1" dirty="0">
              <a:solidFill>
                <a:srgbClr val="6B6D6F"/>
              </a:solidFill>
            </a:endParaRPr>
          </a:p>
          <a:p>
            <a:pPr defTabSz="685800">
              <a:lnSpc>
                <a:spcPct val="90000"/>
              </a:lnSpc>
              <a:spcBef>
                <a:spcPts val="750"/>
              </a:spcBef>
            </a:pPr>
            <a:r>
              <a:rPr lang="en-GB" sz="1200" b="1" dirty="0">
                <a:solidFill>
                  <a:srgbClr val="6B6D6F"/>
                </a:solidFill>
              </a:rPr>
              <a:t>Resources, support and events</a:t>
            </a:r>
          </a:p>
          <a:p>
            <a:pPr defTabSz="685800">
              <a:lnSpc>
                <a:spcPct val="90000"/>
              </a:lnSpc>
              <a:spcBef>
                <a:spcPts val="750"/>
              </a:spcBef>
            </a:pPr>
            <a:r>
              <a:rPr lang="en-GB" sz="1200" dirty="0">
                <a:solidFill>
                  <a:srgbClr val="6B6D6F"/>
                </a:solidFill>
                <a:hlinkClick r:id="rId5"/>
              </a:rPr>
              <a:t>http://lgbt.foundation</a:t>
            </a:r>
            <a:r>
              <a:rPr lang="en-GB" sz="1200" dirty="0">
                <a:solidFill>
                  <a:srgbClr val="6B6D6F"/>
                </a:solidFill>
              </a:rPr>
              <a:t> </a:t>
            </a:r>
          </a:p>
          <a:p>
            <a:pPr defTabSz="685800">
              <a:lnSpc>
                <a:spcPct val="90000"/>
              </a:lnSpc>
              <a:spcBef>
                <a:spcPts val="750"/>
              </a:spcBef>
            </a:pPr>
            <a:r>
              <a:rPr lang="en-GB" sz="1200" dirty="0">
                <a:solidFill>
                  <a:srgbClr val="6B6D6F"/>
                </a:solidFill>
                <a:hlinkClick r:id="rId6"/>
              </a:rPr>
              <a:t>http://theproudtrust.org</a:t>
            </a:r>
            <a:r>
              <a:rPr lang="en-GB" sz="1200" dirty="0">
                <a:solidFill>
                  <a:srgbClr val="6B6D6F"/>
                </a:solidFill>
              </a:rPr>
              <a:t> </a:t>
            </a:r>
          </a:p>
          <a:p>
            <a:pPr defTabSz="685800">
              <a:lnSpc>
                <a:spcPct val="90000"/>
              </a:lnSpc>
              <a:spcBef>
                <a:spcPts val="750"/>
              </a:spcBef>
            </a:pPr>
            <a:r>
              <a:rPr lang="en-GB" sz="1200" dirty="0">
                <a:solidFill>
                  <a:srgbClr val="6B6D6F"/>
                </a:solidFill>
                <a:hlinkClick r:id="rId7"/>
              </a:rPr>
              <a:t>www.stonewall.org.uk</a:t>
            </a:r>
            <a:r>
              <a:rPr lang="en-GB" sz="1200" dirty="0">
                <a:solidFill>
                  <a:srgbClr val="6B6D6F"/>
                </a:solidFill>
              </a:rPr>
              <a:t> </a:t>
            </a:r>
          </a:p>
          <a:p>
            <a:pPr defTabSz="685800">
              <a:lnSpc>
                <a:spcPct val="90000"/>
              </a:lnSpc>
              <a:spcBef>
                <a:spcPts val="750"/>
              </a:spcBef>
            </a:pPr>
            <a:r>
              <a:rPr lang="en-GB" sz="1200" dirty="0">
                <a:solidFill>
                  <a:srgbClr val="6B6D6F"/>
                </a:solidFill>
                <a:hlinkClick r:id="rId8"/>
              </a:rPr>
              <a:t>www.genderbread.org</a:t>
            </a:r>
            <a:r>
              <a:rPr lang="en-GB" sz="1200" dirty="0">
                <a:solidFill>
                  <a:srgbClr val="6B6D6F"/>
                </a:solidFill>
              </a:rPr>
              <a:t> </a:t>
            </a:r>
          </a:p>
          <a:p>
            <a:pPr defTabSz="685800">
              <a:lnSpc>
                <a:spcPct val="90000"/>
              </a:lnSpc>
              <a:spcBef>
                <a:spcPts val="750"/>
              </a:spcBef>
            </a:pPr>
            <a:r>
              <a:rPr lang="en-GB" sz="1200" dirty="0">
                <a:solidFill>
                  <a:srgbClr val="6B6D6F"/>
                </a:solidFill>
                <a:hlinkClick r:id="rId9"/>
              </a:rPr>
              <a:t>www.supplychainschool.co.uk</a:t>
            </a:r>
            <a:r>
              <a:rPr lang="en-GB" sz="1200" dirty="0">
                <a:solidFill>
                  <a:srgbClr val="6B6D6F"/>
                </a:solidFill>
              </a:rPr>
              <a:t> </a:t>
            </a:r>
          </a:p>
          <a:p>
            <a:pPr defTabSz="685800">
              <a:lnSpc>
                <a:spcPct val="90000"/>
              </a:lnSpc>
              <a:spcBef>
                <a:spcPts val="750"/>
              </a:spcBef>
            </a:pPr>
            <a:endParaRPr lang="en-GB" sz="1200" dirty="0">
              <a:solidFill>
                <a:srgbClr val="6B6D6F"/>
              </a:solidFill>
            </a:endParaRPr>
          </a:p>
          <a:p>
            <a:pPr defTabSz="685800">
              <a:lnSpc>
                <a:spcPct val="90000"/>
              </a:lnSpc>
              <a:spcBef>
                <a:spcPts val="750"/>
              </a:spcBef>
            </a:pPr>
            <a:r>
              <a:rPr lang="en-GB" sz="1200" b="1" dirty="0">
                <a:solidFill>
                  <a:srgbClr val="6B6D6F"/>
                </a:solidFill>
              </a:rPr>
              <a:t>Confidential helplines</a:t>
            </a:r>
          </a:p>
          <a:p>
            <a:r>
              <a:rPr lang="en-GB" sz="1200" dirty="0">
                <a:solidFill>
                  <a:srgbClr val="6B6D6F"/>
                </a:solidFill>
              </a:rPr>
              <a:t>LGBT Foundation – 0345 3 30 30 30</a:t>
            </a:r>
          </a:p>
          <a:p>
            <a:r>
              <a:rPr lang="en-GB" sz="1200" dirty="0">
                <a:solidFill>
                  <a:srgbClr val="6B6D6F"/>
                </a:solidFill>
              </a:rPr>
              <a:t>Samaritans – 116 123</a:t>
            </a:r>
          </a:p>
        </p:txBody>
      </p:sp>
    </p:spTree>
    <p:extLst>
      <p:ext uri="{BB962C8B-B14F-4D97-AF65-F5344CB8AC3E}">
        <p14:creationId xmlns:p14="http://schemas.microsoft.com/office/powerpoint/2010/main" val="2672318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mage result for lgbt thank you">
            <a:extLst>
              <a:ext uri="{FF2B5EF4-FFF2-40B4-BE49-F238E27FC236}">
                <a16:creationId xmlns:a16="http://schemas.microsoft.com/office/drawing/2014/main" id="{AE5A6790-145A-48CA-B94E-9B131CE68B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5988" y="2033588"/>
            <a:ext cx="7820025"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744885"/>
      </p:ext>
    </p:extLst>
  </p:cSld>
  <p:clrMapOvr>
    <a:masterClrMapping/>
  </p:clrMapOvr>
</p:sld>
</file>

<file path=ppt/theme/theme1.xml><?xml version="1.0" encoding="utf-8"?>
<a:theme xmlns:a="http://schemas.openxmlformats.org/drawingml/2006/main" name="Office Theme">
  <a:themeElements>
    <a:clrScheme name="Building Equality">
      <a:dk1>
        <a:srgbClr val="6F7271"/>
      </a:dk1>
      <a:lt1>
        <a:sysClr val="window" lastClr="FFFFFF"/>
      </a:lt1>
      <a:dk2>
        <a:srgbClr val="9EA1A2"/>
      </a:dk2>
      <a:lt2>
        <a:srgbClr val="E7E6E6"/>
      </a:lt2>
      <a:accent1>
        <a:srgbClr val="DF1683"/>
      </a:accent1>
      <a:accent2>
        <a:srgbClr val="F18A00"/>
      </a:accent2>
      <a:accent3>
        <a:srgbClr val="4C9C2E"/>
      </a:accent3>
      <a:accent4>
        <a:srgbClr val="00B2E3"/>
      </a:accent4>
      <a:accent5>
        <a:srgbClr val="A81B8D"/>
      </a:accent5>
      <a:accent6>
        <a:srgbClr val="EA0029"/>
      </a:accent6>
      <a:hlink>
        <a:srgbClr val="005CB9"/>
      </a:hlink>
      <a:folHlink>
        <a:srgbClr val="DF16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1460</TotalTime>
  <Words>4797</Words>
  <Application>Microsoft Office PowerPoint</Application>
  <PresentationFormat>Widescreen</PresentationFormat>
  <Paragraphs>635</Paragraphs>
  <Slides>29</Slides>
  <Notes>21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Calibri</vt:lpstr>
      <vt:lpstr>Calibri Light</vt:lpstr>
      <vt:lpstr>Courier New</vt:lpstr>
      <vt:lpstr>Wingdings</vt:lpstr>
      <vt:lpstr>Office Theme</vt:lpstr>
      <vt:lpstr>Custom Design</vt:lpstr>
      <vt:lpstr>Purpose of the Toolbox Talk</vt:lpstr>
      <vt:lpstr>PowerPoint Presentation</vt:lpstr>
      <vt:lpstr>Contents</vt:lpstr>
      <vt:lpstr>LGBT+ history, information &amp; terminology </vt:lpstr>
      <vt:lpstr>LGBT+ terminology</vt:lpstr>
      <vt:lpstr>LGBT+ flags </vt:lpstr>
      <vt:lpstr>Orientation, gender identity and gender expression</vt:lpstr>
      <vt:lpstr>PowerPoint Presentation</vt:lpstr>
      <vt:lpstr>Usualising Pronouns</vt:lpstr>
      <vt:lpstr>Look how times have changed…</vt:lpstr>
      <vt:lpstr>But we still have work to do… </vt:lpstr>
      <vt:lpstr>Equality, diversity &amp; inclusion in construction</vt:lpstr>
      <vt:lpstr>Minorities in construction</vt:lpstr>
      <vt:lpstr>Minorities in construction</vt:lpstr>
      <vt:lpstr>The barriers to LGBT+ individuals in the Built Environment </vt:lpstr>
      <vt:lpstr>The barriers to LGBT+ individuals in construction</vt:lpstr>
      <vt:lpstr>Hate crime, discrimination and microaggressions?</vt:lpstr>
      <vt:lpstr>Harassment at work</vt:lpstr>
      <vt:lpstr>The effects</vt:lpstr>
      <vt:lpstr>How we can become wholly LGBT+ inclusive? </vt:lpstr>
      <vt:lpstr>Building Equality - Poster Campaign</vt:lpstr>
      <vt:lpstr>Being LGBT+ [Or Ally] – My story</vt:lpstr>
      <vt:lpstr>Why equality, diversity and inclusion matter to me?</vt:lpstr>
      <vt:lpstr>Supporting LGBT+ inclusion</vt:lpstr>
      <vt:lpstr>Be an Ally </vt:lpstr>
      <vt:lpstr>Don’t be a bystander </vt:lpstr>
      <vt:lpstr>Questions?</vt:lpstr>
      <vt:lpstr>Support and resources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Ives</dc:creator>
  <cp:lastModifiedBy>Ives, Luke</cp:lastModifiedBy>
  <cp:revision>135</cp:revision>
  <cp:lastPrinted>2019-05-20T10:12:42Z</cp:lastPrinted>
  <dcterms:created xsi:type="dcterms:W3CDTF">2019-04-29T14:44:42Z</dcterms:created>
  <dcterms:modified xsi:type="dcterms:W3CDTF">2020-12-03T14:05:57Z</dcterms:modified>
</cp:coreProperties>
</file>