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E4E412_4A5D5CD3.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0" r:id="rId3"/>
  </p:sldMasterIdLst>
  <p:notesMasterIdLst>
    <p:notesMasterId r:id="rId82"/>
  </p:notesMasterIdLst>
  <p:sldIdLst>
    <p:sldId id="2145706999" r:id="rId4"/>
    <p:sldId id="2145707025" r:id="rId5"/>
    <p:sldId id="291" r:id="rId6"/>
    <p:sldId id="2145707017" r:id="rId7"/>
    <p:sldId id="2145707018" r:id="rId8"/>
    <p:sldId id="2145707019" r:id="rId9"/>
    <p:sldId id="2145707020" r:id="rId10"/>
    <p:sldId id="2145707021" r:id="rId11"/>
    <p:sldId id="2145707022" r:id="rId12"/>
    <p:sldId id="2145707026" r:id="rId13"/>
    <p:sldId id="294" r:id="rId14"/>
    <p:sldId id="2145707082" r:id="rId15"/>
    <p:sldId id="2145707000" r:id="rId16"/>
    <p:sldId id="2145707001" r:id="rId17"/>
    <p:sldId id="2145707002" r:id="rId18"/>
    <p:sldId id="2145707003" r:id="rId19"/>
    <p:sldId id="2145707074" r:id="rId20"/>
    <p:sldId id="2145707004" r:id="rId21"/>
    <p:sldId id="2145707005" r:id="rId22"/>
    <p:sldId id="2145707006" r:id="rId23"/>
    <p:sldId id="2145707007" r:id="rId24"/>
    <p:sldId id="2145707008" r:id="rId25"/>
    <p:sldId id="2145707094" r:id="rId26"/>
    <p:sldId id="2145706954" r:id="rId27"/>
    <p:sldId id="2145707009" r:id="rId28"/>
    <p:sldId id="2145707088" r:id="rId29"/>
    <p:sldId id="2145707010" r:id="rId30"/>
    <p:sldId id="2145707011" r:id="rId31"/>
    <p:sldId id="2145707012" r:id="rId32"/>
    <p:sldId id="2145707013" r:id="rId33"/>
    <p:sldId id="2145707014" r:id="rId34"/>
    <p:sldId id="2145707015" r:id="rId35"/>
    <p:sldId id="2145707027" r:id="rId36"/>
    <p:sldId id="2145707028" r:id="rId37"/>
    <p:sldId id="2145707033" r:id="rId38"/>
    <p:sldId id="2145707080" r:id="rId39"/>
    <p:sldId id="2145707034" r:id="rId40"/>
    <p:sldId id="2145707036" r:id="rId41"/>
    <p:sldId id="2145707035" r:id="rId42"/>
    <p:sldId id="2145706960" r:id="rId43"/>
    <p:sldId id="2145706982" r:id="rId44"/>
    <p:sldId id="2145706959" r:id="rId45"/>
    <p:sldId id="2145707037" r:id="rId46"/>
    <p:sldId id="2145707041" r:id="rId47"/>
    <p:sldId id="2145707038" r:id="rId48"/>
    <p:sldId id="2145707086" r:id="rId49"/>
    <p:sldId id="2145707085" r:id="rId50"/>
    <p:sldId id="2145707089" r:id="rId51"/>
    <p:sldId id="2145707040" r:id="rId52"/>
    <p:sldId id="2145707042" r:id="rId53"/>
    <p:sldId id="2145707043" r:id="rId54"/>
    <p:sldId id="2145707053" r:id="rId55"/>
    <p:sldId id="2145707054" r:id="rId56"/>
    <p:sldId id="2145707055" r:id="rId57"/>
    <p:sldId id="2145707056" r:id="rId58"/>
    <p:sldId id="2145707057" r:id="rId59"/>
    <p:sldId id="2145707058" r:id="rId60"/>
    <p:sldId id="2145707059" r:id="rId61"/>
    <p:sldId id="2145707079" r:id="rId62"/>
    <p:sldId id="2145707078" r:id="rId63"/>
    <p:sldId id="2145707077" r:id="rId64"/>
    <p:sldId id="2145707076" r:id="rId65"/>
    <p:sldId id="2145707064" r:id="rId66"/>
    <p:sldId id="2145707065" r:id="rId67"/>
    <p:sldId id="2145707066" r:id="rId68"/>
    <p:sldId id="2145707067" r:id="rId69"/>
    <p:sldId id="2145707075" r:id="rId70"/>
    <p:sldId id="2145707068" r:id="rId71"/>
    <p:sldId id="2145707069" r:id="rId72"/>
    <p:sldId id="2145707070" r:id="rId73"/>
    <p:sldId id="2145707071" r:id="rId74"/>
    <p:sldId id="2145707073" r:id="rId75"/>
    <p:sldId id="2145706976" r:id="rId76"/>
    <p:sldId id="2145707093" r:id="rId77"/>
    <p:sldId id="2145707092" r:id="rId78"/>
    <p:sldId id="2145707091" r:id="rId79"/>
    <p:sldId id="2145706964" r:id="rId80"/>
    <p:sldId id="2145706977"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CD7D5F-9413-348A-ED86-F6FFF6287C43}" name="lynne.hamilton@mottmac.com" initials="ly" userId="S::urn:spo:guest#lynne.hamilton@mottmac.com::" providerId="AD"/>
  <p188:author id="{58AB2560-48BD-2031-8D3E-BA339BCC5A5C}" name="Teahon, Meg" initials="TM" userId="S::meg.teahon@aecom.com::2e73a7ab-b15a-4d43-8dd2-3c0c2dba4ce8" providerId="AD"/>
  <p188:author id="{57CB186E-1E28-0767-0D27-612E41A0E8AE}" name="Bosch, Rai" initials="BR" userId="S::rachel.bosch@aecom.com::dc5ec740-7543-4dc5-94ac-db32ba025159" providerId="AD"/>
  <p188:author id="{90DF249A-861D-C7BE-D974-30B8A28B5E9D}" name="Bradbury, Lucy" initials="BL" userId="S::Lucy.Bradbury@aecom.com::bec764f4-447b-47db-ba5d-2718af4beb51" providerId="AD"/>
  <p188:author id="{63447EA4-2C4E-93E0-6FD1-E07718D9D0DC}" name="vicky.thorburn@burohappold.com" initials="vi" userId="S::urn:spo:guest#vicky.thorburn@burohappold.com::" providerId="AD"/>
  <p188:author id="{5F24D0AB-D4EA-EBCC-ED60-D2454B3BD2B1}" name="Rachael Gilbert" initials="RG" userId="S::Rachael.Gilbert@bdp.com::c0745344-9865-4147-b78f-dbf4e3199f07" providerId="AD"/>
  <p188:author id="{FB759AEA-63F0-3886-12FA-4F00FBB6BF9F}" name="Bradbury, Lucy" initials="BL" userId="S::lucy.bradbury@aecom.com::bec764f4-447b-47db-ba5d-2718af4beb51" providerId="AD"/>
  <p188:author id="{E3EAD0ED-1466-C7AA-064A-0D0A798E74D3}" name="Warren, Iss" initials="WI" userId="S::iss.warren@aecom.com::e3b17461-1526-4687-b1ea-62a0858ca796" providerId="AD"/>
  <p188:author id="{C4213DF8-9FAE-63B7-0D61-17C56A240B76}" name="Arensman, Krythe" initials="AK" userId="S::krythe.arensman@aecom.com::f27af925-8b69-481c-acad-3aa1537ea5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343"/>
    <a:srgbClr val="DA445C"/>
    <a:srgbClr val="653596"/>
    <a:srgbClr val="F09648"/>
    <a:srgbClr val="F6C944"/>
    <a:srgbClr val="E0BDD3"/>
    <a:srgbClr val="AE51BC"/>
    <a:srgbClr val="6793D3"/>
    <a:srgbClr val="EC649D"/>
    <a:srgbClr val="7FC4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BBCEA-5462-4DB7-B7F1-A938927ACE27}" v="8" dt="2023-11-17T15:53:52.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922" autoAdjust="0"/>
  </p:normalViewPr>
  <p:slideViewPr>
    <p:cSldViewPr snapToGrid="0">
      <p:cViewPr varScale="1">
        <p:scale>
          <a:sx n="75" d="100"/>
          <a:sy n="75" d="100"/>
        </p:scale>
        <p:origin x="19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notesMaster" Target="notesMasters/notesMaster1.xml"/></Relationships>
</file>

<file path=ppt/comments/modernComment_7FE4E412_4A5D5CD3.xml><?xml version="1.0" encoding="utf-8"?>
<p188:cmLst xmlns:a="http://schemas.openxmlformats.org/drawingml/2006/main" xmlns:r="http://schemas.openxmlformats.org/officeDocument/2006/relationships" xmlns:p188="http://schemas.microsoft.com/office/powerpoint/2018/8/main">
  <p188:cm id="{823BABA4-FC57-4B3F-BA03-50888BD5F86C}" authorId="{90DF249A-861D-C7BE-D974-30B8A28B5E9D}" status="resolved" created="2023-09-08T13:10:18.127" complete="100000">
    <pc:sldMkLst xmlns:pc="http://schemas.microsoft.com/office/powerpoint/2013/main/command">
      <pc:docMk/>
      <pc:sldMk cId="1247632595" sldId="2145707026"/>
    </pc:sldMkLst>
    <p188:replyLst>
      <p188:reply id="{614C0848-CDDF-4245-8A87-B7799F048D47}" authorId="{0ECD7D5F-9413-348A-ED86-F6FFF6287C43}" created="2023-09-15T12:29:20.248">
        <p188:txBody>
          <a:bodyPr/>
          <a:lstStyle/>
          <a:p>
            <a:r>
              <a:rPr lang="en-GB"/>
              <a:t>Done</a:t>
            </a:r>
          </a:p>
        </p188:txBody>
      </p188:reply>
    </p188:replyLst>
    <p188:txBody>
      <a:bodyPr/>
      <a:lstStyle/>
      <a:p>
        <a:r>
          <a:rPr lang="en-US"/>
          <a:t>Remove identity wording</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81"/>
    </inkml:context>
    <inkml:brush xml:id="br0">
      <inkml:brushProperty name="width" value="0.22857" units="cm"/>
      <inkml:brushProperty name="height" value="0.22857" units="cm"/>
      <inkml:brushProperty name="color" value="#FF4E00"/>
      <inkml:brushProperty name="inkEffects" value="rainbow"/>
      <inkml:brushProperty name="anchorX" value="-374679.34375"/>
      <inkml:brushProperty name="anchorY" value="-302216"/>
      <inkml:brushProperty name="scaleFactor" value="0.5"/>
    </inkml:brush>
    <inkml:brush xml:id="br1">
      <inkml:brushProperty name="width" value="0.22857" units="cm"/>
      <inkml:brushProperty name="height" value="0.22857" units="cm"/>
      <inkml:brushProperty name="color" value="#FF4E00"/>
      <inkml:brushProperty name="inkEffects" value="rainbow"/>
      <inkml:brushProperty name="anchorX" value="-385567.71875"/>
      <inkml:brushProperty name="anchorY" value="-310624.5625"/>
      <inkml:brushProperty name="scaleFactor" value="0.5"/>
    </inkml:brush>
    <inkml:brush xml:id="br2">
      <inkml:brushProperty name="width" value="0.17143" units="cm"/>
      <inkml:brushProperty name="height" value="0.17143" units="cm"/>
      <inkml:brushProperty name="color" value="#FF4E00"/>
      <inkml:brushProperty name="inkEffects" value="rainbow"/>
      <inkml:brushProperty name="anchorX" value="-391374.03125"/>
      <inkml:brushProperty name="anchorY" value="-318862.28125"/>
      <inkml:brushProperty name="scaleFactor" value="0.5"/>
    </inkml:brush>
  </inkml:definitions>
  <inkml:trace contextRef="#ctx0" brushRef="#br0">109 1188 10834,'-14'0'0,"-1"0"0,2 0-315,-1 0 304,6 0 74,-4 0 230,3 0-246,2 0 1,-1 0 238,3 0-70,4 0 775,-5 0-747,18 0 0,-2-7 50,22 0 0,-7-9 211,12-3-140,7-3-740,5-5 757,7-1 73,6-6-71,9-2-1109,-33 15 1,1 0 879,5-3 0,2 0-116,3-1 1,0 0-1,4-3 1,1 0-57,4 0 1,1 1 48,3-5 0,1 1 1,-1 3-1,-1 1-327,2-2 0,0 1 150,-5 3 0,0 1 63,1-1 0,0 1 0,-3 2 0,0 1-154,1-2 0,-2 0 157,-4 0 1,-2 2-80,-1 3 0,0 0 0,-7 1 0,0 0-812,-1 3 0,0 0 531,29-14-76,-7 7 0,-14 1-565,-6 5 556,-12 8-16,-3-6 234,-12 11 233,-1-4 955,-8 6 1,-7 2-892,-4 2 344,-3-2 1,-18 16 0,-4-1 0</inkml:trace>
  <inkml:trace contextRef="#ctx0" brushRef="#br1" timeOffset="1">1548 488 8718,'-13'7'26,"-1"-5"-334,-1 4 1,1-4 281,1 2 15,-2 4 0,1 1 149,1 0 1,-6 0 207,1 6-146,-8 5 31,5 2 0,-8 5 183,-5 2-211,5 5-261,-18 8 1,9 7 436,-13 7-1158,25-22 0,0 0 892,-2-1 0,0 0-145,-3 4 1,0 2 140,-1-1 0,0 0-901,-5 4 1,-2 0 804,0 0 1,0 2 0,-2 2 0,0 2 85,1-3 1,1-2 3,0 2 0,2-1-258,4-2 1,2 0-1,0-3 1,1 0-262,0-2 0,3 0 5,2 0 0,1-3 152,-18 24 1,13-8-167,11-13-174,2-12-34,9 7 1296,1-16-1283,12 4 1280,1-12 0,9-3-660,2-10 0,11-9 0,6-7 0</inkml:trace>
  <inkml:trace contextRef="#ctx0" brushRef="#br2" timeOffset="2">2205 279 8568,'2'-14'-271,"3"0"1,-3 5-734,2-1 866,-3 1 1,1-5-84,3 0 291,-4 7 0,6-6 86,-7 6-82,5-8-1,-3 1 211,10 0-220,-10 6 0,4-4 85,-6 3 23,7 2-81,-6-5 1,5 10 0,-6-3-138,0 5 127,-6 0-1,-2 5-14,-5 9 137,-1 2 1,-6 17 1,-4-1 145,-3 7-1385,-7 9 1120,-8 2-627,21-16 1,-1 0 802,-8 2 0,-1-1-955,3 7 0,-1 0 882,-6 6 0,0 1-108,0 0 0,0 1 0,-2 6 0,0 0 265,-1 0 0,1 0-251,-4 3 0,1 0-93,7-5 0,1 0 0,-5-2 0,1-1 126,5-7 1,1 1-28,0 1 1,0-1-268,5-5 1,0 0 0,-1 3-1,-1 1 104,4-6 0,-1-2-12,-16 33 33,12-13 1,8-5 109,6-9-156,6 3-146,2-22 0,6 3 748,0-11-1212,0-8 2136,6 0-2055,-4-7 1122,10 0-672,-10-7 0,12-7 278,0-9-81,0-9 116,12 2 0,-4-16 72,6 5-266,7-4 1,-2-2-1,6-1 286,-2-2-262,1 5 1,-1-4-79,0 2 1,5-3 123,5-5 0,1 4 0,-3 5-21,2 3 1,-1 2 237,-4 4-204,-7 15 1,-5 9 118,-6 13-138,-7 13 0,-3 3 444,-10 12-268,-2-1 1,-8 9 22,-3 6 101,-4 0-117,-7 12 1,-1-5 297,-1 2-1120,-5-3 784,12-6 1,-7 0-245,3 0 139,10-6 1,-8-4 0,12-8-359,1-6 385,4-9-253,5-2 0,11-11 1,12-5-44,8-9 1,7-14-344,8-5 180,1-3-598,10-2 649,0-6 253,-4 4-14,-28 18 0,1-2 0,28-19 0,-1 0-24,-3 5 0,-8 8-235,5 2 202,-7 2-564,3 3 847,-6 5-212,-6 2 1,-3 8-139,-4 2 345,-1-2 1294,0 10-1150,-7-4 603,0 6-914,-13 0 811,-3 0-723,-5 0 1,0 6 257,0 3 1,-4 4-276,-1 1 265,-6 6-264,4-5 43,-1 5-77,-4-6 1,8 1 13,-5-1 61,6-1-275,-10 2 1,12-6 105,-3 0 90,2-6 1,4 3-32,2-6 0,4-6-15,6-3 0,-1-3 6,2-3-200,-1 2 216,-1-1 0,2-1-52,-1 1 172,-1 1-117,2-1 1,-8 4 276,-2 1-262,3 6-2,-7-3-18,5-1 13,1 6 117,-6-5 284,5 6 333,-6 0-820,-12 0 27,9 0 99,-9 0-25,12 0-90,-7-7 83,6 6 0,-7-6-13,3 7-98,-3 0 100,1 0 1,-7 2 14,0 3-10,0-4-6,-13 12 0,4 0 356,-9 5 6,-4 7-364,-6 3 0,-7 4 498,-1 10-325,-5 3 0,-1 11 0,2 0 259,3 0 1,4 0-968,10 0 523,3 0 242,18-13-65,3-2-341,13-19 0,2-2 89,3-6 240,2-6-492,13-3 0,2-5 76,6 0-189,6-12 259,2-3 0,13-15-96,1-2-1071,5 2 1111,1-11 0,-2 4-171,-3-9 635,4 2-305,-5-4 0,-5 2 197,-3-1-229,-10 0 406,2 5 1,-12 2 85,-3 2-176,-10 11 380,-2 7 195,-7 12-578,-7 2 1,-1 8 0,-6 6 134,1 6 1,-8 10-78,-2-1 219,-4 9 254,0 4-508,-1 6 96,-1 0-54,2 0-109,-1 7 0,0-7-70,0 5 1,1-8 175,4-2-694,3-5 156,12 8 295,2-17-621,19 4 442,2-19 0,25-10-62,7-12-269,6-12 336,3-10 1,6-8-485,3-2 538,-31 21 1,0 0 0,3-2 0,-1-1 0,0 2 0,0 1-49,-1 2 1,-2-1 0,26-17-131,-3 3 231,-6 4-108,-8 7 96,-7 5 0,-6 7 1,-11 11-151,-2 3-50,-8 1 713,-3 5-281,-10 10 85,-3 7 363,-13 12 0,-2-2-114,-9 10-240,2-10 1,-9 15 0,5-9 270,-2 2 0,4 2-78,-6 0-303,7-6 0,-1-7 0,9-7-19,4-2 871,4-1-1480,6-12 373,3 0 1,19-20-576,6-6 485,5-11 1,11-6 0,2-6-301,3 0 0,2-5 162,-1 1-749,8-7 953,1 3 88,-1-5 1,6 3 0,-4 3 141,3 0 1,-3 7-310,1 5 1241,-7 13-486,-3 3-338,-8 15 195,-12 6 0,-6 8 82,-8 6-168,-4-1 119,2 20 1,-14-8 155,-6 12-265,1 0-124,-21 12 1,11-1 195,-9 3-481,3 3 278,-6-10 0,4 4 142,-6-6-882,12 0 556,-2-6 0,13-8-1132,1-10 882,5-2 0,3-10 0,11-6-397,8-8 0,14-18 9,14-11-256,6-10 286,-17 19 0,0 0 419,-2-3 0,0 0 41,5-1 1,0 0 0,-4-3-1,-1 1-61,4-1 1,0-1 0,-1-1 0,0 0 111,3 0 0,1 0 1,-1-4-1,-1 1-29,2 0 0,-1 0-885,-1-1 1,1 0 1029,3-3 1,0-2 0,0 0-1,0 0-20,2-2 1,-1-2-71,0 5 0,-1-1 75,-3-3 1,0 2 0,-1 1-1,2 1-145,-1-2 1,0 1-40,0 3 0,-1 2 303,-4 8 0,-2 2 0,18-15 938,-17 18-29,-14 6-461,-9 15 0,-6 2-77,0 10 1949,-6 9-2172,-8 7 1,-12 13 279,-7 4-120,-12 15 125,8-2 1,10-17 0,0 1-333,1-3 0,0 0-731,-1 2 0,0 1 669,-4 2 0,-1 2 0,2 1 0,-2 2 125,0 2 0,0 0-165,0 1 1,1-1-47,0 1 1,0 0 0,1 1 0,1 0-14,-3 3 0,-1 0-24,-1 0 0,2 0 1,5-6-1,3-2 1,3-5-1,3-1-324,-5 19 1,12-15-988,15-20 630,11-6 358,19-20 75,10-7 1,19-16 0,-28 10-1,0-3-285,3-4 0,2 0 0,2-1 0,3 0-84,-1-2 0,0-1-231,0-1 1,1 0 518,-3 3 1,0 1 408,0 0 1,-1 0 50,-2 1 0,0 0 0,1 3 0,-1 0 1,-3-1-1,-3 0 0,24-15 88,-12 10 471,-9 8-439,-21 15 1,-11 4-1,-25 11 497,-14 11 1,-19 13-249,-17 5-786,31-15 0,-2 3 431,0-1 0,-1 1-6,-5 2 0,-1 2 38,4-1 1,-1 0-1,-4 0 1,0 0 419,-1-1 1,0 2-387,-2 5 1,0 0-88,3-5 0,1 1 0,1 6 1,2 1 50,7-7 0,4 1 360,5-1 1,4 1-993,-8 11 259,20-1 0,20-19 0,16-5-642,12-6 1,11-5 562,16-6-1581,3 0 1471,12-6 0,1-2 61,-35 1 1,0 0-595,0 0 0,0 0 489,3 0 1,0 0 0,0 0-1,0 0 399,2 0 0,0 0 0,-2 1 0,-1-1 0,-2 2 0,0-2 0,0 1 0,0-1 0,0-2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20.002"/>
    </inkml:context>
    <inkml:brush xml:id="br0">
      <inkml:brushProperty name="width" value="0.08571" units="cm"/>
      <inkml:brushProperty name="height" value="0.08571" units="cm"/>
      <inkml:brushProperty name="color" value="#FF4E00"/>
      <inkml:brushProperty name="inkEffects" value="rainbow"/>
      <inkml:brushProperty name="anchorX" value="-1.28193E6"/>
      <inkml:brushProperty name="anchorY" value="-968969.25"/>
      <inkml:brushProperty name="scaleFactor" value="0.5"/>
    </inkml:brush>
  </inkml:definitions>
  <inkml:trace contextRef="#ctx0" brushRef="#br0">3193 533 8025,'-15'8'-621,"5"-1"746,0-7-496,0 7 275,-6-6 0,1 6 43,0-7 1,-5 6 0,-4 0-1,-3 1 123,-5 0-13,-9 4-1,9-2 137,-12 6-133,-1-6-676,-3 4 677,-11-11 160,6 11-1113,-9-4 976,-5-1-47,-2 6 125,-7-12-1243,0 11 1157,-1-12-122,-5 13 142,-3-13-63,41 6 1,-3 1 0,1-5 0,0 0-69,-3 2 1,1 0-21,1 2 0,1-1 45,-3-4 0,0-2 0,3 4 0,-1-1-138,0-3 0,-2 0 150,3 0 0,-1 0-19,-2 0 0,1 0 0,-39-2-266,1-3 240,6-3 28,35 0 1,1 0 0,-34-7-45,-3 1 5,10-8 155,-3 4 0,5-5-142,-8 3 13,15-4 29,-4 0 1,19-5-21,-4 4 271,11-3-240,-4-3 1,13 0 19,1 1 175,0 0-177,20 0 0,-9-1 544,14 0-258,0 1 158,5 7 0,2-1-388,3 4 1367,10 3-1409,9-5 1,7 7-216,5-1 226,10 1-68,8 6 1,10-4-230,7 3-892,-1-3 1106,14 4 1,-1-3-244,3 7 255,-42-1 1,1 1-10,4 4 0,0 0 0,0-4 0,1 1-36,3 1 0,1 2 30,3 0 0,-1 0 30,1-3 0,1 1 1,4 2-1,-1 2-28,3-2 1,-1 2 6,-2 2 0,1 1 48,6-1 0,-1 2 1,-2 0-1,0 0-48,4 1 1,-1-2 66,0 1 1,1 1-53,6 1 1,0 1 0,-5 1 0,1 2-5,3-1 0,-2 0-1122,-1 1 1,-1-2 1131,1 3 0,1-2 0,1 2 0,1 0 1,4 3 0,2 1 17,-7-5 0,0 1-16,3 2 1,-1 1-1,-3-7 1,-1 0 93,2 3 0,1-1-88,4 2 1,1-1-3,5-2 1,-1 0-1,0 4 1,-2 0 27,3-2 0,-1-2-26,-1 2 1,0-1-6,2-2 1,0-1-1,0 0 1,2 1 1,-27-2 1,1-1-1,-2-1 5,21 4 0,-1 0 4,8 0 1,-1-1 0,-9-2 0,0 1 14,5-2 0,1 1-15,-4 1 1,2-1 25,6-2 1,0 2-1,-7 1 1,0 0 159,4-3 0,1-2-181,-3 6 1,1-1-16,2-5 0,0-1 1,1 7-1,0 0 38,-1-2 0,-1 0-18,-3-2 1,-2 0-100,-3 4 0,0 0 1,0-6-1,0 0 52,4 2 0,-1-1-42,1-1 0,-1-1 33,-5 0 1,-1 0-1,1 0 1,0 0 31,-2 0 1,0 0-117,-2 0 0,0 0-110,0 1 1,-1-2-1,-2 0 1,-2-2 177,-5 0 0,-1 1-38,1-4 1,-2-1 54,-10 4 1,-1-2 0,0-2 0,0-1-178,34-7 144,-2-7 4,-16 5 1,-9-12 112,-18 4 35,-9 3-93,-11 0 0,-8 1 1144,-7 1-1185,-14 0 1312,-9-2 1,-25 5-1197,-13-3-91,-6 3 198,-16 2 1,-3 0-119,39 7 1,-3 1-940,-2 2 0,-2 1 902,0-2 0,0-1 1,-7 3-1,-1 1-2,4-2 1,-1 0-12,-3 1 1,1 1 13,6-1 0,2 1 1,-4 2-1,0 1-2,5-3 0,-2 1 85,1-3 1,0 1-96,2 3 1,2 0 0,3-2-1,1 0-788,-36 3 641,10 6 168,3-4 1,6 12 20,6-4-819,7 3 589,19 9 0,6-3 122,4 6 56,10 7 0,-2 0 0,7 4 0,0-4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20.003"/>
    </inkml:context>
    <inkml:brush xml:id="br0">
      <inkml:brushProperty name="width" value="0.08571" units="cm"/>
      <inkml:brushProperty name="height" value="0.08571" units="cm"/>
      <inkml:brushProperty name="color" value="#FF4E00"/>
      <inkml:brushProperty name="inkEffects" value="rainbow"/>
      <inkml:brushProperty name="anchorX" value="-1.3254E6"/>
      <inkml:brushProperty name="anchorY" value="-993706.625"/>
      <inkml:brushProperty name="scaleFactor" value="0.5"/>
    </inkml:brush>
  </inkml:definitions>
  <inkml:trace contextRef="#ctx0" brushRef="#br0">1065 183 8568,'7'0'-2131,"7"0"1778,-12 0 353,11 0-37,-11 0 84,5 0-10,-7 0 0,6 0 20,-4 0-4,5 0 161,-7 0 707,0 0-849,0-7 23,0 5-317,-7-4 277,5 6 7,-11 0-32,11-7 21,-11 5-28,4-5 11,1 7 4,-6-6 0,5 4 10,-12-3-55,4-4 44,-5 7-6,7-11 5,-7 11-91,-2-11 85,-6 11 0,0-10 32,-1 8-110,-6-9 81,5 12 3,-12-13-46,5 13 1,-2-12 30,1 9 1,7-8-35,-11 10 1,9-4 35,-5 6 72,0 0-82,1-7 1,2 5 15,6-3 118,0 3-129,1 9 0,1-3 20,4 5 57,-3-5-67,11 10 1,-7-8-58,4 4 61,10 4-3,-11-6 1,13 7-132,-7 0 139,6 1-49,-4-1 0,11 0-24,-3 1 56,4-1-34,1 0 0,-5 1-14,-1 5 37,1-4-21,5 5 34,0 0-26,7-5 6,-5 5 52,11 0-51,-4-5 0,6 5 1,0-2 21,0 0-17,7 0 3,2 2-21,6-5 16,1 5 1,-1-6-6,0-1 1,7 0-8,4 0 13,-3 0-311,6 0 157,-13 0 143,13-6-9,-12-2 15,12-1 1,-12-4-17,3 3 8,-2-3 139,-9-2-137,4 0 0,-4 0 33,-1 0 129,-1 0 0,-7 0-152,1 0-13,-1-7 11,0 5 13,-6-4-9,4 6-172,-11 0 164,5 0-16,-7 0 8,0 0 4,0-7-15,-7 5-17,5-5 12,-11 7 13,11 0-193,-11 0 186,4 0-10,-6 0 8,6 0 35,-4 0-38,4 0-6,-6 0 5,0 0 127,0 0-124,-7 0-2,5 0 192,-5 0 1,2 2-59,0 3-99,-8-3 84,12 5 0,-13-3-62,4 2 115,-4 6-119,-2-10 40,1 11-23,7-4 185,-6 6-95,5 0 0,0 0-32,4 0 21,3 0-60,2 0 1,1 2-191,4 4 192,3-4-17,7 5 1,2-2-127,3 0 136,3 7-6,14-10-350,2 5 341,7-7-19,0 0-101,6 1 1,1-1-103,8 0 188,0 7-124,-1-6 0,5 6-312,1-6-543,7-1 307,-11 0 286,6 7 99,-8-5 275,0 5 0,-1-3 0,-3 0 0,-5-1 0,-5 6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84"/>
    </inkml:context>
    <inkml:brush xml:id="br0">
      <inkml:brushProperty name="width" value="0.22857" units="cm"/>
      <inkml:brushProperty name="height" value="0.22857" units="cm"/>
      <inkml:brushProperty name="color" value="#FF4E00"/>
      <inkml:brushProperty name="inkEffects" value="rainbow"/>
      <inkml:brushProperty name="anchorX" value="-473106.40625"/>
      <inkml:brushProperty name="anchorY" value="-365610.875"/>
      <inkml:brushProperty name="scaleFactor" value="0.5"/>
    </inkml:brush>
  </inkml:definitions>
  <inkml:trace contextRef="#ctx0" brushRef="#br0">506 289 13194,'14'-7'-3790,"-6"6"3754,4-11-86,-11 10 95,6-4-258,-7 0 229,0 4-26,0-10-671,0 10 514,0-3 111,-7 5 65,6-6 55,-11 4 144,4-4-48,-6 6 0,0 6 22,1-4 200,-7 9-130,-1 3 0,-2 3 417,0 6-246,0 0-111,-4 4 0,-5 7 361,0 2-378,0 4-134,-1 7 0,10-4 163,0 2-579,6 4 541,10-12-490,7-4 231,19-13-2,10-12 30,12-3 0,12-10-459,7-5 374,6-14-544,2 1 1,-32 4-1,1-1 381,-1 1 0,1 1-538,3-1 0,0-1 606,-6-1 0,1 1 1,32-22-325,-12 1-433,-6 0 788,-2 0 0,-6 0-739,0-1 566,-6 7 273,-8 2 0,-1 7 727,-3 3-371,-3 3 411,-6 13 0,-6 2-91,-4 10 824,-3 9-1285,-6 7 0,-3 14 725,-6 6-389,0 7-74,-6 13 1,-7 2-110,10-27 0,-2 1-999,-3 4 1,-2 0 784,0 4 1,0 1 0,-7 2 0,1 1 113,-2 1 1,-1 0-52,-2-1 1,-3-1-48,1 1 0,-2-2 1,-6 0-1,-2-2-74,2-4 0,-1 0 84,4-1 0,0-1-142,0-7 1,3-1-1,4-3 1,1-2 109,0-2 1,0-2-692,-35 15 687,19-10 1,2-13-55,17-9-772,8-4 732,3-14 1,13-2-315,2-12-407,10-7 458,8 0 1,14-15-84,10-6 60,9-6 79,3-1 1,-22 31 0,2 1-130,0 2 0,1 1 262,1-4 0,1 1-17,1 2 1,2 0 0,2-5 0,1-1 126,0 1 1,1 1 49,2 2 1,-1 0-89,4-4 0,0 1 0,1 4 1,2 0 120,3-3 1,0 0-62,-4 6 0,0 0-33,3-4 1,2 1-1,-9 8 1,-1 1 178,3-1 1,0 1-238,-6-1 1,1 0 59,2 7 0,-1 0 158,18-19-131,1 5-12,-18 6 0,-10 9 0,-7 7 157,-7 0-108,-1 5-56,-20-6 283,-3 19 587,-15-2 0,-4 9-840,3-5 349,-9-1-213,9 7 0,-12 2 53,3 5 244,3-5 246,-4 3 1,5-4-127,1 7-341,0-1-138,-1 1 0,3-2 279,2-3-210,-3 2-110,11-3 1,1 4-195,9-3 83,4 2 53,13-10 0,4-1-222,17-9 103,2-4 13,6-1 1,5-7-463,-1-7 376,7 0-28,-3-18 0,0 8-113,2-13-899,-6 1 1056,-5-5 1,-2 1 12,-6 4-297,-6-4 363,-6-1 1,-12-2-81,-4-2-58,-2 2 129,-2 2 1,-11 0-84,-3 0 518,-9 6-239,2 8 0,-4 13 457,2 9-326,-4 4-111,6 1 0,-4 6 219,2 3 731,-3 3-975,11 8 0,-1-4 509,7 7-439,6-6-139,-3 3 0,13-4 55,7-1 87,6 1-177,14-9 1,2 1-323,10-3 346,2-3-562,13-9 1,2-2 208,5-9-1267,1 3 1263,-7-12 0,-3 11-142,-8-6-32,-4 4 300,-6-2-20,-12 7 383,-9 6-27,-14 0 0,-18 9-379,-6 3 1405,-13 2-807,-4 19 0,-12-1 1400,-4 17-966,-2-4-387,-1 16 1,-6-6 162,30-20 1,1-1 113,-31 22-389,12 4 1,-3-6-790,10 3 782,9-2-181,19-13 1,10-8-53,11-9 11,14-9-116,13-2 0,19-9-739,5-3 662,6-8-525,9-9 1,-33 7 0,-1-2 180,4 2 0,-1-2 325,1-2 0,-1 0-325,-4 2 1,-2-1 0,2 0 0,1 0-116,-3 0 1,-1-1 210,1 1 1,0-1 33,19-16 1,-9 2-487,-15 5 778,-9 7-212,-9 2-155,-8 11 2122,-12 2-1679,-8 12 1,-7 3 2412,-7 9-1832,0 3-378,1 7 1,0 0 616,0-1-437,5 6-182,-4-4 0,13 6-910,-1-3 587,6-9-359,8 9 1,3-10 460,6 5 0,13 0 0,12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85"/>
    </inkml:context>
    <inkml:brush xml:id="br0">
      <inkml:brushProperty name="width" value="0.17143" units="cm"/>
      <inkml:brushProperty name="height" value="0.17143" units="cm"/>
      <inkml:brushProperty name="color" value="#FF4E00"/>
      <inkml:brushProperty name="inkEffects" value="rainbow"/>
      <inkml:brushProperty name="anchorX" value="-491136.8125"/>
      <inkml:brushProperty name="anchorY" value="-375420.1875"/>
      <inkml:brushProperty name="scaleFactor" value="0.5"/>
    </inkml:brush>
  </inkml:definitions>
  <inkml:trace contextRef="#ctx0" brushRef="#br0">606 1071 8495,'12'0'-1380,"1"0"689,0 0 346,-7 0 420,6 0-33,-10-6-1,9 5 1,-10-5 20,5 6 11,-6 0 0,5 0 14,-4 0 838,5 0-850,-6-5 51,0 4 75,0-5-93,0 0-146,0 4 132,0-3 15,0-1-70,0 5 1,-1-9 24,-4 6 15,4 0-96,-10-2 85,10 4-1,-10-9 1,-3 10-43,0-5 36,-9 6 3,3 0 235,-11 0-128,-2 0 1,-5 6-53,0 3 263,-5 13-887,-8 5 644,-7 11-905,30-14 1,-2 1 981,-1-2 1,1 0-148,3 8 1,1 0-840,-25 21 689,13 5-690,13-1 919,13-15 425,6 1-623,12-16 1374,12-12-1152,9-3-507,17-11 387,6 0-251,8-11 44,5-9 1,2-12-230,-32 13 1,2 0 251,0-3 0,0 0-22,0 3 0,1-1 0,-2-3 0,1 0-224,-3 2 0,-1 1 50,27-20 211,-30 16 0,0-2 0,24-17-152,-5-4 9,-7 4 249,-20 5 0,-7 7 638,-9 5-143,-2 6-257,-8 14 0,-7 1-171,-8 10 922,-8 7-664,-4 8 1,-5 15 184,0 3 622,0 8-932,0 0 1,0 9 741,0 0-772,0 5 183,11-8 0,-1 0-374,11-5-281,6-12 308,5 2 0,19-14-263,8-6 241,14-6-74,10-17 0,16-13-796,2-10 194,-24 10 0,0-3 512,-6-3 1,0-1 0,6 0 0,1-1-359,-6-3 1,-1 0 319,4 1 1,0 0 31,-4-3 0,-2 0 0,6-3 0,-2-2-153,-3 2 1,0-2 250,2-2 0,-2 1 1,-5 3 1,-2-1-1,1-3 1,0-2-143,-2 2 0,-1-2 235,-3-3 0,1 2-26,0 6 1,1 0 0,-3-1 0,-1 2-285,16-20 913,-4 12-235,-15 17-84,-4 14 797,-22 17-689,-9 20 0,-12 21 1007,-6 13-1071,16-23 0,0 1-155,-1-2 1,1 2 0,-1 8 0,-1 1 376,2-1 0,-2-1-248,1 2 0,-1 0-160,1 1 1,1 0-1,0 0 1,2-1 19,2 1 1,2-1 45,2-7 0,3-2-204,-2 25 0,14-23-189,12-4 240,17-18-97,10-12 0,16-19-163,3-11 169,3-12-590,-25 10 0,1-2 0,-2-1 0,0-1 225,3-4 1,2-2 92,0-1 0,0-2-41,-1 0 1,-2-2-1,3-3 1,0-1-84,-3 0 0,0-1 181,-2 2 1,-2 0 88,2-4 0,-2-2 0,-5 3 0,-1-1-80,0-3 1,-1-2 274,0 3 0,-2 0-56,4-4 1,-1 2 0,-7 12 0,-1 0 11,0 6 1,-2 3 629,0-10-434,-7 18 1,-12 18 1585,-3 6-894,-9 17-509,-12 15 1,-12 21-15,17-22 1,-2 1 57,-5 5 1,0 1-201,2 5 0,-2 3 1,-4 1-1,0 2 206,1 0 1,1 3-174,1-2 0,0 1-195,-1 2 1,1 1 0,2-1-1,-1 0-80,-3 4 0,0 0 42,8-4 1,2 0-200,-2 1 1,2-1-1,10-9 1,2-3-1805,-5 31 2770,6-8-1732,18-13 0,5-13 958,13-9 0,5-6 0,9-6 0,1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86"/>
    </inkml:context>
    <inkml:brush xml:id="br0">
      <inkml:brushProperty name="width" value="0.22857" units="cm"/>
      <inkml:brushProperty name="height" value="0.22857" units="cm"/>
      <inkml:brushProperty name="color" value="#FF4E00"/>
      <inkml:brushProperty name="inkEffects" value="rainbow"/>
      <inkml:brushProperty name="anchorX" value="-512937.09375"/>
      <inkml:brushProperty name="anchorY" value="-385385.125"/>
      <inkml:brushProperty name="scaleFactor" value="0.5"/>
    </inkml:brush>
  </inkml:definitions>
  <inkml:trace contextRef="#ctx0" brushRef="#br0">825 580 14291,'7'0'-1978,"0"0"1464,-1 0-524,-4-7 409,4 6 89,-6-5 237,0-1 163,0 6-408,0-6 296,0 1-156,0 5 353,-6-6 81,4 7-90,-11 0 153,6 0 4,-1 0-7,-5 0 2,-1 7-48,-2 0 0,-11 14 368,4 2-48,-11 11-1213,-2 2 1290,-7 13-1110,16-19 1,-1 3 752,0 5 0,-2 3 20,-8 7 0,-1 3 0,0 5 0,1 1 264,-4 1 0,3 2-276,-1 2 1,2 1-7,8-6 1,2 1-1,0-1 0,2-1 74,6-2 0,3-3-724,-6 24 624,11-7 0,14-32 226,8-3-6,6-9-165,19-3 0,1-13-340,7-3 396,12-4-11,3-7-417,13-8 158,7-8-608,-6-14 455,-1 0 1,-3-8-220,-6-3 58,0-4 157,-12 1 0,-6 1 252,-6 6 238,-13 0-365,2 7 1,-9 3 317,-4 9-334,-3 4 227,-11 12 0,-8 2 446,-6 6 722,-1 12-995,-11 4 1,4 14 515,-7 3-484,7 3 11,-5 14 1,11 0 354,-3 7-386,10 0-268,2-7 1,7 4 237,0-7-521,7 7 153,7-16 1,10 2 73,9-17-83,9-2 102,3-14 0,15 0 184,-4-7-594,4-13 313,-3-3 1,-1-13-90,-4-5-222,-3-2 245,-7-7 0,-7 0-97,-7 1 196,-6 5 22,-7-4 0,-7 0 238,-4-6-254,-2 0 12,-8-2 109,-8 5 0,-10-10-141,-9 7 165,2-1 1,-11 12 267,-1 3-106,1 9-70,-7 4 1,1 12 515,1 3-413,6 4 6,0 1 1,11 6 116,-3 4-258,3 8-312,14-2 1,-1 5 16,12-7 440,1 0-439,9 0 0,4 4 628,5-5-729,6 5 223,9-17 0,2 11-218,7-7-63,0-1 224,4-4 1,-1 0-245,-3 0 243,3 0-9,-5 0 1,3-6 48,-1-4-49,-7-2 114,4-3 0,-12 3 185,1 3-272,-6-10 128,2 16 0,-8-16 221,-2 9-136,3-2-91,-12-3 0,6 6 304,-7-1-356,0 7 513,0-3-204,0-1-243,0 6 47,0-12 53,0 12-256,6-6 77,-4 7 1,5 0 132,-2 0 54,-3 7-107,10 1 0,-4 12-5,6 3 365,-5 5-187,3 6 0,-10 4 107,3 9-8,2 4-428,-5 12 1,4 2 437,-6 6-1440,0 0 1162,-6-6 1,4 0-219,-2-4-365,2-16 517,2 3 1,2-26-395,2-3 165,4-10 407,0-2 1,5-15-405,-3-6 265,8-13-332,-2-3 1,5-16-140,-7 3 323,0-9 16,0 8 0,0-11-47,0 3 492,-6-9-407,5-4 1,-7-7-91,3 2 310,5-2-228,-7 8 0,3 3-100,0 8 705,-8 10 370,11 15-592,-11 14-81,4 8-195,-6 12 0,5 3 159,0 10-82,5 3 417,-2 7 1,8 1 8,3 3-165,-3-3-276,11 5 1,-12-7 91,4 0-23,3 1-111,0-7 1,7-1-157,-1-7 214,7-6-283,2-2 0,5-7 140,1-4 132,6-9-378,-5-8 1,4-14-78,-5-1-370,0-4 704,-7 4 0,-7-2-66,-10 6 188,-10 6-144,-3 0 1,-12 11-78,-3-3 430,-10 4-157,-3 7 1,-6 4 669,-1 14-354,-6 6-118,-7 12 0,-8 9 864,-1 5-1863,1 7 1084,8 8 1,-5 6 606,-1 3-439,7 4-412,7 1 0,18-6-41,6-4-501,7-2 232,16-15 0,15-5-886,19-15 913,13-10-1410,5-7 1,11-7 1523,0 0 0,-33-2 0,1 0 0,-2-2 0,1-1 0,1-3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87"/>
    </inkml:context>
    <inkml:brush xml:id="br0">
      <inkml:brushProperty name="width" value="0.17143" units="cm"/>
      <inkml:brushProperty name="height" value="0.17143" units="cm"/>
      <inkml:brushProperty name="color" value="#FF4E00"/>
      <inkml:brushProperty name="inkEffects" value="rainbow"/>
      <inkml:brushProperty name="anchorX" value="-704799.8125"/>
      <inkml:brushProperty name="anchorY" value="-538445.6875"/>
      <inkml:brushProperty name="scaleFactor" value="0.5"/>
    </inkml:brush>
    <inkml:brush xml:id="br1">
      <inkml:brushProperty name="width" value="0.17143" units="cm"/>
      <inkml:brushProperty name="height" value="0.17143" units="cm"/>
      <inkml:brushProperty name="color" value="#FF4E00"/>
      <inkml:brushProperty name="inkEffects" value="rainbow"/>
      <inkml:brushProperty name="anchorX" value="-718664.6875"/>
      <inkml:brushProperty name="anchorY" value="-547721"/>
      <inkml:brushProperty name="scaleFactor" value="0.5"/>
    </inkml:brush>
  </inkml:definitions>
  <inkml:trace contextRef="#ctx0" brushRef="#br0">229 168 8309,'0'-9'-1047,"0"2"1258,0 7 1,0-6-117,0 4 151,0-5-35,0 0-250,0 5 172,0-11 1,0 11-70,7-5 0,-4 3-176,7-1 233,-7-1-197,11-1 0,-6 7 166,7-6 0,1 4-10,-1 2 2,-7 0-95,6 0 1,-10 2 21,5 4 51,-5 1-14,3 8 1,-9 3 88,-3 2-77,-4-3-159,-13 12 0,4-11 76,-8 8 74,1-8-396,-5 10 1,-1-9-107,1 6-260,6-6 295,-5 3 173,13-6 245,1-8 0,1 6 0,6-6 0</inkml:trace>
  <inkml:trace contextRef="#ctx0" brushRef="#br1" timeOffset="1">259 62 8296,'-5'-11'-640,"-2"2"240,-1 3 0,3-5 632,-6 6 120,2-6-261,-7 9 375,1-5 0,7 7-301,-12 0 31,9 0 0,-11 4 435,7 6-422,-7 0 0,6 19-215,-6-6 64,6 7 0,3 3-194,2 2 87,5 4 75,6 0 0,4 5-1018,5-3 503,8-4 286,27 7 0,-4-6 0,13 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89"/>
    </inkml:context>
    <inkml:brush xml:id="br0">
      <inkml:brushProperty name="width" value="0.17143" units="cm"/>
      <inkml:brushProperty name="height" value="0.17143" units="cm"/>
      <inkml:brushProperty name="color" value="#FF4E00"/>
      <inkml:brushProperty name="inkEffects" value="rainbow"/>
      <inkml:brushProperty name="anchorX" value="-732650.625"/>
      <inkml:brushProperty name="anchorY" value="-557100.0625"/>
      <inkml:brushProperty name="scaleFactor" value="0.5"/>
    </inkml:brush>
    <inkml:brush xml:id="br1">
      <inkml:brushProperty name="width" value="0.17143" units="cm"/>
      <inkml:brushProperty name="height" value="0.17143" units="cm"/>
      <inkml:brushProperty name="color" value="#FF4E00"/>
      <inkml:brushProperty name="inkEffects" value="rainbow"/>
      <inkml:brushProperty name="anchorX" value="-753932.125"/>
      <inkml:brushProperty name="anchorY" value="-569814.5625"/>
      <inkml:brushProperty name="scaleFactor" value="0.5"/>
    </inkml:brush>
    <inkml:brush xml:id="br2">
      <inkml:brushProperty name="width" value="0.17143" units="cm"/>
      <inkml:brushProperty name="height" value="0.17143" units="cm"/>
      <inkml:brushProperty name="color" value="#FF4E00"/>
      <inkml:brushProperty name="inkEffects" value="rainbow"/>
      <inkml:brushProperty name="anchorX" value="-772863.8125"/>
      <inkml:brushProperty name="anchorY" value="-580213.875"/>
      <inkml:brushProperty name="scaleFactor" value="0.5"/>
    </inkml:brush>
    <inkml:brush xml:id="br3">
      <inkml:brushProperty name="width" value="0.17143" units="cm"/>
      <inkml:brushProperty name="height" value="0.17143" units="cm"/>
      <inkml:brushProperty name="color" value="#FF4E00"/>
      <inkml:brushProperty name="inkEffects" value="rainbow"/>
      <inkml:brushProperty name="anchorX" value="-793092.5"/>
      <inkml:brushProperty name="anchorY" value="-590440.25"/>
      <inkml:brushProperty name="scaleFactor" value="0.5"/>
    </inkml:brush>
    <inkml:brush xml:id="br4">
      <inkml:brushProperty name="width" value="0.17143" units="cm"/>
      <inkml:brushProperty name="height" value="0.17143" units="cm"/>
      <inkml:brushProperty name="color" value="#FF4E00"/>
      <inkml:brushProperty name="inkEffects" value="rainbow"/>
      <inkml:brushProperty name="anchorX" value="-818558.875"/>
      <inkml:brushProperty name="anchorY" value="-603345"/>
      <inkml:brushProperty name="scaleFactor" value="0.5"/>
    </inkml:brush>
    <inkml:brush xml:id="br5">
      <inkml:brushProperty name="width" value="0.17143" units="cm"/>
      <inkml:brushProperty name="height" value="0.17143" units="cm"/>
      <inkml:brushProperty name="color" value="#FF4E00"/>
      <inkml:brushProperty name="inkEffects" value="rainbow"/>
      <inkml:brushProperty name="anchorX" value="-843195.1875"/>
      <inkml:brushProperty name="anchorY" value="-614918.1875"/>
      <inkml:brushProperty name="scaleFactor" value="0.5"/>
    </inkml:brush>
    <inkml:brush xml:id="br6">
      <inkml:brushProperty name="width" value="0.17143" units="cm"/>
      <inkml:brushProperty name="height" value="0.17143" units="cm"/>
      <inkml:brushProperty name="color" value="#FF4E00"/>
      <inkml:brushProperty name="inkEffects" value="rainbow"/>
      <inkml:brushProperty name="anchorX" value="-865308.8125"/>
      <inkml:brushProperty name="anchorY" value="-624037.8125"/>
      <inkml:brushProperty name="scaleFactor" value="0.5"/>
    </inkml:brush>
  </inkml:definitions>
  <inkml:trace contextRef="#ctx0" brushRef="#br0">1 1792 8326,'0'-7'20,"5"-8"601,0 6-361,7 2-34,-3 0 1,6 5-205,0-2-5,7 2 1,3-5 0,12 7-55,9 0 1,11-2 247,9-3-211,7 4 0,2-13 0,10 6 0</inkml:trace>
  <inkml:trace contextRef="#ctx0" brushRef="#br1" timeOffset="1">1810 151 8416,'24'-17'0,"-4"-2"-214,-3-1 1,-7-5-617,0 4 650,-7 8 496,4 0 0,-7 9 16,0-6-276,0 6 1,0 0 0,0 8 164,0 7 1,-7 4 351,-3 5-395,-3 4 0,-9 15 0,-4 6 536,-2 10 1,-4 12-252,-4 9-1853,-3 0 1619,13-28 1,0 0-928,0-1 1,-3-1 905,-6 10 0,-3 1 0,-4 6 1,-1 1 50,-7 4 0,-1 1-128,-2 1 1,1 0-170,2-4 0,0-2 0,1-3 1,1-2-18,1-5 0,2-2 0,3-2 1,2-3-259,0-6 0,3-1 0,-18 28 367,14-18-1373,14-10 899,5 4 1,9-18-51,2-1-1042,4-6 1621,7-11 1,9-1-1353,6-7 1243,7-14 0,16-2 0,1-15 0</inkml:trace>
  <inkml:trace contextRef="#ctx0" brushRef="#br2" timeOffset="2">2266 333 8350,'8'-13'-499,"1"8"1,-6-10 407,2 1 91,0 8 348,-5-8-1,0 12-275,-6-4 44,-3 12 0,-6 3 157,-1 6-182,-6 0-1,-1 7 297,-7 1-779,-7 15 513,-9 1 132,-14 13 0,25-23 0,0 3-56,-3 2 0,0 2-120,-4 1 1,1 1-184,-1 3 0,0 1 1,-4-3-1,0 1 345,0 3 0,2 0-961,-3 4 0,2-1 812,2-3 1,2 0 0,2 0 0,3-3 97,5-7 1,1 0-288,-23 29 296,13-1 1,10-12 410,10-3-822,10-11 632,3 3 0,14-8-880,3 0 279,10 0 152,-3-6 0,18-2-659,1-6 378,13-8-62,5 6 1,7-13-716,-1 4 2009,-5-3-1307,4-2 0,-7 0-579,4 0 588,-4 0 349,-13 0 29,-2 0 0,-6 5 0,-1 0 0,1 0 0</inkml:trace>
  <inkml:trace contextRef="#ctx0" brushRef="#br3" timeOffset="3">2311 1550 8368,'0'-9'-361,"0"2"392,0 1-12,0-3 137,0 0 0,0-4-1291,0 3 551,0 3 363,0-7 0,0 6 221,0-7 0,-6 7-117,-3-5 0,-1 2 117,0-9 0,0 3 3,-12-5 0,3 8 1,-6 4-121,0-3 461,-6 4 1,1 1 76,-1 3-67,2 3-106,-9 16 1,4-3-31,-6 15 385,6-1-301,-10 6 1,12 4 131,-4 0 22,4 7-282,9-2 1,2-1 192,11-4-679,4-10 297,6 4 1,8-14-588,7 0 360,7-6 176,15-9 0,2-7-781,7-3 416,-1-4 200,1-8 1,-2 4-297,-4-8 243,4 8 39,-12-11 1,6 8-307,-8-5 551,-6-3 0,-3 12 0,-10-5 0,-1 7 0,-7 7 423,4 1 0,-14 7-119,-3 0-73,-11 7 683,5 8 0,-13 10-72,4 10 36,3-2-492,-7 11 0,14-11 434,-1 8-763,8-7 133,8 3 0,4-13 190,6-4-803,6-10 433,22-4 0,3-13-1180,9-9 646,11-12 182,2-18 0,-26 21 1,-1 1-438,1-4 1,-2 0-317,2 0 0,0 0 835,-2-2 0,-1-1 1,0-1-1,0-2-264,-4 2 1,0-1 305,1-4 1,-1 1 217,24-33 0,-25 27 0,-2-2 0,-3 1 0,-2 0 0,3-4 0,-1 1 0,-8 3 0,-1 1 0,5-3 0,-2-1 0,-3 1 0,0-1 0,4-3 0,0 0 0,-7 6 0,1 0 0,4-1 0,2 1 0,6-22-427,-3 13 204,0 21 223,-14 16 854,-8 21-277,-8 12 0,-16 26-204,-7 6 635,-5 14-644,13-26 1,0 0 0,0 4 0,0 1-79,0 2 1,0 1-600,-3 3 0,1 0 539,1 0 0,0 1 0,-5 5 0,0 2 411,4-1 0,0-1-326,0-2 1,-1-1-148,3 1 1,0-1-1,1-6 1,0 1 192,1 1 1,2 0-621,3-1 1,2-1 252,-8 25 1,13-12-502,4-24 629,10-10-34,4-3 0,8-13-965,3-3 2512,-3-12-2056,12-3 0,-11-5 154,8-1-125,-8-7-170,4 5 0,-7-5-310,0 6 269,-6 1 218,4 0 0,-10-1-229,8 1 548,-7 7-158,2 1-184,-6 0 351,0 6 61,0-6 0,-6 14-26,4 1 26,-12 0 0,12 6 367,-2-4-212,2-3 146,2 6-36,-7-11-29,5 12 24,-5-12 368,7 4-350,0 1 220,0-5 34,7 5-126,-5-7 255,11 0-115,-11 0-283,12 0 82,-12-7-8,11 5-31,-12-5-261,13 7 0,-11 0 295,8 0-542,-8 0 206,10-6 1,-9 4 198,6-3-509,0 3 225,5-5 0,0 4 128,1-7-568,-1-1 361,7-4 1,1-1-393,7-4 273,1 3 106,6-12 0,-3 0-292,7-6 195,-1-8 52,-1 5 1,-2-13-282,-6 0-108,-8 1 497,-1 4 0,-9 9 159,-2 6-256,-5 15 309,-12 2 0,-8 14 616,-6 0-589,-7 7 480,4 15 0,-10 8-45,-2 11 272,2 3-498,-3 1 1,5 6 167,1 0-496,-1-1 336,1-5 0,5 3 122,-1 3-885,15-11 508,-3 11 1,14-21-316,0 1 213,7-7 46,2-2 1,5-13-777,1 2 1203,7-8-792,-5-3 1,5 0-214,-6 0 254,-1-7-295,0 5-206,0-11 351,1 12-127,-9-14 47,1 14 294,-8-5-2297,0 6 2563,7 6-41,-6-5 0,5 7 0,1-8 0,-5 0 0,5 0 0,-1-8 0,-4 7 0,5-5 0,-7 6 0,0 0 0,0-7 70,0 5 1208,0-5-892,0 1-126,0 4 3490,0-5-3751,7 7-90,1 0 176,1 0 1,4 0-137,-2 0 152,2 0-95,9-7 0,2 4-170,6-7 21,0-7 100,7 0 1,3-7-266,5 4 84,0-4 125,8-6 0,0-5-353,2-1-983,4-7 1112,-12 5 0,4-6-168,-10 3-559,-4-9 782,-13 16 1,-10-15-62,-8 14 428,-4 5-278,-10 2 1,-8 18-89,-15 0 1385,-6 7-293,-9 9 0,-5 11 534,-6 13-718,5 8-224,-7 7 0,12 2 920,-4 4-1389,4 10 486,1 8 0,9 1-199,6-4 19,8 2-197,15-11 0,15 7-239,13-14-474,13-6 680,13-13 0,9-11-394,11-10 445,-3-3-1219,11-7 0,-6 0 91,3 0 740,-10-7-2343,-2-1 2656,-19-1 0,15-3 0,-15 4 0,-3-6 0,-4-4 0</inkml:trace>
  <inkml:trace contextRef="#ctx0" brushRef="#br4" timeOffset="4">3497 394 8318,'7'-8'-208,"-5"-6"201,11 6 0,-11-1 152,12-4 243,-6 11 64,7-12-367,7 6 20,-12 0 0,10-4 273,-9 7-513,2 0 223,2 5-52,1 0-65,-1 0 218,0 0-47,-7 7 1,4 1 51,-7 7-20,0 0-116,-5 7 95,0-5-72,0 12-124,-7-5-74,-1 6 0,-7-1-218,0-4 184,0 4-70,-7-12 0,2 10-767,-4-7 690,5 7-932,-3-10 1230,7 5 0,-7-7 0,-2 0 0</inkml:trace>
  <inkml:trace contextRef="#ctx0" brushRef="#br5" timeOffset="5">3528 348 8245,'-15'0'0,"-1"0"0,-1 0 42,-3 0 209,3 0-6,-5 7 0,2 2 307,0 6-301,-7 7-92,10-5 0,-5 13 159,7 0-67,6 1 63,-4 6-749,11-6 336,-5-1 168,14 0-404,1-6 1,14 3 274,4-6 52,9-1-1402,-3-5 1410,5-6 0,0 4 0,3-4 0</inkml:trace>
  <inkml:trace contextRef="#ctx0" brushRef="#br6" timeOffset="6">2448 896 8374,'0'9'920,"0"-3"-329,0-6 1,7 0 252,1 0-467,14-6 1,9 2 110,9-6-568,17 6-141,13-9 1,18 11 426,-38-1 1,1 1-1254,-1 1 1,2 0 1052,8 1 1,-1 0 0,-5 0-1,-1 0-785,0 0 1,0 0 20,-3 0 1,0 0 757,-4 0 0,-1 0 0,43 0 0,-7 0 0,-7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96"/>
    </inkml:context>
    <inkml:brush xml:id="br0">
      <inkml:brushProperty name="width" value="0.08571" units="cm"/>
      <inkml:brushProperty name="height" value="0.08571" units="cm"/>
      <inkml:brushProperty name="color" value="#FF4E00"/>
      <inkml:brushProperty name="inkEffects" value="rainbow"/>
      <inkml:brushProperty name="anchorX" value="-1.10775E6"/>
      <inkml:brushProperty name="anchorY" value="-812429.5625"/>
      <inkml:brushProperty name="scaleFactor" value="0.5"/>
    </inkml:brush>
  </inkml:definitions>
  <inkml:trace contextRef="#ctx0" brushRef="#br0">1249 334 7828,'-8'0'-1571,"1"0"1571,7 0 0,-7 0 0,5 0 0,-4 0 0,6 0-186,-7 0 207,5 0 5,-5 0-4,7 7 156,0-5-145,-6 5-1,4-7 27,-5 0-15,7 0-9,-7 0 34,6 0 14,-6 0-22,7 0-14,0 0-26,-7 0 28,6 0 26,-6 6 28,7-4-56,0 5 9,0-7-23,-7 0 13,6 0 0,-6 0 3,7 0 207,0 0-96,-7 0-96,6 0-20,-6 0 191,7 0 72,0 0-244,0-7-5,0 5 10,0-4-148,0 6 131,7-7 16,-6 5 11,13-11-29,-6 11-23,7-12 19,0 6 228,0-1-212,7-4-13,-4 4 201,10-6-200,-4 0 0,8-5 63,3 0 94,-2 0-142,10 4 0,-11 1 70,4 0-318,3-1 253,-7 1 1,7 0-54,-3 0 48,-5 7-222,13-6 201,-11 6-117,4-1 124,-8-4-68,9 11 1,-6-9-31,4 5 65,-4 1-33,-2 5 1,-5 0-29,0 0 51,-6 7-5,3-5 0,-6 11-4,-1-2 246,0 2-222,0 9-14,-7-6 4,-1 13-12,0-12 66,-6 12 1,5-10-47,-12 6 346,-9 0-167,-1 5 0,-13-4-127,3-1 89,-9 0-101,-4 6-678,-6 0 600,-1-2 0,0 2 25,0-1 1,2 1-211,-2 0 258,0-9-15,1 7 1,-1-10-122,0 6 107,0-6-33,1 10 1,1-11-20,3 8 0,-3-8 19,13 4 0,-2-12-11,9 1 20,4-1-24,-2 5 1,9-5 693,3 0-668,-4-6-299,13 9 283,-6-11-12,7 5-307,0-1 255,0-4 16,0 5-23,0 0-32,0-6 149,0 6-127,0-7 533,0 0-403,7 0-27,-6 0 4,13 0 0,-11-2 20,8-3-19,-2 4 42,0-6 0,4 1-20,-2 1-17,2 1 31,3 4 1,-1-6-12,0 1-122,7-6 98,-6 9 1,8-5 24,-4 7-177,-2-7 148,10 6 0,-6-6 9,3 7-63,4 0 46,-5 0 1,4 0-76,-2 0 74,3 7-13,-12-6 0,10 18-142,-7-4 143,6 11 64,-15-10 1,7 13 331,-12-4-383,-1 4 61,-5 2 0,-7-1 278,-4 0-293,-9 0 35,-4 1 0,-7 0 386,-4-1-371,2 1 31,-11-8 0,7 4 16,-3-7 22,-4 7-168,5-10 1,-12 7 167,0-4-298,1-3 85,4 5 1,1-12 196,-1 1-460,7-2 201,2 0 0,8-3 65,4-6-406,3 0 67,14 0-267,-6 0 339,12 0-79,-4 0-184,6-6 257,0-3-91,0 1 0,6-6-628,5 5 569,2 2 464,2-7 0,1 6 0,-1-7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97"/>
    </inkml:context>
    <inkml:brush xml:id="br0">
      <inkml:brushProperty name="width" value="0.08571" units="cm"/>
      <inkml:brushProperty name="height" value="0.08571" units="cm"/>
      <inkml:brushProperty name="color" value="#FF4E00"/>
      <inkml:brushProperty name="inkEffects" value="rainbow"/>
      <inkml:brushProperty name="anchorX" value="-1.15055E6"/>
      <inkml:brushProperty name="anchorY" value="-855125.375"/>
      <inkml:brushProperty name="scaleFactor" value="0.5"/>
    </inkml:brush>
    <inkml:brush xml:id="br1">
      <inkml:brushProperty name="width" value="0.08571" units="cm"/>
      <inkml:brushProperty name="height" value="0.08571" units="cm"/>
      <inkml:brushProperty name="color" value="#FF4E00"/>
      <inkml:brushProperty name="inkEffects" value="rainbow"/>
      <inkml:brushProperty name="anchorX" value="-1.16769E6"/>
      <inkml:brushProperty name="anchorY" value="-869102.3125"/>
      <inkml:brushProperty name="scaleFactor" value="0.5"/>
    </inkml:brush>
  </inkml:definitions>
  <inkml:trace contextRef="#ctx0" brushRef="#br0">1149 731 7852,'0'8'-1769,"-2"-1"2547,-4-7-83,5 0-216,-5 7-547,6-6 47,-7 6 302,5-7-348,-4 0 232,6-7 43,0 6-170,0-13 1,0 6 178,0-7-65,6-1-182,3 1-33,6-7 200,-1 5 0,2-12-236,-1 12 1,5-12 151,1 5-209,6-5 249,-3-8-665,6-3 655,7 2-200,2-6 58,0 5 1,10-7-152,-3 1-23,2 6 234,-9 2 1,5 6-648,-3 1 319,3 7 127,-5 1 0,-10 8 200,-8 4 0,-1-2 0,-4 7 0,-5 0 0</inkml:trace>
  <inkml:trace contextRef="#ctx0" brushRef="#br1" timeOffset="1">1073 776 5770,'0'8'0,"0"-1"639,0-7 1,0-2 13,0-3-287,6 4-170,-4-13 1,7 6 71,-4-7 91,-3 0-182,4-7-1,1 5-13,-5-12 0,5 5 166,-7-6-105,0-8-148,0 7 1,-2-8 58,-3 3 0,-6 3-432,-9-8 154,-4 7-108,-6-3 0,-6 6-427,1 1 533,-7 7-11,3 1 1,-7 9-297,1 2 308,6 4-122,2 14-407,-1 2 200,7 6 168,0 7-210,9-6 515,14 13 0,1-5 0,7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8T21:38:19.999"/>
    </inkml:context>
    <inkml:brush xml:id="br0">
      <inkml:brushProperty name="width" value="0.08571" units="cm"/>
      <inkml:brushProperty name="height" value="0.08571" units="cm"/>
      <inkml:brushProperty name="color" value="#FF4E00"/>
      <inkml:brushProperty name="inkEffects" value="rainbow"/>
      <inkml:brushProperty name="anchorX" value="-1.18079E6"/>
      <inkml:brushProperty name="anchorY" value="-880919.6875"/>
      <inkml:brushProperty name="scaleFactor" value="0.5"/>
    </inkml:brush>
    <inkml:brush xml:id="br1">
      <inkml:brushProperty name="width" value="0.08571" units="cm"/>
      <inkml:brushProperty name="height" value="0.08571" units="cm"/>
      <inkml:brushProperty name="color" value="#FF4E00"/>
      <inkml:brushProperty name="inkEffects" value="rainbow"/>
      <inkml:brushProperty name="anchorX" value="-1.19431E6"/>
      <inkml:brushProperty name="anchorY" value="-894500.9375"/>
      <inkml:brushProperty name="scaleFactor" value="0.5"/>
    </inkml:brush>
    <inkml:brush xml:id="br2">
      <inkml:brushProperty name="width" value="0.08571" units="cm"/>
      <inkml:brushProperty name="height" value="0.08571" units="cm"/>
      <inkml:brushProperty name="color" value="#FF4E00"/>
      <inkml:brushProperty name="inkEffects" value="rainbow"/>
      <inkml:brushProperty name="anchorX" value="-1.20764E6"/>
      <inkml:brushProperty name="anchorY" value="-908082.1875"/>
      <inkml:brushProperty name="scaleFactor" value="0.5"/>
    </inkml:brush>
  </inkml:definitions>
  <inkml:trace contextRef="#ctx0" brushRef="#br0">301 61 8432,'1'-8'-2011,"4"2"1676,-3 5-1,5 1 336,-7-7 0,0 5 79,0-4-75,0 6 1,0-7-18,0 5 20,7-5-1,-6 7 0,6 0-14,-7 0 26,0 0 5,0-6-15,0 4-2,0-5 102,0 7-84,0 0-14,-7 0 191,6 0-184,-6 0 6,7 0 42,-7 0-26,5 0-13,-4 0 17,6 0-113,-7 0 104,5 7-5,-5-5-4,7 4 1,-1-6 9,-4 0-6,3 0 43,-5 0-44,7 0-3,0 0 1,-7 7 56,6-5-56,-6 5-1,7-7 52,0 6-37,-7-4-10,6 5 13,-6-7 115,0 7-113,6 1-5,-6 0 29,0 6 1,4-6 5,-8 7 0,6 0 96,-4 1-120,-2 6 26,3-5-8,-6 12 130,6 1-122,-8 2-11,1 5-189,0 0 188,0-4 1,0 11 51,0-4-288,0-3 224,6 7 1,-3-7 1,7 3 9,0 4-17,5-11 0,0 9-109,0-7 0,0 1 151,0-6-55,0 1-63,7-1 0,-4-1 339,7-4-672,1-3 245,-3 0 0,6-5 14,-5 3-493,-2-3 338,7-1 1,-6-7-10,7 2 267,0-8 0,1 3 0,-1-6 0</inkml:trace>
  <inkml:trace contextRef="#ctx0" brushRef="#br1" timeOffset="1">316 46 8387,'0'8'-2635,"0"-1"3003,0 0 0,0-6-335,0 6 0,0-5 20,0 3 17,0-4 0,0 13 131,7-12-108,-6 11-18,6-5 0,-7 1 0,5 4 80,1-2-75,-2 9-10,3-3 0,-5 10 50,3-7-36,-3 7-3,4-3 10,-4 13 15,5-4-65,-7 10 21,0-4 1,-6 7 62,1-1-4,-6 1-366,2-1 318,-13 8-103,5-13 0,-6 11 146,2-10-41,5-4-172,-13 0 0,7-3 89,-3-4 56,3 4-392,0-17 174,5 5 5,-5-7 0,7-2-289,0-3 437,0 4 0,6-13-269,2 6 286,1-7 0,-3 7 0,-6 1 0</inkml:trace>
  <inkml:trace contextRef="#ctx0" brushRef="#br2" timeOffset="2">240 121 7522,'8'0'-426,"-1"0"202,-7 0 296,0 0-10,0 7 12,-7-5 0,-1 11 19,0-11 79,-6 5-93,6 0 1,-1-5-1,-4 11-97,4-11 116,1 11-34,-6-11-291,12 5 298,-4 0-2,-1-5 8,5 4-175,-5 1 140,7-5 14,0 5-332,0-7 313,0 0-31,7 0 23,-5 0-222,11 0 0,-4 0 157,6 0 35,0 0-70,1 0 57,-1 0-24,0 0 93,0-7-80,0 5 5,0-5-15,-6 7 324,-2 0-301,-1 0-1,-4 0 275,5 7-264,-7-5 30,0 11-25,-7-12 239,5 14-1,-11-15-159,4 14 22,-6-6-40,0 1 1,-5 4 42,0-2-135,-1-4 94,6 6-1,0-4 38,0-1-346,-1 6 300,8-6-25,-6 1-287,13 4 201,-6-11 49,7 11-92,0-12 0,2 7 91,3-8-296,3 0-6,7 0 241,1 0 34,6 0-225,-5 0 202,5 0-46,-7 0 20,0 0 230,0 0-216,-7 0-22,6 0 316,-12 0 6,4 0-311,-6 0 316,0 0 41,0 7-290,-6-6 237,4 5-209,-12 1 68,6-5-57,-7 11 115,0-11-51,0 5 22,-1 0-292,1 1 231,7 1 9,-6 4-214,12-11-12,-4 5 208,6 0-51,0-6-187,0 6-27,0-7 224,6 0-187,3 0 168,6 0-46,0 0 40,1 0-322,6 0 301,-6 0-39,-1 0-26,-1 0 243,-6 0-190,8 0-22,-8 0 352,-1 0 5,-7 0-311,0 0-4,0 7 336,0-5 0,-7 11-244,-1-11 214,-8 11-207,1-11-20,0 12 27,0-6 0,-6 2 69,1 0-52,0 0 38,5 5-356,0-6 306,6 4-6,-4-11-240,11 11 12,-5-11 192,7 12-258,0-12-21,0 11 215,0-11-174,0 5 168,7-7 16,1 0-45,1 6 113,4-4-95,-11 5 1,12-7-14,-6 0 119,1 7-105,-3-6 6,1 6 197,-5-7-193,5 7 32,-7-6-21,0 6 217,0 0 0,0-6-164,0 13 272,0-13-267,0 13-12,0-12 28,0 11-17,0-11 3,0 11 0,-6-9 48,1 6-214,0-6 163,-1 9 1,4-9-60,-3 5 69,-4-5-5,8 10-1,-6-6-344,0 0 328,5 6-33,-4-6 1,1 2-436,0 1 193,-1-2-285,6 0-92,-6 4 195,4-4 340,-5 0 98,0 4 0,-1-11 0,-7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B09F78-128D-47E4-9C1D-C0F1308541BE}"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06C97-6954-4359-B544-9B6FE8C4955E}" type="slidenum">
              <a:rPr lang="en-US" smtClean="0"/>
              <a:t>‹#›</a:t>
            </a:fld>
            <a:endParaRPr lang="en-US"/>
          </a:p>
        </p:txBody>
      </p:sp>
    </p:spTree>
    <p:extLst>
      <p:ext uri="{BB962C8B-B14F-4D97-AF65-F5344CB8AC3E}">
        <p14:creationId xmlns:p14="http://schemas.microsoft.com/office/powerpoint/2010/main" val="505500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Timeline_of_transgender_history"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transgenderlawcenter.org/equalitymap" TargetMode="External"/><Relationship Id="rId4" Type="http://schemas.openxmlformats.org/officeDocument/2006/relationships/hyperlink" Target="https://en.wikipedia.org/wiki/Karl_M._Baer#/media/File:Karl_M_Baer_Geburtsregister_Arolsen.jp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Timeline_of_transgender_history"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transgenderlawcenter.org/equalitymap" TargetMode="External"/><Relationship Id="rId4" Type="http://schemas.openxmlformats.org/officeDocument/2006/relationships/hyperlink" Target="https://en.wikipedia.org/wiki/Karl_M._Baer#/media/File:Karl_M_Baer_Geburtsregister_Arolsen.jpg"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bc.com/news/uk-politics-64288757"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cnn.com/2023/06/29/africa/uganda-life-for-lgbt-community-intl-cmd/index.html" TargetMode="External"/><Relationship Id="rId4" Type="http://schemas.openxmlformats.org/officeDocument/2006/relationships/hyperlink" Target="https://www.aclu.org/legislative-attacks-on-lgbtq-righ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Michael_Knowles_(political_commentator)"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dailymail.co.uk/news/article-11827969/Ministers-say-wont-break-stretch-boundaries-international-law.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uters.com/legal/federal-judge-rejects-tennessee-drag-show-ban-unconstitutional-2023-06-03/"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cnn.com/2023/06/29/uk/uk-government-rwanda-ruling-intl-gbr/index.html#:~:text=The%20UK%20government%27s%20plan%20to,roundly%20condemned%20by%20humanitarian%20bodies." TargetMode="External"/><Relationship Id="rId4" Type="http://schemas.openxmlformats.org/officeDocument/2006/relationships/hyperlink" Target="https://www.nbcnews.com/nbc-out/out-politics-and-policy/state-laws-targeting-lgbtq-rights-new-foe-federal-judges-rcna92374"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ransactual.org.uk/facts-about-tran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pbs.org/newshour/politics/new-poll-shows-americans-overwhelmingly-oppose-anti-transgender-law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uildingequalityuk.com/news/theirtimetosparkle"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Equality is an alliance of construction consultants, engineers, developers, contractors, and institutions who are passionate about working together and harnessing our collective power to drive LGBTQ+ inclusion in the construction industry. </a:t>
            </a:r>
            <a:r>
              <a:rPr lang="en-GB" sz="1200" kern="1200" dirty="0">
                <a:solidFill>
                  <a:schemeClr val="tx1"/>
                </a:solidFill>
                <a:effectLst/>
                <a:latin typeface="+mn-lt"/>
                <a:ea typeface="+mn-ea"/>
                <a:cs typeface="+mn-cs"/>
              </a:rPr>
              <a:t> This is the ethos of Building Equality.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vision is to have an industry that is wholly welcoming, inclusive and supportive of LGBTQ+ individuals.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we have presence across the UK, with over 50 organisations from the industry regularly participating in joint initiatives to drive LGBTQ+ inclusion.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Education is key to our success. We believe in actively educating on key LGBTQ+ issues and messages.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From our last toolbox talk, we have shifted </a:t>
            </a:r>
            <a:r>
              <a:rPr lang="en-GB" sz="1200" b="0" kern="1200" dirty="0">
                <a:solidFill>
                  <a:schemeClr val="tx1"/>
                </a:solidFill>
                <a:effectLst/>
                <a:latin typeface="+mn-lt"/>
                <a:ea typeface="+mn-ea"/>
                <a:cs typeface="+mn-cs"/>
              </a:rPr>
              <a:t>the focus from what we shouldn’t do, to what we </a:t>
            </a:r>
            <a:r>
              <a:rPr lang="en-GB" sz="1200" b="1" kern="1200" dirty="0">
                <a:solidFill>
                  <a:schemeClr val="tx1"/>
                </a:solidFill>
                <a:effectLst/>
                <a:latin typeface="+mn-lt"/>
                <a:ea typeface="+mn-ea"/>
                <a:cs typeface="+mn-cs"/>
              </a:rPr>
              <a:t>can do - </a:t>
            </a:r>
            <a:r>
              <a:rPr lang="en-GB" sz="1200" b="0" kern="1200" dirty="0">
                <a:solidFill>
                  <a:schemeClr val="tx1"/>
                </a:solidFill>
                <a:effectLst/>
                <a:latin typeface="+mn-lt"/>
                <a:ea typeface="+mn-ea"/>
                <a:cs typeface="+mn-cs"/>
              </a:rPr>
              <a:t>to create real and lasting positive change.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B1731-8CCB-4BE9-9655-193C9A0D2D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45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colours</a:t>
            </a:r>
            <a:r>
              <a:rPr lang="en-US"/>
              <a:t> used at the top and bottom represent the traditional light blue used for boys. The next stripes are light pink traditionally used for girls. The white stripe in the </a:t>
            </a:r>
            <a:r>
              <a:rPr lang="en-US" err="1"/>
              <a:t>centre</a:t>
            </a:r>
            <a:r>
              <a:rPr lang="en-US"/>
              <a:t> represents people who are transitioning, have no gender, are gender neutral or non-binary.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26</a:t>
            </a:fld>
            <a:endParaRPr lang="en-US"/>
          </a:p>
        </p:txBody>
      </p:sp>
    </p:spTree>
    <p:extLst>
      <p:ext uri="{BB962C8B-B14F-4D97-AF65-F5344CB8AC3E}">
        <p14:creationId xmlns:p14="http://schemas.microsoft.com/office/powerpoint/2010/main" val="283412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four horizontal stripes of yellow, white, purple, and black are symbolic for Non-Binary peoples’ experience. Yellow represents those whose gender falls outside of the binary. White represents people with many or all genders. Purple represents those whose gender identity falls somewhere between male and female. Black represents people who are without a gender.</a:t>
            </a:r>
          </a:p>
        </p:txBody>
      </p:sp>
      <p:sp>
        <p:nvSpPr>
          <p:cNvPr id="4" name="Slide Number Placeholder 3"/>
          <p:cNvSpPr>
            <a:spLocks noGrp="1"/>
          </p:cNvSpPr>
          <p:nvPr>
            <p:ph type="sldNum" sz="quarter" idx="5"/>
          </p:nvPr>
        </p:nvSpPr>
        <p:spPr/>
        <p:txBody>
          <a:bodyPr/>
          <a:lstStyle/>
          <a:p>
            <a:fld id="{96806C97-6954-4359-B544-9B6FE8C4955E}" type="slidenum">
              <a:rPr lang="en-US" smtClean="0"/>
              <a:t>27</a:t>
            </a:fld>
            <a:endParaRPr lang="en-US"/>
          </a:p>
        </p:txBody>
      </p:sp>
    </p:spTree>
    <p:extLst>
      <p:ext uri="{BB962C8B-B14F-4D97-AF65-F5344CB8AC3E}">
        <p14:creationId xmlns:p14="http://schemas.microsoft.com/office/powerpoint/2010/main" val="59177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flag is made up of lavender, white and green stripes. Lavender, a mixture of blue and pink traditional male and female </a:t>
            </a:r>
            <a:r>
              <a:rPr lang="en-US" err="1"/>
              <a:t>colours</a:t>
            </a:r>
            <a:r>
              <a:rPr lang="en-US"/>
              <a:t>, represents androgyny. Lavender also represents the queer identity and has historically been associated with the LGBTQ+ community. White represents those who identify as gender neutral and green represents third gender identities and those who don’t identify on the traditional gender spectrum.</a:t>
            </a:r>
          </a:p>
        </p:txBody>
      </p:sp>
      <p:sp>
        <p:nvSpPr>
          <p:cNvPr id="4" name="Slide Number Placeholder 3"/>
          <p:cNvSpPr>
            <a:spLocks noGrp="1"/>
          </p:cNvSpPr>
          <p:nvPr>
            <p:ph type="sldNum" sz="quarter" idx="5"/>
          </p:nvPr>
        </p:nvSpPr>
        <p:spPr/>
        <p:txBody>
          <a:bodyPr/>
          <a:lstStyle/>
          <a:p>
            <a:fld id="{96806C97-6954-4359-B544-9B6FE8C4955E}" type="slidenum">
              <a:rPr lang="en-US" smtClean="0"/>
              <a:t>28</a:t>
            </a:fld>
            <a:endParaRPr lang="en-US"/>
          </a:p>
        </p:txBody>
      </p:sp>
    </p:spTree>
    <p:extLst>
      <p:ext uri="{BB962C8B-B14F-4D97-AF65-F5344CB8AC3E}">
        <p14:creationId xmlns:p14="http://schemas.microsoft.com/office/powerpoint/2010/main" val="311736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black and white represents an absence of gender, with the grey representing semi-</a:t>
            </a:r>
            <a:r>
              <a:rPr lang="en-US" err="1"/>
              <a:t>genderlessness</a:t>
            </a:r>
            <a:r>
              <a:rPr lang="en-US"/>
              <a:t> and the green represents non-binary genders.</a:t>
            </a:r>
          </a:p>
        </p:txBody>
      </p:sp>
      <p:sp>
        <p:nvSpPr>
          <p:cNvPr id="4" name="Slide Number Placeholder 3"/>
          <p:cNvSpPr>
            <a:spLocks noGrp="1"/>
          </p:cNvSpPr>
          <p:nvPr>
            <p:ph type="sldNum" sz="quarter" idx="5"/>
          </p:nvPr>
        </p:nvSpPr>
        <p:spPr/>
        <p:txBody>
          <a:bodyPr/>
          <a:lstStyle/>
          <a:p>
            <a:fld id="{96806C97-6954-4359-B544-9B6FE8C4955E}" type="slidenum">
              <a:rPr lang="en-US" smtClean="0"/>
              <a:t>29</a:t>
            </a:fld>
            <a:endParaRPr lang="en-US"/>
          </a:p>
        </p:txBody>
      </p:sp>
    </p:spTree>
    <p:extLst>
      <p:ext uri="{BB962C8B-B14F-4D97-AF65-F5344CB8AC3E}">
        <p14:creationId xmlns:p14="http://schemas.microsoft.com/office/powerpoint/2010/main" val="2475304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flag represents the fluctuations and flexibility for gender fluid people. Pink at the top represents femininity or feeling female and the blue at the bottom represents masculinity or feeling male. White represents people with many or all genders. Purple represents those whose gender identity falls somewhere between male and female. Black represents people who are without a gender.</a:t>
            </a:r>
          </a:p>
        </p:txBody>
      </p:sp>
      <p:sp>
        <p:nvSpPr>
          <p:cNvPr id="4" name="Slide Number Placeholder 3"/>
          <p:cNvSpPr>
            <a:spLocks noGrp="1"/>
          </p:cNvSpPr>
          <p:nvPr>
            <p:ph type="sldNum" sz="quarter" idx="5"/>
          </p:nvPr>
        </p:nvSpPr>
        <p:spPr/>
        <p:txBody>
          <a:bodyPr/>
          <a:lstStyle/>
          <a:p>
            <a:fld id="{96806C97-6954-4359-B544-9B6FE8C4955E}" type="slidenum">
              <a:rPr lang="en-US" smtClean="0"/>
              <a:t>30</a:t>
            </a:fld>
            <a:endParaRPr lang="en-US"/>
          </a:p>
        </p:txBody>
      </p:sp>
    </p:spTree>
    <p:extLst>
      <p:ext uri="{BB962C8B-B14F-4D97-AF65-F5344CB8AC3E}">
        <p14:creationId xmlns:p14="http://schemas.microsoft.com/office/powerpoint/2010/main" val="244806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intersex flag was created in 2013, using yellow and purple, as they are gender neutral </a:t>
            </a:r>
            <a:r>
              <a:rPr lang="en-US" err="1"/>
              <a:t>colours</a:t>
            </a:r>
            <a:r>
              <a:rPr lang="en-US"/>
              <a:t>. The purple circle is described as unbroken, about being whole and complete as well as the right for intersex people to make decisions about their bodies. Gold was used to reclaim slurs against the intersex community.</a:t>
            </a:r>
          </a:p>
        </p:txBody>
      </p:sp>
      <p:sp>
        <p:nvSpPr>
          <p:cNvPr id="4" name="Slide Number Placeholder 3"/>
          <p:cNvSpPr>
            <a:spLocks noGrp="1"/>
          </p:cNvSpPr>
          <p:nvPr>
            <p:ph type="sldNum" sz="quarter" idx="5"/>
          </p:nvPr>
        </p:nvSpPr>
        <p:spPr/>
        <p:txBody>
          <a:bodyPr/>
          <a:lstStyle/>
          <a:p>
            <a:fld id="{96806C97-6954-4359-B544-9B6FE8C4955E}" type="slidenum">
              <a:rPr lang="en-US" smtClean="0"/>
              <a:t>31</a:t>
            </a:fld>
            <a:endParaRPr lang="en-US"/>
          </a:p>
        </p:txBody>
      </p:sp>
    </p:spTree>
    <p:extLst>
      <p:ext uri="{BB962C8B-B14F-4D97-AF65-F5344CB8AC3E}">
        <p14:creationId xmlns:p14="http://schemas.microsoft.com/office/powerpoint/2010/main" val="3781607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2018 the Progress flag was created incorporating elements from the rainbow flag and the transgender flag, to bring the focus on inclusion and progress within the community. The traditional rainbow </a:t>
            </a:r>
            <a:r>
              <a:rPr lang="en-US" err="1"/>
              <a:t>colours</a:t>
            </a:r>
            <a:r>
              <a:rPr lang="en-US"/>
              <a:t> are used, along with a chevron made up of black, brown, light blue, pink and white, to represent people of </a:t>
            </a:r>
            <a:r>
              <a:rPr lang="en-US" err="1"/>
              <a:t>colour</a:t>
            </a:r>
            <a:r>
              <a:rPr lang="en-US"/>
              <a:t>, transgender people, and those living with HIV/AIDS. The intersex flag has recently been incorporated to make the Progress flag even more inclusive.</a:t>
            </a:r>
          </a:p>
        </p:txBody>
      </p:sp>
      <p:sp>
        <p:nvSpPr>
          <p:cNvPr id="4" name="Slide Number Placeholder 3"/>
          <p:cNvSpPr>
            <a:spLocks noGrp="1"/>
          </p:cNvSpPr>
          <p:nvPr>
            <p:ph type="sldNum" sz="quarter" idx="5"/>
          </p:nvPr>
        </p:nvSpPr>
        <p:spPr/>
        <p:txBody>
          <a:bodyPr/>
          <a:lstStyle/>
          <a:p>
            <a:fld id="{96806C97-6954-4359-B544-9B6FE8C4955E}" type="slidenum">
              <a:rPr lang="en-US" smtClean="0"/>
              <a:t>32</a:t>
            </a:fld>
            <a:endParaRPr lang="en-US"/>
          </a:p>
        </p:txBody>
      </p:sp>
    </p:spTree>
    <p:extLst>
      <p:ext uri="{BB962C8B-B14F-4D97-AF65-F5344CB8AC3E}">
        <p14:creationId xmlns:p14="http://schemas.microsoft.com/office/powerpoint/2010/main" val="2376149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https://en.wikipedia.org/wiki/Timeline_of_transgender_history</a:t>
            </a:r>
            <a:endParaRPr lang="en-US"/>
          </a:p>
          <a:p>
            <a:r>
              <a:rPr lang="en-US">
                <a:hlinkClick r:id="rId4"/>
              </a:rPr>
              <a:t>https://en.wikipedia.org/wiki/Karl_M._Baer#/media/File:Karl_M_Baer_Geburtsregister_Arolsen.jpg</a:t>
            </a:r>
            <a:endParaRPr lang="en-US"/>
          </a:p>
          <a:p>
            <a:r>
              <a:rPr lang="en-US">
                <a:hlinkClick r:id="rId5"/>
              </a:rPr>
              <a:t>https://transgenderlawcenter.org/equalitymap</a:t>
            </a:r>
            <a:endParaRPr lang="en-US"/>
          </a:p>
          <a:p>
            <a:endParaRPr lang="en-US">
              <a:cs typeface="Calibri"/>
            </a:endParaRPr>
          </a:p>
          <a:p>
            <a:r>
              <a:rPr lang="en-US">
                <a:cs typeface="Calibri"/>
              </a:rPr>
              <a:t>These are obviously a very limited selection of events, there are several others available. Notes to presenters: feel free to amend this section and include other events.</a:t>
            </a:r>
          </a:p>
          <a:p>
            <a:endParaRPr lang="en-US">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35</a:t>
            </a:fld>
            <a:endParaRPr lang="en-US"/>
          </a:p>
        </p:txBody>
      </p:sp>
    </p:spTree>
    <p:extLst>
      <p:ext uri="{BB962C8B-B14F-4D97-AF65-F5344CB8AC3E}">
        <p14:creationId xmlns:p14="http://schemas.microsoft.com/office/powerpoint/2010/main" val="3145938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https://en.wikipedia.org/wiki/Timeline_of_transgender_history</a:t>
            </a:r>
            <a:endParaRPr lang="en-US"/>
          </a:p>
          <a:p>
            <a:r>
              <a:rPr lang="en-US">
                <a:hlinkClick r:id="rId4"/>
              </a:rPr>
              <a:t>https://en.wikipedia.org/wiki/Karl_M._Baer#/media/File:Karl_M_Baer_Geburtsregister_Arolsen.jpg</a:t>
            </a:r>
            <a:endParaRPr lang="en-US"/>
          </a:p>
          <a:p>
            <a:r>
              <a:rPr lang="en-US">
                <a:hlinkClick r:id="rId5"/>
              </a:rPr>
              <a:t>https://transgenderlawcenter.org/equalitymap</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36</a:t>
            </a:fld>
            <a:endParaRPr lang="en-US"/>
          </a:p>
        </p:txBody>
      </p:sp>
    </p:spTree>
    <p:extLst>
      <p:ext uri="{BB962C8B-B14F-4D97-AF65-F5344CB8AC3E}">
        <p14:creationId xmlns:p14="http://schemas.microsoft.com/office/powerpoint/2010/main" val="2032490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UK government to block Scottish gender bill - BBC News</a:t>
            </a:r>
          </a:p>
          <a:p>
            <a:r>
              <a:rPr lang="en-US">
                <a:hlinkClick r:id="rId4"/>
              </a:rPr>
              <a:t>Mapping Attacks on LGBTQ Rights in U.S. State Legislatures | American Civil Liberties Union (aclu.org)</a:t>
            </a:r>
            <a:endParaRPr lang="en-US"/>
          </a:p>
          <a:p>
            <a:r>
              <a:rPr lang="en-US">
                <a:hlinkClick r:id="rId5"/>
              </a:rPr>
              <a:t>Uganda: Living in the shadow of one of the world's harshest anti-LGBTQ laws | CNN</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38</a:t>
            </a:fld>
            <a:endParaRPr lang="en-US"/>
          </a:p>
        </p:txBody>
      </p:sp>
    </p:spTree>
    <p:extLst>
      <p:ext uri="{BB962C8B-B14F-4D97-AF65-F5344CB8AC3E}">
        <p14:creationId xmlns:p14="http://schemas.microsoft.com/office/powerpoint/2010/main" val="12824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Building Equality is an alliance of construction consultants, engineers, developers, contractors, and institutions who are passionate about working together and harnessing our collective power to drive LGBTQ+ inclusion in the construction industry. </a:t>
            </a:r>
            <a:r>
              <a:rPr lang="en-GB" sz="1200" kern="1200">
                <a:solidFill>
                  <a:schemeClr val="tx1"/>
                </a:solidFill>
                <a:effectLst/>
                <a:latin typeface="+mn-lt"/>
                <a:ea typeface="+mn-ea"/>
                <a:cs typeface="+mn-cs"/>
              </a:rPr>
              <a:t> This is the ethos of Building Equality.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Our vision is to have an industry that is wholly welcoming, inclusive and supportive of LGBTQ+ individuals.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And we have presence across the UK, with over 50 organisations from the industry regularly participating in joint initiatives to drive LGBTQ+ inclusion.</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Education is key to our success. We believe in actively educating on key LGBTQ+ issues and messages.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From our last toolbox talk, we have shifted </a:t>
            </a:r>
            <a:r>
              <a:rPr lang="en-GB" sz="1200" b="0" kern="1200">
                <a:solidFill>
                  <a:schemeClr val="tx1"/>
                </a:solidFill>
                <a:effectLst/>
                <a:latin typeface="+mn-lt"/>
                <a:ea typeface="+mn-ea"/>
                <a:cs typeface="+mn-cs"/>
              </a:rPr>
              <a:t>the focus from what we shouldn’t do, to what we </a:t>
            </a:r>
            <a:r>
              <a:rPr lang="en-GB" sz="1200" b="1" kern="1200">
                <a:solidFill>
                  <a:schemeClr val="tx1"/>
                </a:solidFill>
                <a:effectLst/>
                <a:latin typeface="+mn-lt"/>
                <a:ea typeface="+mn-ea"/>
                <a:cs typeface="+mn-cs"/>
              </a:rPr>
              <a:t>can do - </a:t>
            </a:r>
            <a:r>
              <a:rPr lang="en-GB" sz="1200" b="0" kern="1200">
                <a:solidFill>
                  <a:schemeClr val="tx1"/>
                </a:solidFill>
                <a:effectLst/>
                <a:latin typeface="+mn-lt"/>
                <a:ea typeface="+mn-ea"/>
                <a:cs typeface="+mn-cs"/>
              </a:rPr>
              <a:t>to create real and lasting positive change.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B1731-8CCB-4BE9-9655-193C9A0D2D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6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Michael Knowles (political commentator) - Wikipedia</a:t>
            </a:r>
          </a:p>
          <a:p>
            <a:r>
              <a:rPr lang="en-US">
                <a:hlinkClick r:id="rId4"/>
              </a:rPr>
              <a:t>Migrants entering the UK illegally 'will be banned from claiming asylum from TODAY' | Daily Mail Online</a:t>
            </a:r>
            <a:endParaRPr lang="en-US"/>
          </a:p>
        </p:txBody>
      </p:sp>
      <p:sp>
        <p:nvSpPr>
          <p:cNvPr id="4" name="Slide Number Placeholder 3"/>
          <p:cNvSpPr>
            <a:spLocks noGrp="1"/>
          </p:cNvSpPr>
          <p:nvPr>
            <p:ph type="sldNum" sz="quarter" idx="5"/>
          </p:nvPr>
        </p:nvSpPr>
        <p:spPr/>
        <p:txBody>
          <a:bodyPr/>
          <a:lstStyle/>
          <a:p>
            <a:fld id="{96806C97-6954-4359-B544-9B6FE8C4955E}" type="slidenum">
              <a:rPr lang="en-US" smtClean="0"/>
              <a:t>40</a:t>
            </a:fld>
            <a:endParaRPr lang="en-US"/>
          </a:p>
        </p:txBody>
      </p:sp>
    </p:spTree>
    <p:extLst>
      <p:ext uri="{BB962C8B-B14F-4D97-AF65-F5344CB8AC3E}">
        <p14:creationId xmlns:p14="http://schemas.microsoft.com/office/powerpoint/2010/main" val="289042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Federal judge rejects Tennessee drag show ban as unconstitutional | Reuters</a:t>
            </a:r>
          </a:p>
          <a:p>
            <a:r>
              <a:rPr lang="en-US">
                <a:hlinkClick r:id="rId4"/>
              </a:rPr>
              <a:t>State laws targeting LGBTQ rights have a new foe: federal judges (nbcnews.com)</a:t>
            </a:r>
          </a:p>
          <a:p>
            <a:r>
              <a:rPr lang="en-US">
                <a:hlinkClick r:id="rId5"/>
              </a:rPr>
              <a:t>UK's Rwanda deportation plan 'unlawful,' court of appeal rules | CNN</a:t>
            </a:r>
            <a:endParaRPr lang="en-US"/>
          </a:p>
        </p:txBody>
      </p:sp>
      <p:sp>
        <p:nvSpPr>
          <p:cNvPr id="4" name="Slide Number Placeholder 3"/>
          <p:cNvSpPr>
            <a:spLocks noGrp="1"/>
          </p:cNvSpPr>
          <p:nvPr>
            <p:ph type="sldNum" sz="quarter" idx="5"/>
          </p:nvPr>
        </p:nvSpPr>
        <p:spPr/>
        <p:txBody>
          <a:bodyPr/>
          <a:lstStyle/>
          <a:p>
            <a:fld id="{96806C97-6954-4359-B544-9B6FE8C4955E}" type="slidenum">
              <a:rPr lang="en-US" smtClean="0"/>
              <a:t>41</a:t>
            </a:fld>
            <a:endParaRPr lang="en-US"/>
          </a:p>
        </p:txBody>
      </p:sp>
    </p:spTree>
    <p:extLst>
      <p:ext uri="{BB962C8B-B14F-4D97-AF65-F5344CB8AC3E}">
        <p14:creationId xmlns:p14="http://schemas.microsoft.com/office/powerpoint/2010/main" val="1954517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r>
              <a:rPr lang="en-US">
                <a:hlinkClick r:id="rId3"/>
              </a:rPr>
              <a:t>14 facts about trans lives and trans rights — TransActual</a:t>
            </a:r>
          </a:p>
          <a:p>
            <a:r>
              <a:rPr lang="en-US">
                <a:hlinkClick r:id="rId4"/>
              </a:rPr>
              <a:t>New poll shows Americans overwhelmingly oppose anti-transgender laws | PBS NewsHour</a:t>
            </a:r>
            <a:endParaRPr lang="en-US"/>
          </a:p>
        </p:txBody>
      </p:sp>
      <p:sp>
        <p:nvSpPr>
          <p:cNvPr id="4" name="Slide Number Placeholder 3"/>
          <p:cNvSpPr>
            <a:spLocks noGrp="1"/>
          </p:cNvSpPr>
          <p:nvPr>
            <p:ph type="sldNum" sz="quarter" idx="5"/>
          </p:nvPr>
        </p:nvSpPr>
        <p:spPr/>
        <p:txBody>
          <a:bodyPr/>
          <a:lstStyle/>
          <a:p>
            <a:fld id="{741B9A33-0AD0-43EE-AC6E-D394B24FDCF9}" type="slidenum">
              <a:rPr lang="en-US" smtClean="0"/>
              <a:t>42</a:t>
            </a:fld>
            <a:endParaRPr lang="en-US"/>
          </a:p>
        </p:txBody>
      </p:sp>
    </p:spTree>
    <p:extLst>
      <p:ext uri="{BB962C8B-B14F-4D97-AF65-F5344CB8AC3E}">
        <p14:creationId xmlns:p14="http://schemas.microsoft.com/office/powerpoint/2010/main" val="4127312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Inclusivity fosters teamwork, appreciation, wellbeing, and many other attributes that make up a positive work environment. </a:t>
            </a:r>
            <a:endParaRPr lang="en-US"/>
          </a:p>
          <a:p>
            <a:endParaRPr lang="en-GB"/>
          </a:p>
          <a:p>
            <a:r>
              <a:rPr lang="en-GB"/>
              <a:t>Employees are treated as individuals and supported no matter what, creating a positive atmosphere beneficial to engagement.</a:t>
            </a:r>
            <a:endParaRPr lang="en-US"/>
          </a:p>
        </p:txBody>
      </p:sp>
      <p:sp>
        <p:nvSpPr>
          <p:cNvPr id="4" name="Slide Number Placeholder 3"/>
          <p:cNvSpPr>
            <a:spLocks noGrp="1"/>
          </p:cNvSpPr>
          <p:nvPr>
            <p:ph type="sldNum" sz="quarter" idx="5"/>
          </p:nvPr>
        </p:nvSpPr>
        <p:spPr/>
        <p:txBody>
          <a:bodyPr/>
          <a:lstStyle/>
          <a:p>
            <a:fld id="{96806C97-6954-4359-B544-9B6FE8C4955E}" type="slidenum">
              <a:rPr lang="en-US" smtClean="0"/>
              <a:t>43</a:t>
            </a:fld>
            <a:endParaRPr lang="en-US"/>
          </a:p>
        </p:txBody>
      </p:sp>
    </p:spTree>
    <p:extLst>
      <p:ext uri="{BB962C8B-B14F-4D97-AF65-F5344CB8AC3E}">
        <p14:creationId xmlns:p14="http://schemas.microsoft.com/office/powerpoint/2010/main" val="532284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806C97-6954-4359-B544-9B6FE8C4955E}" type="slidenum">
              <a:rPr lang="en-US" smtClean="0"/>
              <a:t>51</a:t>
            </a:fld>
            <a:endParaRPr lang="en-US"/>
          </a:p>
        </p:txBody>
      </p:sp>
    </p:spTree>
    <p:extLst>
      <p:ext uri="{BB962C8B-B14F-4D97-AF65-F5344CB8AC3E}">
        <p14:creationId xmlns:p14="http://schemas.microsoft.com/office/powerpoint/2010/main" val="336380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806C97-6954-4359-B544-9B6FE8C4955E}" type="slidenum">
              <a:rPr lang="en-US" smtClean="0"/>
              <a:t>59</a:t>
            </a:fld>
            <a:endParaRPr lang="en-US"/>
          </a:p>
        </p:txBody>
      </p:sp>
    </p:spTree>
    <p:extLst>
      <p:ext uri="{BB962C8B-B14F-4D97-AF65-F5344CB8AC3E}">
        <p14:creationId xmlns:p14="http://schemas.microsoft.com/office/powerpoint/2010/main" val="4191818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Misconceptions</a:t>
            </a:r>
            <a:endParaRPr lang="en-US"/>
          </a:p>
          <a:p>
            <a:endParaRPr lang="en-US"/>
          </a:p>
          <a:p>
            <a:r>
              <a:rPr lang="en-US"/>
              <a:t>In the section, I’ll be going through some common misconceptions and points of misinformation. In highlighting these, I hope it’s clear how invalid and harmful these statements are.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63</a:t>
            </a:fld>
            <a:endParaRPr lang="en-US"/>
          </a:p>
        </p:txBody>
      </p:sp>
    </p:spTree>
    <p:extLst>
      <p:ext uri="{BB962C8B-B14F-4D97-AF65-F5344CB8AC3E}">
        <p14:creationId xmlns:p14="http://schemas.microsoft.com/office/powerpoint/2010/main" val="409231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Misconception 1 : Trans people are new and didn't exist before</a:t>
            </a:r>
            <a:endParaRPr lang="en-US" b="1">
              <a:cs typeface="Calibri"/>
            </a:endParaRPr>
          </a:p>
          <a:p>
            <a:pPr marL="285750" indent="-285750">
              <a:buFont typeface="Arial"/>
              <a:buChar char="•"/>
            </a:pPr>
            <a:r>
              <a:rPr lang="en-US"/>
              <a:t>Trans people have always existed. </a:t>
            </a:r>
            <a:endParaRPr lang="en-US">
              <a:cs typeface="Calibri"/>
            </a:endParaRPr>
          </a:p>
          <a:p>
            <a:pPr marL="285750" indent="-285750">
              <a:buFont typeface="Arial"/>
              <a:buChar char="•"/>
            </a:pPr>
            <a:r>
              <a:rPr lang="en-US"/>
              <a:t>But History often upholds narratives with limited inclusions of minorities. </a:t>
            </a:r>
            <a:endParaRPr lang="en-US">
              <a:cs typeface="Calibri"/>
            </a:endParaRPr>
          </a:p>
          <a:p>
            <a:pPr marL="285750" indent="-285750">
              <a:buFont typeface="Arial"/>
              <a:buChar char="•"/>
            </a:pPr>
            <a:r>
              <a:rPr lang="en-US"/>
              <a:t>This goes as far as negating events and experiences of minority groups.</a:t>
            </a:r>
            <a:endParaRPr lang="en-US">
              <a:cs typeface="Calibri"/>
            </a:endParaRPr>
          </a:p>
          <a:p>
            <a:pPr marL="285750" indent="-285750">
              <a:buFont typeface="Arial"/>
              <a:buChar char="•"/>
            </a:pPr>
            <a:r>
              <a:rPr lang="en-US"/>
              <a:t>Despite this, archives docu</a:t>
            </a:r>
            <a:r>
              <a:rPr lang="en-US" i="1"/>
              <a:t>men</a:t>
            </a:r>
            <a:r>
              <a:rPr lang="en-US"/>
              <a:t>t the lives of iconic trans people through the centuries.</a:t>
            </a:r>
            <a:endParaRPr lang="en-US">
              <a:cs typeface="Calibri"/>
            </a:endParaRPr>
          </a:p>
          <a:p>
            <a:r>
              <a:rPr lang="en-US"/>
              <a:t>In the next couple of slides, I’ll introduce some lesser-known trans people through history.</a:t>
            </a:r>
            <a:endParaRPr lang="en-US">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64</a:t>
            </a:fld>
            <a:endParaRPr lang="en-US"/>
          </a:p>
        </p:txBody>
      </p:sp>
    </p:spTree>
    <p:extLst>
      <p:ext uri="{BB962C8B-B14F-4D97-AF65-F5344CB8AC3E}">
        <p14:creationId xmlns:p14="http://schemas.microsoft.com/office/powerpoint/2010/main" val="2716104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Starting in the </a:t>
            </a:r>
            <a:r>
              <a:rPr lang="en-US"/>
              <a:t>14th Century,</a:t>
            </a:r>
            <a:endParaRPr lang="en-US" b="1"/>
          </a:p>
          <a:p>
            <a:r>
              <a:rPr lang="en-US" b="1"/>
              <a:t>Eleanor </a:t>
            </a:r>
            <a:r>
              <a:rPr lang="en-US" b="1" err="1"/>
              <a:t>Rykener</a:t>
            </a:r>
            <a:r>
              <a:rPr lang="en-US" b="1"/>
              <a:t> </a:t>
            </a:r>
            <a:r>
              <a:rPr lang="en-US"/>
              <a:t> (late 1300s to early 1400s) Worked as an embroiderer and as a barmaid but little is known about her. </a:t>
            </a:r>
            <a:endParaRPr lang="en-US">
              <a:ea typeface="Calibri"/>
              <a:cs typeface="Calibri"/>
            </a:endParaRPr>
          </a:p>
          <a:p>
            <a:endParaRPr lang="en-US"/>
          </a:p>
          <a:p>
            <a:r>
              <a:rPr lang="en-US"/>
              <a:t>Jumping through time to the 18th Century, the </a:t>
            </a:r>
            <a:r>
              <a:rPr lang="en-US" b="1"/>
              <a:t>Chevalier </a:t>
            </a:r>
            <a:r>
              <a:rPr lang="en-US" b="1" err="1"/>
              <a:t>d’Eon</a:t>
            </a:r>
            <a:r>
              <a:rPr lang="en-US" b="1"/>
              <a:t> </a:t>
            </a:r>
            <a:r>
              <a:rPr lang="en-US"/>
              <a:t>(1728–1810)</a:t>
            </a:r>
            <a:r>
              <a:rPr lang="en-US" b="1"/>
              <a:t> </a:t>
            </a:r>
            <a:r>
              <a:rPr lang="en-US"/>
              <a:t>has a remarkable story: After a career as a French spy, diplomat and soldier, she disguised her trans identity, by coming out as trans... In her later years she applied to be assigned female at birth, stating that she was assigned male only to ensure she would inherit the family estate. The ruse paid off and she was accepted by both the French and the British government as she was living in London at the time.  </a:t>
            </a:r>
            <a:endParaRPr lang="en-US">
              <a:ea typeface="Calibri"/>
              <a:cs typeface="Calibri"/>
            </a:endParaRPr>
          </a:p>
          <a:p>
            <a:endParaRPr lang="en-US">
              <a:ea typeface="Calibri"/>
              <a:cs typeface="Calibri"/>
            </a:endParaRPr>
          </a:p>
          <a:p>
            <a:r>
              <a:rPr lang="en-US" b="1"/>
              <a:t>Lucy Hicks Anderson </a:t>
            </a:r>
            <a:r>
              <a:rPr lang="en-US"/>
              <a:t>born at the end of the 19th Century, (1886–1954) was an American socialite, chef, and prohibition-era entrepreneur. She established a boarding house in Oxnard, where she became a popular hostess. </a:t>
            </a:r>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65</a:t>
            </a:fld>
            <a:endParaRPr lang="en-US"/>
          </a:p>
        </p:txBody>
      </p:sp>
    </p:spTree>
    <p:extLst>
      <p:ext uri="{BB962C8B-B14F-4D97-AF65-F5344CB8AC3E}">
        <p14:creationId xmlns:p14="http://schemas.microsoft.com/office/powerpoint/2010/main" val="3198987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to the 20th Century, </a:t>
            </a:r>
          </a:p>
          <a:p>
            <a:r>
              <a:rPr lang="en-US" b="1"/>
              <a:t>Alan L. Hart</a:t>
            </a:r>
            <a:r>
              <a:rPr lang="en-US"/>
              <a:t> (1890-1962) was a pioneering radiologist, physician and tuberculosis researcher. </a:t>
            </a:r>
            <a:endParaRPr lang="en-US">
              <a:ea typeface="Calibri"/>
              <a:cs typeface="Calibri"/>
            </a:endParaRPr>
          </a:p>
          <a:p>
            <a:endParaRPr lang="en-US"/>
          </a:p>
          <a:p>
            <a:r>
              <a:rPr lang="en-US" b="1"/>
              <a:t>Willmer ‘Little Axe” Broadnax</a:t>
            </a:r>
            <a:r>
              <a:rPr lang="en-US"/>
              <a:t> (1916-1992) was a talented gospel quartet singer known for his powerful tenor voice. He performed with his brother, who accepted and supported him, through his life. </a:t>
            </a:r>
            <a:endParaRPr lang="en-US">
              <a:ea typeface="Calibri"/>
              <a:cs typeface="Calibri"/>
            </a:endParaRPr>
          </a:p>
          <a:p>
            <a:endParaRPr lang="en-US"/>
          </a:p>
          <a:p>
            <a:r>
              <a:rPr lang="en-US" b="1"/>
              <a:t>Wendy Carlos </a:t>
            </a:r>
            <a:r>
              <a:rPr lang="en-US"/>
              <a:t>(born 1939) is a pioneering electronic sound engineer and composer. Her music will be included among the major milestones of music of the 20th century.</a:t>
            </a:r>
            <a:endParaRPr lang="en-US">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66</a:t>
            </a:fld>
            <a:endParaRPr lang="en-US"/>
          </a:p>
        </p:txBody>
      </p:sp>
    </p:spTree>
    <p:extLst>
      <p:ext uri="{BB962C8B-B14F-4D97-AF65-F5344CB8AC3E}">
        <p14:creationId xmlns:p14="http://schemas.microsoft.com/office/powerpoint/2010/main" val="229264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B1731-8CCB-4BE9-9655-193C9A0D2D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711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important person who spent his life supporting, and advancing research for LGBTQ people is:</a:t>
            </a:r>
          </a:p>
          <a:p>
            <a:r>
              <a:rPr lang="en-US" b="1"/>
              <a:t>Magnus Hirschfeld </a:t>
            </a:r>
            <a:r>
              <a:rPr lang="en-US"/>
              <a:t> (1868–1935) </a:t>
            </a:r>
            <a:endParaRPr lang="en-US">
              <a:ea typeface="Calibri"/>
              <a:cs typeface="Calibri"/>
            </a:endParaRPr>
          </a:p>
          <a:p>
            <a:r>
              <a:rPr lang="en-US"/>
              <a:t>He was a famous doctor who helped pioneer the study of sexuality and gender in the late 1800s and early 1900s. </a:t>
            </a:r>
            <a:endParaRPr lang="en-US">
              <a:ea typeface="Calibri"/>
              <a:cs typeface="Calibri"/>
            </a:endParaRPr>
          </a:p>
          <a:p>
            <a:r>
              <a:rPr lang="en-US"/>
              <a:t>Hirschfeld’s belief in the natural diversity of sexual and gender identities was radically different from the traditional views of sexuality and fixed gender roles that were widespread at the time.  </a:t>
            </a:r>
            <a:endParaRPr lang="en-US">
              <a:ea typeface="Calibri"/>
              <a:cs typeface="Calibri"/>
            </a:endParaRPr>
          </a:p>
          <a:p>
            <a:r>
              <a:rPr lang="en-US"/>
              <a:t>Having for years been targeted for being Jewish and gay, in 1933 he was forced to live in exile. In May that year, Nazis looted Hirschfeld’s Institute for Sexual Science and destroyed much of the archives in the Berlin book burning. </a:t>
            </a:r>
            <a:endParaRPr lang="en-US">
              <a:ea typeface="Calibri"/>
              <a:cs typeface="Calibri"/>
            </a:endParaRPr>
          </a:p>
          <a:p>
            <a:endParaRPr lang="en-US"/>
          </a:p>
          <a:p>
            <a:r>
              <a:rPr lang="en-US"/>
              <a:t>In forcing Hirschfeld into exile and destroying his work, an important piece of trans history and knowledge was purposefully destroyed by the nazi regime.  </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67</a:t>
            </a:fld>
            <a:endParaRPr lang="en-US"/>
          </a:p>
        </p:txBody>
      </p:sp>
    </p:spTree>
    <p:extLst>
      <p:ext uri="{BB962C8B-B14F-4D97-AF65-F5344CB8AC3E}">
        <p14:creationId xmlns:p14="http://schemas.microsoft.com/office/powerpoint/2010/main" val="1967626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Misconception 2 People will get angry if I make a simple mistake </a:t>
            </a:r>
            <a:endParaRPr lang="en-US" b="1">
              <a:ea typeface="Calibri"/>
              <a:cs typeface="Calibri"/>
            </a:endParaRPr>
          </a:p>
          <a:p>
            <a:pPr marL="285750" indent="-285750">
              <a:buFont typeface="Arial"/>
              <a:buChar char="•"/>
            </a:pPr>
            <a:r>
              <a:rPr lang="en-US"/>
              <a:t>Genuine mistakes are ok if they are not constant. Simply correct yourself and move on. </a:t>
            </a:r>
          </a:p>
          <a:p>
            <a:pPr marL="285750" indent="-285750">
              <a:buFont typeface="Arial"/>
              <a:buChar char="•"/>
            </a:pPr>
            <a:r>
              <a:rPr lang="en-US"/>
              <a:t>At this point make a mental note to prevent yourself from making repeated errors.  </a:t>
            </a:r>
            <a:endParaRPr lang="en-US">
              <a:ea typeface="Calibri"/>
              <a:cs typeface="Calibri"/>
            </a:endParaRPr>
          </a:p>
          <a:p>
            <a:pPr marL="285750" indent="-285750">
              <a:buFont typeface="Arial"/>
              <a:buChar char="•"/>
            </a:pPr>
            <a:r>
              <a:rPr lang="en-US"/>
              <a:t>However, it is distressing to be repeatedly misgendered and this can be by multiple people in one day. This can understandably change how people react. </a:t>
            </a:r>
            <a:endParaRPr lang="en-US">
              <a:ea typeface="Calibri"/>
              <a:cs typeface="Calibri"/>
            </a:endParaRPr>
          </a:p>
          <a:p>
            <a:pPr marL="285750" indent="-285750">
              <a:buFont typeface="Arial"/>
              <a:buChar char="•"/>
            </a:pPr>
            <a:r>
              <a:rPr lang="en-US"/>
              <a:t>Making the effort to use the correct pronouns and name will be noticed and will help affirm the person's gender. </a:t>
            </a:r>
            <a:endParaRPr lang="en-US">
              <a:ea typeface="Calibri"/>
              <a:cs typeface="Calibri"/>
            </a:endParaRPr>
          </a:p>
          <a:p>
            <a:pPr marL="171450" indent="-171450">
              <a:spcBef>
                <a:spcPts val="300"/>
              </a:spcBef>
              <a:spcAft>
                <a:spcPts val="1200"/>
              </a:spcAft>
              <a:buFont typeface="Arial"/>
              <a:buChar char="•"/>
            </a:pPr>
            <a:r>
              <a:rPr lang="en-US"/>
              <a:t>Going beyond pronouns and making the person feel welcome and included in certain spaces is even better (e.g., at a men's barber's, a women's networking event, creating an award ceremony category that includes non-binary people).</a:t>
            </a:r>
            <a:endParaRPr lang="en-US">
              <a:cs typeface="Calibri" panose="020F0502020204030204"/>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68</a:t>
            </a:fld>
            <a:endParaRPr lang="en-US"/>
          </a:p>
        </p:txBody>
      </p:sp>
    </p:spTree>
    <p:extLst>
      <p:ext uri="{BB962C8B-B14F-4D97-AF65-F5344CB8AC3E}">
        <p14:creationId xmlns:p14="http://schemas.microsoft.com/office/powerpoint/2010/main" val="4239921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Misconception 3 : There is a trans epidemic </a:t>
            </a:r>
            <a:endParaRPr lang="en-US" b="1">
              <a:cs typeface="Calibri"/>
            </a:endParaRPr>
          </a:p>
          <a:p>
            <a:pPr marL="171450" indent="-171450">
              <a:lnSpc>
                <a:spcPct val="90000"/>
              </a:lnSpc>
              <a:spcBef>
                <a:spcPts val="1000"/>
              </a:spcBef>
              <a:buFont typeface="Arial"/>
              <a:buChar char="•"/>
            </a:pPr>
            <a:r>
              <a:rPr lang="en-US"/>
              <a:t>The apparent increase in numbers of trans youth is because there is more awareness, and more support for trans people to be themselves. And there is more visibility.</a:t>
            </a:r>
            <a:endParaRPr lang="en-US">
              <a:cs typeface="Calibri"/>
            </a:endParaRPr>
          </a:p>
          <a:p>
            <a:pPr marL="171450" indent="-171450">
              <a:lnSpc>
                <a:spcPct val="90000"/>
              </a:lnSpc>
              <a:spcBef>
                <a:spcPts val="1000"/>
              </a:spcBef>
              <a:buFont typeface="Arial"/>
              <a:buChar char="•"/>
            </a:pPr>
            <a:r>
              <a:rPr lang="en-US"/>
              <a:t>A similar example is with the history of left-handedness:</a:t>
            </a:r>
            <a:endParaRPr lang="en-US">
              <a:cs typeface="Calibri"/>
            </a:endParaRPr>
          </a:p>
          <a:p>
            <a:pPr marL="171450" indent="-171450">
              <a:lnSpc>
                <a:spcPct val="90000"/>
              </a:lnSpc>
              <a:spcBef>
                <a:spcPts val="1000"/>
              </a:spcBef>
              <a:buFont typeface="Arial"/>
              <a:buChar char="•"/>
            </a:pPr>
            <a:r>
              <a:rPr lang="en-US"/>
              <a:t>The graph shows significant increases in left handedness over the past 100 years – from under 4% in 1900 to almost 12% in 2000. This is because people are no longer punished for being left-handed.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69</a:t>
            </a:fld>
            <a:endParaRPr lang="en-US"/>
          </a:p>
        </p:txBody>
      </p:sp>
    </p:spTree>
    <p:extLst>
      <p:ext uri="{BB962C8B-B14F-4D97-AF65-F5344CB8AC3E}">
        <p14:creationId xmlns:p14="http://schemas.microsoft.com/office/powerpoint/2010/main" val="3405742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Misconception 4: The idea of transness reinforces gender stereotypes</a:t>
            </a:r>
            <a:endParaRPr lang="en-US" b="1" dirty="0">
              <a:cs typeface="Calibri"/>
            </a:endParaRPr>
          </a:p>
          <a:p>
            <a:pPr marL="171450" indent="-171450">
              <a:spcBef>
                <a:spcPts val="600"/>
              </a:spcBef>
              <a:spcAft>
                <a:spcPts val="900"/>
              </a:spcAft>
              <a:buFont typeface="Arial"/>
              <a:buChar char="•"/>
            </a:pPr>
            <a:r>
              <a:rPr lang="en-US" dirty="0"/>
              <a:t>Being trans is an experience unique to each person, just as cisgender people have different relationships with gender.</a:t>
            </a:r>
            <a:endParaRPr lang="en-US" dirty="0">
              <a:ea typeface="Calibri"/>
              <a:cs typeface="Calibri"/>
            </a:endParaRPr>
          </a:p>
          <a:p>
            <a:pPr marL="171450" indent="-171450">
              <a:spcBef>
                <a:spcPts val="600"/>
              </a:spcBef>
              <a:spcAft>
                <a:spcPts val="900"/>
              </a:spcAft>
              <a:buFont typeface="Arial"/>
              <a:buChar char="•"/>
            </a:pPr>
            <a:r>
              <a:rPr lang="en-US" dirty="0"/>
              <a:t>Gender exists within social rules, cultural norms, and a network of complex biological factors. But here is a societal expectation that everyone should conform to gender 'norms' or 'stereotypes'. </a:t>
            </a:r>
            <a:endParaRPr lang="en-US" dirty="0">
              <a:ea typeface="Calibri"/>
              <a:cs typeface="Calibri"/>
            </a:endParaRPr>
          </a:p>
          <a:p>
            <a:pPr marL="171450" indent="-171450">
              <a:spcBef>
                <a:spcPts val="600"/>
              </a:spcBef>
              <a:spcAft>
                <a:spcPts val="900"/>
              </a:spcAft>
              <a:buFont typeface="Arial"/>
              <a:buChar char="•"/>
            </a:pPr>
            <a:r>
              <a:rPr lang="en-US" dirty="0"/>
              <a:t>This feeds into a double standard of transmisogyny, where trans women are seen as always doing too much or too little. This narrative is hurtful and used to wrongly </a:t>
            </a:r>
            <a:r>
              <a:rPr lang="en-US" dirty="0" err="1"/>
              <a:t>devalidate</a:t>
            </a:r>
            <a:r>
              <a:rPr lang="en-US" dirty="0"/>
              <a:t> trans identities. </a:t>
            </a:r>
            <a:br>
              <a:rPr lang="en-US" dirty="0">
                <a:cs typeface="+mn-lt"/>
              </a:rPr>
            </a:br>
            <a:r>
              <a:rPr lang="en-US" dirty="0">
                <a:ea typeface="Calibri"/>
                <a:cs typeface="Calibri"/>
              </a:rPr>
              <a:t>This is particularly malicious in the context of poor </a:t>
            </a:r>
            <a:r>
              <a:rPr lang="en-US">
                <a:ea typeface="Calibri"/>
                <a:cs typeface="Calibri"/>
              </a:rPr>
              <a:t>accessibility to gender-affirming care.</a:t>
            </a:r>
          </a:p>
          <a:p>
            <a:pPr marL="171450" indent="-171450">
              <a:spcBef>
                <a:spcPts val="600"/>
              </a:spcBef>
              <a:spcAft>
                <a:spcPts val="900"/>
              </a:spcAft>
              <a:buFont typeface="Arial,Sans-Serif"/>
              <a:buChar char="•"/>
            </a:pPr>
            <a:r>
              <a:rPr lang="en-US"/>
              <a:t>Presentation is an external expression (hair, clothes, make up, body language...), often read as gendered. Gender and presentation are not equivalents. </a:t>
            </a:r>
          </a:p>
          <a:p>
            <a:pPr marL="171450" indent="-171450">
              <a:spcBef>
                <a:spcPts val="600"/>
              </a:spcBef>
              <a:spcAft>
                <a:spcPts val="900"/>
              </a:spcAft>
              <a:buFont typeface="Arial"/>
              <a:buChar char="•"/>
            </a:pPr>
            <a:r>
              <a:rPr lang="en-US" dirty="0"/>
              <a:t>Presentation </a:t>
            </a:r>
            <a:r>
              <a:rPr lang="en-US" dirty="0">
                <a:ea typeface="Calibri"/>
                <a:cs typeface="Calibri"/>
              </a:rPr>
              <a:t>can be a means of self-expression in line with gender or even completely regardless of gender. </a:t>
            </a:r>
            <a:r>
              <a:rPr lang="en-US"/>
              <a:t>It can be a source of gender euphoria. But also a way to encourage others to affirm their identity, and therefore to make everyday life easier.</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70</a:t>
            </a:fld>
            <a:endParaRPr lang="en-US"/>
          </a:p>
        </p:txBody>
      </p:sp>
    </p:spTree>
    <p:extLst>
      <p:ext uri="{BB962C8B-B14F-4D97-AF65-F5344CB8AC3E}">
        <p14:creationId xmlns:p14="http://schemas.microsoft.com/office/powerpoint/2010/main" val="3331936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Misconception 5: Being transgender is a mental illness </a:t>
            </a:r>
            <a:endParaRPr lang="en-US" b="1">
              <a:ea typeface="Calibri" panose="020F0502020204030204"/>
              <a:cs typeface="Calibri" panose="020F0502020204030204"/>
            </a:endParaRPr>
          </a:p>
          <a:p>
            <a:pPr marL="285750" indent="-285750">
              <a:buFont typeface="Arial"/>
              <a:buChar char="•"/>
            </a:pPr>
            <a:r>
              <a:rPr lang="en-US"/>
              <a:t>The World Health </a:t>
            </a:r>
            <a:r>
              <a:rPr lang="en-US" err="1"/>
              <a:t>Organisation</a:t>
            </a:r>
            <a:r>
              <a:rPr lang="en-US"/>
              <a:t> stopped classifying trans and gender diverse identities as a mental disorder in their latest International Classification of Diseases (known as ICD-11) published in 2019. </a:t>
            </a:r>
            <a:endParaRPr lang="en-US">
              <a:cs typeface="Calibri"/>
            </a:endParaRPr>
          </a:p>
          <a:p>
            <a:pPr marL="285750" indent="-285750">
              <a:buFont typeface="Arial"/>
              <a:buChar char="•"/>
            </a:pPr>
            <a:r>
              <a:rPr lang="en-US"/>
              <a:t>Films and news headlines have been portraying trans people in a negative light, as mentally ill, and as threats to society for decades. This is in part due to the legacy of </a:t>
            </a:r>
            <a:r>
              <a:rPr lang="en-US" err="1"/>
              <a:t>stigmatising</a:t>
            </a:r>
            <a:r>
              <a:rPr lang="en-US"/>
              <a:t> medical guidance which has impacted how trans people are portrayed in culture. The same has been true for other LGBTQ+ identities. </a:t>
            </a:r>
            <a:endParaRPr lang="en-US">
              <a:ea typeface="Calibri" panose="020F0502020204030204"/>
              <a:cs typeface="Calibri" panose="020F0502020204030204"/>
            </a:endParaRPr>
          </a:p>
          <a:p>
            <a:r>
              <a:rPr lang="en-US"/>
              <a:t>For example, we have seen transness used for 'shock' factor in past films and scaremongering in recent media pieces. These are lazy depictions by people who know little about trans people themselves.  </a:t>
            </a:r>
            <a:endParaRPr lang="en-US">
              <a:ea typeface="Calibri" panose="020F0502020204030204"/>
              <a:cs typeface="Calibri" panose="020F0502020204030204"/>
            </a:endParaRPr>
          </a:p>
          <a:p>
            <a:pPr marL="285750" indent="-285750">
              <a:buFont typeface="Arial"/>
              <a:buChar char="•"/>
            </a:pPr>
            <a:r>
              <a:rPr lang="en-US"/>
              <a:t>This is why authentic representation is so important, not just for the community but in wider society.  </a:t>
            </a:r>
            <a:endParaRPr lang="en-US">
              <a:cs typeface="Calibri"/>
            </a:endParaRPr>
          </a:p>
          <a:p>
            <a:pPr marL="285750" indent="-285750">
              <a:buFont typeface="Arial"/>
              <a:buChar char="•"/>
            </a:pPr>
            <a:r>
              <a:rPr lang="en-US"/>
              <a:t>There are lots of great things about being trans, cue next slide.... ! </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71</a:t>
            </a:fld>
            <a:endParaRPr lang="en-US"/>
          </a:p>
        </p:txBody>
      </p:sp>
    </p:spTree>
    <p:extLst>
      <p:ext uri="{BB962C8B-B14F-4D97-AF65-F5344CB8AC3E}">
        <p14:creationId xmlns:p14="http://schemas.microsoft.com/office/powerpoint/2010/main" val="3651489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photo from Their Time to Sparkle (hosted by Building Equality Greater Manchester) in 2022. This video was one of three following a trans man transition and journey. </a:t>
            </a:r>
            <a:r>
              <a:rPr lang="en-GB" dirty="0">
                <a:hlinkClick r:id="rId3"/>
              </a:rPr>
              <a:t>Their Time to Sparkle | Building Equality (buildingequalityuk.com)</a:t>
            </a:r>
            <a:r>
              <a:rPr lang="en-GB" dirty="0"/>
              <a:t> </a:t>
            </a:r>
          </a:p>
        </p:txBody>
      </p:sp>
      <p:sp>
        <p:nvSpPr>
          <p:cNvPr id="4" name="Slide Number Placeholder 3"/>
          <p:cNvSpPr>
            <a:spLocks noGrp="1"/>
          </p:cNvSpPr>
          <p:nvPr>
            <p:ph type="sldNum" sz="quarter" idx="5"/>
          </p:nvPr>
        </p:nvSpPr>
        <p:spPr/>
        <p:txBody>
          <a:bodyPr/>
          <a:lstStyle/>
          <a:p>
            <a:fld id="{96806C97-6954-4359-B544-9B6FE8C4955E}" type="slidenum">
              <a:rPr lang="en-US" smtClean="0"/>
              <a:t>74</a:t>
            </a:fld>
            <a:endParaRPr lang="en-US"/>
          </a:p>
        </p:txBody>
      </p:sp>
    </p:spTree>
    <p:extLst>
      <p:ext uri="{BB962C8B-B14F-4D97-AF65-F5344CB8AC3E}">
        <p14:creationId xmlns:p14="http://schemas.microsoft.com/office/powerpoint/2010/main" val="2235995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Manchester Pride 2023, celebrating 10 years of Equal Marriage. Raising awareness of some of the issues still facing the trans and non-binary community in getting married as </a:t>
            </a:r>
            <a:r>
              <a:rPr lang="en-GB"/>
              <a:t>their true </a:t>
            </a:r>
            <a:r>
              <a:rPr lang="en-GB" dirty="0"/>
              <a:t>authentic selves. </a:t>
            </a:r>
          </a:p>
        </p:txBody>
      </p:sp>
      <p:sp>
        <p:nvSpPr>
          <p:cNvPr id="4" name="Slide Number Placeholder 3"/>
          <p:cNvSpPr>
            <a:spLocks noGrp="1"/>
          </p:cNvSpPr>
          <p:nvPr>
            <p:ph type="sldNum" sz="quarter" idx="5"/>
          </p:nvPr>
        </p:nvSpPr>
        <p:spPr/>
        <p:txBody>
          <a:bodyPr/>
          <a:lstStyle/>
          <a:p>
            <a:fld id="{96806C97-6954-4359-B544-9B6FE8C4955E}" type="slidenum">
              <a:rPr lang="en-US" smtClean="0"/>
              <a:t>75</a:t>
            </a:fld>
            <a:endParaRPr lang="en-US"/>
          </a:p>
        </p:txBody>
      </p:sp>
    </p:spTree>
    <p:extLst>
      <p:ext uri="{BB962C8B-B14F-4D97-AF65-F5344CB8AC3E}">
        <p14:creationId xmlns:p14="http://schemas.microsoft.com/office/powerpoint/2010/main" val="1390496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ct val="35000"/>
              </a:spcAft>
            </a:pPr>
            <a:r>
              <a:rPr lang="en-US"/>
              <a:t>Language is always evolving and changing.</a:t>
            </a:r>
          </a:p>
          <a:p>
            <a:pPr>
              <a:lnSpc>
                <a:spcPct val="90000"/>
              </a:lnSpc>
              <a:spcBef>
                <a:spcPct val="0"/>
              </a:spcBef>
              <a:spcAft>
                <a:spcPct val="35000"/>
              </a:spcAft>
            </a:pPr>
            <a:endParaRPr lang="en-US"/>
          </a:p>
          <a:p>
            <a:pPr>
              <a:lnSpc>
                <a:spcPct val="90000"/>
              </a:lnSpc>
              <a:spcBef>
                <a:spcPct val="0"/>
              </a:spcBef>
              <a:spcAft>
                <a:spcPct val="35000"/>
              </a:spcAft>
            </a:pPr>
            <a:r>
              <a:rPr lang="en-US"/>
              <a:t>Don’t be scared to ask questions – as long as they are well-intentioned. We all make mistakes, with language or otherwise, what is key is that we learn from our mistakes. Don't make a big deal if you make a mistake - </a:t>
            </a:r>
            <a:r>
              <a:rPr lang="en-US" err="1"/>
              <a:t>apologise</a:t>
            </a:r>
            <a:r>
              <a:rPr lang="en-US"/>
              <a:t> or say "thank you for correcting me“ and move on.</a:t>
            </a:r>
            <a:endParaRPr lang="en-US">
              <a:ea typeface="Calibri"/>
              <a:cs typeface="Calibri"/>
            </a:endParaRPr>
          </a:p>
          <a:p>
            <a:pPr>
              <a:lnSpc>
                <a:spcPct val="90000"/>
              </a:lnSpc>
              <a:spcBef>
                <a:spcPct val="0"/>
              </a:spcBef>
              <a:spcAft>
                <a:spcPct val="35000"/>
              </a:spcAft>
            </a:pPr>
            <a:endParaRPr lang="en-US"/>
          </a:p>
          <a:p>
            <a:pPr>
              <a:lnSpc>
                <a:spcPct val="90000"/>
              </a:lnSpc>
              <a:spcBef>
                <a:spcPct val="0"/>
              </a:spcBef>
              <a:spcAft>
                <a:spcPct val="35000"/>
              </a:spcAft>
            </a:pPr>
            <a:r>
              <a:rPr lang="en-US"/>
              <a:t>Trans and non-binary people are not a source or font of all knowledge. Every person is unique and has different and individual experiences, so the way you refer to someone should be guided by them. </a:t>
            </a:r>
            <a:endParaRPr lang="en-US">
              <a:ea typeface="Calibri"/>
              <a:cs typeface="Calibri"/>
            </a:endParaRPr>
          </a:p>
          <a:p>
            <a:r>
              <a:rPr lang="en-US"/>
              <a:t>Being trans is an experience unique to each person, just as cisgender people have different relationships with gender and in relation to masculinity, femininity, or lack of.</a:t>
            </a:r>
            <a:endParaRPr lang="en-US">
              <a:ea typeface="Calibri"/>
              <a:cs typeface="Calibri"/>
            </a:endParaRPr>
          </a:p>
          <a:p>
            <a:pPr>
              <a:lnSpc>
                <a:spcPct val="90000"/>
              </a:lnSpc>
              <a:spcBef>
                <a:spcPct val="0"/>
              </a:spcBef>
              <a:spcAft>
                <a:spcPct val="35000"/>
              </a:spcAft>
            </a:pPr>
            <a:endParaRPr lang="en-US">
              <a:ea typeface="Calibri"/>
              <a:cs typeface="Calibri"/>
            </a:endParaRPr>
          </a:p>
          <a:p>
            <a:pPr>
              <a:lnSpc>
                <a:spcPct val="90000"/>
              </a:lnSpc>
              <a:spcBef>
                <a:spcPct val="0"/>
              </a:spcBef>
              <a:spcAft>
                <a:spcPct val="35000"/>
              </a:spcAft>
            </a:pPr>
            <a:r>
              <a:rPr lang="en-US"/>
              <a:t>We all need to expand our knowledge and respect one another. Use your knowledge to educate and call in others when needed.</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11</a:t>
            </a:fld>
            <a:endParaRPr lang="en-US"/>
          </a:p>
        </p:txBody>
      </p:sp>
    </p:spTree>
    <p:extLst>
      <p:ext uri="{BB962C8B-B14F-4D97-AF65-F5344CB8AC3E}">
        <p14:creationId xmlns:p14="http://schemas.microsoft.com/office/powerpoint/2010/main" val="4020704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acronym LGBTQIA2S+ stands for Lesbian, Gay, Bisexual, Transgender, Queer or Questioning, Intersex, Asexual and Two Spirit. The + signifies other identities.</a:t>
            </a:r>
          </a:p>
          <a:p>
            <a:endParaRPr lang="en-US"/>
          </a:p>
          <a:p>
            <a:r>
              <a:rPr lang="en-US"/>
              <a:t>Lesbian is used to describe a woman who is attracted to other women.</a:t>
            </a:r>
            <a:endParaRPr lang="en-GB">
              <a:ea typeface="Calibri"/>
              <a:cs typeface="Calibri"/>
            </a:endParaRPr>
          </a:p>
          <a:p>
            <a:endParaRPr lang="en-US"/>
          </a:p>
          <a:p>
            <a:r>
              <a:rPr lang="en-US"/>
              <a:t>Gay is used to refer to a man who is attracted to other men. </a:t>
            </a:r>
            <a:endParaRPr lang="en-GB"/>
          </a:p>
          <a:p>
            <a:endParaRPr lang="en-US">
              <a:ea typeface="Calibri"/>
              <a:cs typeface="Calibri"/>
            </a:endParaRPr>
          </a:p>
          <a:p>
            <a:r>
              <a:rPr lang="en-US"/>
              <a:t>Bi or bisexual is used to refer to someone who is attracted to people of more than one gender.</a:t>
            </a:r>
            <a:endParaRPr lang="en-GB"/>
          </a:p>
          <a:p>
            <a:endParaRPr lang="en-US"/>
          </a:p>
          <a:p>
            <a:r>
              <a:rPr lang="en-US"/>
              <a:t>Trans or Transgender is an umbrella term used to describe individuals whose gender identity or expression does not match the gender they were assigned at birth. </a:t>
            </a:r>
            <a:endParaRPr lang="en-GB"/>
          </a:p>
          <a:p>
            <a:endParaRPr lang="en-US"/>
          </a:p>
          <a:p>
            <a:r>
              <a:rPr lang="en-US"/>
              <a:t>Queer has been reclaimed by some in the LGBTQ+ community who don’t identify with traditional categories around gender identity and sexual orientation. This is an important distinction, some in the LGBTQ+ community may describe themselves as queer but this can still deemed a slur if used by someone outside the community.</a:t>
            </a:r>
            <a:endParaRPr lang="en-US">
              <a:ea typeface="Calibri" panose="020F0502020204030204"/>
              <a:cs typeface="Calibri" panose="020F0502020204030204"/>
            </a:endParaRPr>
          </a:p>
          <a:p>
            <a:r>
              <a:rPr lang="en-US"/>
              <a:t>Questioning refers to people who are exploring their gender identity or sexual orientation.</a:t>
            </a:r>
            <a:endParaRPr lang="en-GB">
              <a:ea typeface="Calibri"/>
              <a:cs typeface="Calibri"/>
            </a:endParaRPr>
          </a:p>
          <a:p>
            <a:endParaRPr lang="en-US"/>
          </a:p>
          <a:p>
            <a:r>
              <a:rPr lang="en-US"/>
              <a:t>Intersex refers to people who have physical characteristics that do not fit into the traditional definitions of male or female. </a:t>
            </a:r>
            <a:endParaRPr lang="en-GB"/>
          </a:p>
          <a:p>
            <a:endParaRPr lang="en-US"/>
          </a:p>
          <a:p>
            <a:r>
              <a:rPr lang="en-US"/>
              <a:t>'A* spec' or 'A* spectrum' is us to describe people who do not experience (or experience reduced and/or </a:t>
            </a:r>
            <a:r>
              <a:rPr lang="en-US" err="1"/>
              <a:t>fluxuating</a:t>
            </a:r>
            <a:r>
              <a:rPr lang="en-US"/>
              <a:t>) connection to the concepts of sexuality, romance, and/or gender.</a:t>
            </a:r>
            <a:endParaRPr lang="en-GB"/>
          </a:p>
          <a:p>
            <a:r>
              <a:rPr lang="en-US"/>
              <a:t>Asexual, or Ace, is used to describe people who do not experience (or experience reduced and/or </a:t>
            </a:r>
            <a:r>
              <a:rPr lang="en-US" err="1"/>
              <a:t>fluxuating</a:t>
            </a:r>
            <a:r>
              <a:rPr lang="en-US"/>
              <a:t>) connection to sexual attraction. Aromantic, or Aro, is used to describe people who do not experience (or experience reduced and/or </a:t>
            </a:r>
            <a:r>
              <a:rPr lang="en-US" err="1"/>
              <a:t>fluxuating</a:t>
            </a:r>
            <a:r>
              <a:rPr lang="en-US"/>
              <a:t>) connection to romance. Agender is used to describe people who do not experience (or experience reduced and/or </a:t>
            </a:r>
            <a:r>
              <a:rPr lang="en-US" err="1"/>
              <a:t>fluxuating</a:t>
            </a:r>
            <a:r>
              <a:rPr lang="en-US"/>
              <a:t>) connection to gender. </a:t>
            </a:r>
            <a:endParaRPr lang="en-GB">
              <a:ea typeface="Calibri"/>
              <a:cs typeface="Calibri"/>
            </a:endParaRPr>
          </a:p>
          <a:p>
            <a:endParaRPr lang="en-US"/>
          </a:p>
          <a:p>
            <a:r>
              <a:rPr lang="en-US"/>
              <a:t>Two Spirit is a term used by some Indigenous North Americans to describe people who have both masculine and feminine spirits. </a:t>
            </a:r>
            <a:endParaRPr lang="en-GB">
              <a:ea typeface="Calibri"/>
              <a:cs typeface="Calibri"/>
            </a:endParaRPr>
          </a:p>
          <a:p>
            <a:endParaRPr lang="en-US"/>
          </a:p>
          <a:p>
            <a:r>
              <a:rPr lang="en-US"/>
              <a:t>The + signifies other identities - this ensures that we will always be inclusive of all identities, to make all feel welcomed.</a:t>
            </a:r>
            <a:endParaRPr lang="en-US">
              <a:ea typeface="Calibri"/>
              <a:cs typeface="Calibri"/>
            </a:endParaRPr>
          </a:p>
          <a:p>
            <a:endParaRPr lang="en-US">
              <a:ea typeface="Calibri"/>
              <a:cs typeface="Calibri"/>
            </a:endParaRPr>
          </a:p>
          <a:p>
            <a:r>
              <a:rPr lang="en-US"/>
              <a:t>In a perfect world we would use another word, rather than an a ‘+’ or an acronym. Using the right labels can be tough and can also limit or misdirect people from the truth. There are also more ways in which people can identify, than have been included here. </a:t>
            </a:r>
            <a:endParaRPr lang="en-US">
              <a:ea typeface="Calibri"/>
              <a:cs typeface="Calibri"/>
            </a:endParaRPr>
          </a:p>
          <a:p>
            <a:endParaRPr lang="en-US"/>
          </a:p>
          <a:p>
            <a:r>
              <a:rPr lang="en-US"/>
              <a:t>Our identities are constantly evolving and changing and it is essential to be respectful of everyone's individual identity and not make assumptions about someone's gender identity or sexual orientation.</a:t>
            </a:r>
            <a:endParaRPr lang="en-GB">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12</a:t>
            </a:fld>
            <a:endParaRPr lang="en-US"/>
          </a:p>
        </p:txBody>
      </p:sp>
    </p:spTree>
    <p:extLst>
      <p:ext uri="{BB962C8B-B14F-4D97-AF65-F5344CB8AC3E}">
        <p14:creationId xmlns:p14="http://schemas.microsoft.com/office/powerpoint/2010/main" val="375540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term refers to people who are born with any of several sex characteristics including chromosome patterns or genitals that do not fit within the typical binary societal definition of what constitutes male or female bodies. </a:t>
            </a:r>
          </a:p>
          <a:p>
            <a:endParaRPr lang="en-US">
              <a:ea typeface="Calibri"/>
              <a:cs typeface="Calibri"/>
            </a:endParaRPr>
          </a:p>
          <a:p>
            <a:r>
              <a:rPr lang="en-US">
                <a:ea typeface="Calibri"/>
                <a:cs typeface="Calibri"/>
              </a:rPr>
              <a:t>In this situation, parents are often asked to choose which gender they want their child to be, which may or may not correlate with how that person feels later in life.</a:t>
            </a:r>
          </a:p>
        </p:txBody>
      </p:sp>
      <p:sp>
        <p:nvSpPr>
          <p:cNvPr id="4" name="Slide Number Placeholder 3"/>
          <p:cNvSpPr>
            <a:spLocks noGrp="1"/>
          </p:cNvSpPr>
          <p:nvPr>
            <p:ph type="sldNum" sz="quarter" idx="5"/>
          </p:nvPr>
        </p:nvSpPr>
        <p:spPr/>
        <p:txBody>
          <a:bodyPr/>
          <a:lstStyle/>
          <a:p>
            <a:fld id="{96806C97-6954-4359-B544-9B6FE8C4955E}" type="slidenum">
              <a:rPr lang="en-US" smtClean="0"/>
              <a:t>18</a:t>
            </a:fld>
            <a:endParaRPr lang="en-US"/>
          </a:p>
        </p:txBody>
      </p:sp>
    </p:spTree>
    <p:extLst>
      <p:ext uri="{BB962C8B-B14F-4D97-AF65-F5344CB8AC3E}">
        <p14:creationId xmlns:p14="http://schemas.microsoft.com/office/powerpoint/2010/main" val="1094409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Xenogender</a:t>
            </a:r>
            <a:r>
              <a:rPr lang="en-US" dirty="0"/>
              <a:t> is an umbrella term for non-binary gender identities that cannot be fully described through their relation to concepts typically used to describe gender such as male, female, woman, man, masculinity, femininity, androgyny, or neutrality. Instead, </a:t>
            </a:r>
            <a:r>
              <a:rPr lang="en-US" dirty="0" err="1"/>
              <a:t>xenogenders</a:t>
            </a:r>
            <a:r>
              <a:rPr lang="en-US" dirty="0"/>
              <a:t> can best be described through how they relate to things or beings that most individuals don't think of as having to do with gender, such as animals, plants, things, or concepts.</a:t>
            </a:r>
            <a:endParaRPr lang="en-GB" dirty="0">
              <a:ea typeface="Calibri"/>
              <a:cs typeface="Calibri"/>
            </a:endParaRPr>
          </a:p>
          <a:p>
            <a:endParaRPr lang="en-US" dirty="0"/>
          </a:p>
          <a:p>
            <a:r>
              <a:rPr lang="en-US" dirty="0" err="1"/>
              <a:t>Xenogender</a:t>
            </a:r>
            <a:r>
              <a:rPr lang="en-US" dirty="0"/>
              <a:t> individuals often have a strong understanding of how their gender feels to them, however they often find that there aren't any words for their experiences. In order to fill that gap </a:t>
            </a:r>
            <a:r>
              <a:rPr lang="en-US" dirty="0" err="1"/>
              <a:t>xenogender</a:t>
            </a:r>
            <a:r>
              <a:rPr lang="en-US" dirty="0"/>
              <a:t> individuals often describe their gender through metaphors, by saying their gender is like, is influenced by, or shares qualities with something else.</a:t>
            </a:r>
            <a:endParaRPr lang="en-GB" dirty="0"/>
          </a:p>
          <a:p>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96806C97-6954-4359-B544-9B6FE8C4955E}" type="slidenum">
              <a:rPr lang="en-US" smtClean="0"/>
              <a:t>23</a:t>
            </a:fld>
            <a:endParaRPr lang="en-US"/>
          </a:p>
        </p:txBody>
      </p:sp>
    </p:spTree>
    <p:extLst>
      <p:ext uri="{BB962C8B-B14F-4D97-AF65-F5344CB8AC3E}">
        <p14:creationId xmlns:p14="http://schemas.microsoft.com/office/powerpoint/2010/main" val="295428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a basic gesture of respect to call someone by the correct pronouns. </a:t>
            </a:r>
          </a:p>
          <a:p>
            <a:endParaRPr lang="en-US"/>
          </a:p>
          <a:p>
            <a:r>
              <a:rPr lang="en-US"/>
              <a:t>Regardless of intent, using the wrong pronouns to refer to someone can have a huge impact on a person’s wellbeing. Your “small mistake” could be part of a larger pattern, alongside other people actively choosing to continue misgendering someone despite being corrected. </a:t>
            </a:r>
            <a:endParaRPr lang="en-US">
              <a:ea typeface="Calibri"/>
              <a:cs typeface="Calibri"/>
            </a:endParaRPr>
          </a:p>
          <a:p>
            <a:endParaRPr lang="en-US"/>
          </a:p>
          <a:p>
            <a:r>
              <a:rPr lang="en-US"/>
              <a:t>It is impossible to know which pronouns someone uses by looking at them, but this doesn’t stop people making assumptions. As an ally, an easy way to create a safe and trans inclusive space is to interrupt those assumptions by including your pronouns in your introductions or your email signature or wearing a pronouns badge.</a:t>
            </a:r>
            <a:endParaRPr lang="en-US">
              <a:ea typeface="Calibri"/>
              <a:cs typeface="Calibri"/>
            </a:endParaRPr>
          </a:p>
          <a:p>
            <a:endParaRPr lang="en-US"/>
          </a:p>
          <a:p>
            <a:r>
              <a:rPr lang="en-US"/>
              <a:t>This might feel awkward at first, especially if you’re confident that people will make the correct assumption, but this isn’t about you. It can feel very isolating to be the only person regularly sharing pronouns. It also demonstrates your support which helps others feel included.</a:t>
            </a:r>
            <a:endParaRPr lang="en-US">
              <a:ea typeface="Calibri"/>
              <a:cs typeface="Calibri"/>
            </a:endParaRPr>
          </a:p>
          <a:p>
            <a:endParaRPr lang="en-US">
              <a:ea typeface="Calibri"/>
              <a:cs typeface="Calibri"/>
            </a:endParaRPr>
          </a:p>
          <a:p>
            <a:r>
              <a:rPr lang="en-US"/>
              <a:t>If you're not sure of someone's pronouns, what could you do?</a:t>
            </a:r>
          </a:p>
          <a:p>
            <a:r>
              <a:rPr lang="en-US">
                <a:ea typeface="Calibri"/>
                <a:cs typeface="Calibri"/>
              </a:rPr>
              <a:t>You could ask them, or refer to them by name. Also, be aware that someone might not want to share their pronouns with you.</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24</a:t>
            </a:fld>
            <a:endParaRPr lang="en-US"/>
          </a:p>
        </p:txBody>
      </p:sp>
    </p:spTree>
    <p:extLst>
      <p:ext uri="{BB962C8B-B14F-4D97-AF65-F5344CB8AC3E}">
        <p14:creationId xmlns:p14="http://schemas.microsoft.com/office/powerpoint/2010/main" val="86367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 - The </a:t>
            </a:r>
            <a:r>
              <a:rPr lang="en-US" err="1"/>
              <a:t>colours</a:t>
            </a:r>
            <a:r>
              <a:rPr lang="en-US"/>
              <a:t> used at the top and bottom represent the traditional light blue used for boys. The next stripes are light pink traditionally used for girls. The white stripe in the </a:t>
            </a:r>
            <a:r>
              <a:rPr lang="en-US" err="1"/>
              <a:t>centre</a:t>
            </a:r>
            <a:r>
              <a:rPr lang="en-US"/>
              <a:t> represents people who are transitioning, have no gender, are gender neutral or non-binary. </a:t>
            </a:r>
          </a:p>
          <a:p>
            <a:endParaRPr lang="en-US">
              <a:ea typeface="Calibri"/>
              <a:cs typeface="Calibri"/>
            </a:endParaRPr>
          </a:p>
          <a:p>
            <a:r>
              <a:rPr lang="en-US"/>
              <a:t>Non-Binary - The four horizontal stripes of yellow, white, purple, and black are symbolic for Non-Binary peoples’ experience. Yellow represents those whose gender falls outside of the binary. White represents people with many or all genders. Purple represents those whose gender identity falls somewhere between male and female. Black represents people who are without a gender.</a:t>
            </a:r>
            <a:endParaRPr lang="en-US">
              <a:ea typeface="Calibri"/>
              <a:cs typeface="Calibri"/>
            </a:endParaRPr>
          </a:p>
          <a:p>
            <a:endParaRPr lang="en-US">
              <a:ea typeface="Calibri"/>
              <a:cs typeface="Calibri"/>
            </a:endParaRPr>
          </a:p>
          <a:p>
            <a:r>
              <a:rPr lang="en-US"/>
              <a:t>Genderqueer - The flag is made up of lavender, white and green stripes. Lavender, a mixture of blue and pink traditional male and female </a:t>
            </a:r>
            <a:r>
              <a:rPr lang="en-US" err="1"/>
              <a:t>colours</a:t>
            </a:r>
            <a:r>
              <a:rPr lang="en-US"/>
              <a:t>, represents androgyny. Lavender also represents the queer identity and has historically been associated with the LGBTQ+ community. White represents those who identify as gender neutral and green represents third gender identities and those who don’t identify on the traditional gender spectrum.</a:t>
            </a:r>
            <a:endParaRPr lang="en-US">
              <a:ea typeface="Calibri"/>
              <a:cs typeface="Calibri"/>
            </a:endParaRPr>
          </a:p>
          <a:p>
            <a:endParaRPr lang="en-US">
              <a:ea typeface="Calibri"/>
              <a:cs typeface="Calibri"/>
            </a:endParaRPr>
          </a:p>
          <a:p>
            <a:r>
              <a:rPr lang="en-US">
                <a:ea typeface="Calibri"/>
                <a:cs typeface="Calibri"/>
              </a:rPr>
              <a:t>Agender - </a:t>
            </a:r>
            <a:r>
              <a:rPr lang="en-US"/>
              <a:t>The black and white represents an absence of gender, with the grey representing semi-</a:t>
            </a:r>
            <a:r>
              <a:rPr lang="en-US" err="1"/>
              <a:t>genderlessness</a:t>
            </a:r>
            <a:r>
              <a:rPr lang="en-US"/>
              <a:t> and the green represents non-binary genders.</a:t>
            </a:r>
            <a:endParaRPr lang="en-US">
              <a:ea typeface="Calibri"/>
              <a:cs typeface="Calibri"/>
            </a:endParaRPr>
          </a:p>
          <a:p>
            <a:endParaRPr lang="en-US">
              <a:ea typeface="Calibri"/>
              <a:cs typeface="Calibri"/>
            </a:endParaRPr>
          </a:p>
          <a:p>
            <a:r>
              <a:rPr lang="en-US">
                <a:ea typeface="Calibri"/>
                <a:cs typeface="Calibri"/>
              </a:rPr>
              <a:t>Genderfluid - </a:t>
            </a:r>
            <a:r>
              <a:rPr lang="en-US"/>
              <a:t>The flag represents the fluctuations and flexibility for gender fluid people. Pink at the top represents femininity or feeling female and the blue at the bottom represents masculinity or feeling male. White represents people with many or all genders. Purple represents those whose gender identity falls somewhere between male and female. Black represents people who are without a gender.</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ea typeface="Calibri" panose="020F0502020204030204"/>
                <a:cs typeface="Calibri" panose="020F0502020204030204"/>
              </a:rPr>
              <a:t>Intersex - </a:t>
            </a:r>
            <a:r>
              <a:rPr lang="en-US"/>
              <a:t>The intersex flag was created in 2013, using yellow and purple, as they are gender neutral </a:t>
            </a:r>
            <a:r>
              <a:rPr lang="en-US" err="1"/>
              <a:t>colours</a:t>
            </a:r>
            <a:r>
              <a:rPr lang="en-US"/>
              <a:t>. The purple circle is described as unbroken, about being whole and complete as well as the right for intersex people to make decisions about their bodies. Gold was used to reclaim slurs against the intersex community.</a:t>
            </a:r>
            <a:endParaRPr lang="en-US">
              <a:ea typeface="Calibri"/>
              <a:cs typeface="Calibri"/>
            </a:endParaRPr>
          </a:p>
          <a:p>
            <a:endParaRPr lang="en-US">
              <a:ea typeface="Calibri"/>
              <a:cs typeface="Calibri"/>
            </a:endParaRPr>
          </a:p>
          <a:p>
            <a:r>
              <a:rPr lang="en-US">
                <a:ea typeface="Calibri"/>
                <a:cs typeface="Calibri"/>
              </a:rPr>
              <a:t>Pride Progress - </a:t>
            </a:r>
            <a:r>
              <a:rPr lang="en-US"/>
              <a:t>In 2018 the Progress flag was created incorporating elements from the rainbow flag and the transgender flag, to bring the focus on inclusion and progress within the community. The traditional rainbow </a:t>
            </a:r>
            <a:r>
              <a:rPr lang="en-US" err="1"/>
              <a:t>colours</a:t>
            </a:r>
            <a:r>
              <a:rPr lang="en-US"/>
              <a:t> are used, along with a chevron made up of black, brown, light blue, pink and white, to represent people of </a:t>
            </a:r>
            <a:r>
              <a:rPr lang="en-US" err="1"/>
              <a:t>colour</a:t>
            </a:r>
            <a:r>
              <a:rPr lang="en-US"/>
              <a:t>, transgender people, and those living with HIV/AIDS. The intersex flag has recently been incorporated to make the Progress flag even more inclusive.</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6806C97-6954-4359-B544-9B6FE8C4955E}" type="slidenum">
              <a:rPr lang="en-US" smtClean="0"/>
              <a:t>25</a:t>
            </a:fld>
            <a:endParaRPr lang="en-US"/>
          </a:p>
        </p:txBody>
      </p:sp>
    </p:spTree>
    <p:extLst>
      <p:ext uri="{BB962C8B-B14F-4D97-AF65-F5344CB8AC3E}">
        <p14:creationId xmlns:p14="http://schemas.microsoft.com/office/powerpoint/2010/main" val="268892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2D8A-3ED9-4358-B735-99D157F75F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7833D8-8869-4966-B768-8351BD178FC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7D529F-8F6E-443E-85C8-B26D39FF8876}"/>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5" name="Footer Placeholder 4">
            <a:extLst>
              <a:ext uri="{FF2B5EF4-FFF2-40B4-BE49-F238E27FC236}">
                <a16:creationId xmlns:a16="http://schemas.microsoft.com/office/drawing/2014/main" id="{B49D5401-5DF4-4796-81EF-5EACA7D901B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DF2E82E-AD2C-4322-8DCB-643AE570F4E1}"/>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622452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8BA72-6658-40E7-80C6-B7830E08F9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1EC0F6-3543-4EBE-B14F-9DD744D022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A2782E-F312-4942-B38B-532190BB50B4}"/>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5" name="Footer Placeholder 4">
            <a:extLst>
              <a:ext uri="{FF2B5EF4-FFF2-40B4-BE49-F238E27FC236}">
                <a16:creationId xmlns:a16="http://schemas.microsoft.com/office/drawing/2014/main" id="{85D784D6-B91A-4D90-B2EB-EBE36531E06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A5E91F6-4553-434A-87A9-3FD67FDB66BF}"/>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168836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5321D-CD90-444A-B89E-4A4E647590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F7EEF9-9A64-4EB9-BA7F-343B2BA2518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5CC359-8E13-415D-A1DC-FE1D5A2A4FEC}"/>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5" name="Footer Placeholder 4">
            <a:extLst>
              <a:ext uri="{FF2B5EF4-FFF2-40B4-BE49-F238E27FC236}">
                <a16:creationId xmlns:a16="http://schemas.microsoft.com/office/drawing/2014/main" id="{DDC147AF-2E5B-4D8B-88BD-390BF70634F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0FDF8B7-64E7-4F21-BB82-396730B914A7}"/>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2449001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3D26E-C0D6-4B9D-913C-67F92967A149}"/>
              </a:ext>
            </a:extLst>
          </p:cNvPr>
          <p:cNvSpPr>
            <a:spLocks noGrp="1"/>
          </p:cNvSpPr>
          <p:nvPr>
            <p:ph type="dt" sz="half" idx="10"/>
          </p:nvPr>
        </p:nvSpPr>
        <p:spPr>
          <a:xfrm>
            <a:off x="838200" y="6356350"/>
            <a:ext cx="2743200" cy="365125"/>
          </a:xfrm>
          <a:prstGeom prst="rect">
            <a:avLst/>
          </a:prstGeom>
        </p:spPr>
        <p:txBody>
          <a:bodyPr/>
          <a:lstStyle/>
          <a:p>
            <a:fld id="{78567BA5-9BAD-4C58-AC87-ACE8D783D2C5}" type="datetimeFigureOut">
              <a:rPr lang="en-GB" smtClean="0"/>
              <a:t>20/11/2023</a:t>
            </a:fld>
            <a:endParaRPr lang="en-GB"/>
          </a:p>
        </p:txBody>
      </p:sp>
      <p:sp>
        <p:nvSpPr>
          <p:cNvPr id="3" name="Footer Placeholder 2">
            <a:extLst>
              <a:ext uri="{FF2B5EF4-FFF2-40B4-BE49-F238E27FC236}">
                <a16:creationId xmlns:a16="http://schemas.microsoft.com/office/drawing/2014/main" id="{A970F186-D856-4BFF-9023-232DC713E0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3F28720-5D9B-4FA3-9D57-3854F6847C50}"/>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6" name="Picture Placeholder 5">
            <a:extLst>
              <a:ext uri="{FF2B5EF4-FFF2-40B4-BE49-F238E27FC236}">
                <a16:creationId xmlns:a16="http://schemas.microsoft.com/office/drawing/2014/main" id="{F737B479-649D-416E-A580-161FE964659F}"/>
              </a:ext>
            </a:extLst>
          </p:cNvPr>
          <p:cNvSpPr>
            <a:spLocks noGrp="1"/>
          </p:cNvSpPr>
          <p:nvPr>
            <p:ph type="pic" sz="quarter" idx="13"/>
          </p:nvPr>
        </p:nvSpPr>
        <p:spPr>
          <a:xfrm>
            <a:off x="0" y="0"/>
            <a:ext cx="12192000" cy="5578475"/>
          </a:xfrm>
        </p:spPr>
        <p:txBody>
          <a:bodyPr/>
          <a:lstStyle/>
          <a:p>
            <a:endParaRPr lang="en-GB"/>
          </a:p>
        </p:txBody>
      </p:sp>
    </p:spTree>
    <p:extLst>
      <p:ext uri="{BB962C8B-B14F-4D97-AF65-F5344CB8AC3E}">
        <p14:creationId xmlns:p14="http://schemas.microsoft.com/office/powerpoint/2010/main" val="2315256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5EB12E-6E4B-4352-A15F-EE4916DCD221}"/>
              </a:ext>
            </a:extLst>
          </p:cNvPr>
          <p:cNvSpPr>
            <a:spLocks noGrp="1"/>
          </p:cNvSpPr>
          <p:nvPr>
            <p:ph type="pic" sz="quarter" idx="13"/>
          </p:nvPr>
        </p:nvSpPr>
        <p:spPr>
          <a:xfrm>
            <a:off x="0" y="0"/>
            <a:ext cx="12192000" cy="5594350"/>
          </a:xfrm>
        </p:spPr>
        <p:txBody>
          <a:bodyPr/>
          <a:lstStyle/>
          <a:p>
            <a:endParaRPr lang="en-GB"/>
          </a:p>
        </p:txBody>
      </p:sp>
      <p:sp>
        <p:nvSpPr>
          <p:cNvPr id="6" name="Slide Number Placeholder 5">
            <a:extLst>
              <a:ext uri="{FF2B5EF4-FFF2-40B4-BE49-F238E27FC236}">
                <a16:creationId xmlns:a16="http://schemas.microsoft.com/office/drawing/2014/main" id="{4319A7BC-4635-4E76-BC3B-C98389B2C7C5}"/>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2" name="Title 1">
            <a:extLst>
              <a:ext uri="{FF2B5EF4-FFF2-40B4-BE49-F238E27FC236}">
                <a16:creationId xmlns:a16="http://schemas.microsoft.com/office/drawing/2014/main" id="{F29CE52F-5E6B-46D8-BE27-9EE2008005B1}"/>
              </a:ext>
            </a:extLst>
          </p:cNvPr>
          <p:cNvSpPr>
            <a:spLocks noGrp="1"/>
          </p:cNvSpPr>
          <p:nvPr>
            <p:ph type="ctrTitle" hasCustomPrompt="1"/>
          </p:nvPr>
        </p:nvSpPr>
        <p:spPr>
          <a:xfrm>
            <a:off x="0" y="365125"/>
            <a:ext cx="11353799" cy="898525"/>
          </a:xfrm>
          <a:solidFill>
            <a:schemeClr val="accent1"/>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1377299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5EB12E-6E4B-4352-A15F-EE4916DCD221}"/>
              </a:ext>
            </a:extLst>
          </p:cNvPr>
          <p:cNvSpPr>
            <a:spLocks noGrp="1"/>
          </p:cNvSpPr>
          <p:nvPr>
            <p:ph type="pic" sz="quarter" idx="13"/>
          </p:nvPr>
        </p:nvSpPr>
        <p:spPr>
          <a:xfrm>
            <a:off x="0" y="0"/>
            <a:ext cx="12192000" cy="5594350"/>
          </a:xfrm>
        </p:spPr>
        <p:txBody>
          <a:bodyPr/>
          <a:lstStyle/>
          <a:p>
            <a:endParaRPr lang="en-GB"/>
          </a:p>
        </p:txBody>
      </p:sp>
      <p:sp>
        <p:nvSpPr>
          <p:cNvPr id="6" name="Slide Number Placeholder 5">
            <a:extLst>
              <a:ext uri="{FF2B5EF4-FFF2-40B4-BE49-F238E27FC236}">
                <a16:creationId xmlns:a16="http://schemas.microsoft.com/office/drawing/2014/main" id="{4319A7BC-4635-4E76-BC3B-C98389B2C7C5}"/>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2" name="Title 1">
            <a:extLst>
              <a:ext uri="{FF2B5EF4-FFF2-40B4-BE49-F238E27FC236}">
                <a16:creationId xmlns:a16="http://schemas.microsoft.com/office/drawing/2014/main" id="{F29CE52F-5E6B-46D8-BE27-9EE2008005B1}"/>
              </a:ext>
            </a:extLst>
          </p:cNvPr>
          <p:cNvSpPr>
            <a:spLocks noGrp="1"/>
          </p:cNvSpPr>
          <p:nvPr>
            <p:ph type="ctrTitle" hasCustomPrompt="1"/>
          </p:nvPr>
        </p:nvSpPr>
        <p:spPr>
          <a:xfrm>
            <a:off x="1" y="365125"/>
            <a:ext cx="6095999" cy="898525"/>
          </a:xfrm>
          <a:solidFill>
            <a:schemeClr val="accent1"/>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
        <p:nvSpPr>
          <p:cNvPr id="13" name="Content Placeholder 12">
            <a:extLst>
              <a:ext uri="{FF2B5EF4-FFF2-40B4-BE49-F238E27FC236}">
                <a16:creationId xmlns:a16="http://schemas.microsoft.com/office/drawing/2014/main" id="{F7C946A9-51D4-4E31-B42F-000434E45748}"/>
              </a:ext>
            </a:extLst>
          </p:cNvPr>
          <p:cNvSpPr>
            <a:spLocks noGrp="1"/>
          </p:cNvSpPr>
          <p:nvPr>
            <p:ph sz="quarter" idx="14" hasCustomPrompt="1"/>
          </p:nvPr>
        </p:nvSpPr>
        <p:spPr>
          <a:xfrm>
            <a:off x="0" y="1970088"/>
            <a:ext cx="4672584" cy="739775"/>
          </a:xfrm>
          <a:solidFill>
            <a:schemeClr val="accent4"/>
          </a:solidFill>
          <a:ln w="31750">
            <a:solidFill>
              <a:schemeClr val="bg1"/>
            </a:solidFill>
          </a:ln>
        </p:spPr>
        <p:txBody>
          <a:bodyPr anchor="ctr" anchorCtr="0"/>
          <a:lstStyle>
            <a:lvl1pPr marL="252000" indent="0">
              <a:buNone/>
              <a:defRPr>
                <a:solidFill>
                  <a:schemeClr val="bg1"/>
                </a:solidFill>
              </a:defRPr>
            </a:lvl1pPr>
          </a:lstStyle>
          <a:p>
            <a:pPr lvl="0"/>
            <a:r>
              <a:rPr lang="en-GB"/>
              <a:t>Click here to edit sub heading</a:t>
            </a:r>
          </a:p>
        </p:txBody>
      </p:sp>
    </p:spTree>
    <p:extLst>
      <p:ext uri="{BB962C8B-B14F-4D97-AF65-F5344CB8AC3E}">
        <p14:creationId xmlns:p14="http://schemas.microsoft.com/office/powerpoint/2010/main" val="3779423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F59D1-3984-4DEA-9A72-79B6B91D7FE4}"/>
              </a:ext>
            </a:extLst>
          </p:cNvPr>
          <p:cNvSpPr>
            <a:spLocks noGrp="1"/>
          </p:cNvSpPr>
          <p:nvPr>
            <p:ph idx="1"/>
          </p:nvPr>
        </p:nvSpPr>
        <p:spPr>
          <a:xfrm>
            <a:off x="340822" y="1556656"/>
            <a:ext cx="11012978" cy="4029497"/>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C60BC881-913B-4896-B062-F4A590FD5C49}"/>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8" name="Title 1">
            <a:extLst>
              <a:ext uri="{FF2B5EF4-FFF2-40B4-BE49-F238E27FC236}">
                <a16:creationId xmlns:a16="http://schemas.microsoft.com/office/drawing/2014/main" id="{ADF5C77C-AA2F-4A5F-A7B5-6E0625D6EBF0}"/>
              </a:ext>
            </a:extLst>
          </p:cNvPr>
          <p:cNvSpPr>
            <a:spLocks noGrp="1"/>
          </p:cNvSpPr>
          <p:nvPr>
            <p:ph type="ctrTitle" hasCustomPrompt="1"/>
          </p:nvPr>
        </p:nvSpPr>
        <p:spPr>
          <a:xfrm>
            <a:off x="0" y="365126"/>
            <a:ext cx="11353800" cy="906722"/>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2239915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F59D1-3984-4DEA-9A72-79B6B91D7FE4}"/>
              </a:ext>
            </a:extLst>
          </p:cNvPr>
          <p:cNvSpPr>
            <a:spLocks noGrp="1"/>
          </p:cNvSpPr>
          <p:nvPr>
            <p:ph idx="1"/>
          </p:nvPr>
        </p:nvSpPr>
        <p:spPr>
          <a:xfrm>
            <a:off x="340822" y="1556656"/>
            <a:ext cx="11012978" cy="4029497"/>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C60BC881-913B-4896-B062-F4A590FD5C49}"/>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8" name="Title 1">
            <a:extLst>
              <a:ext uri="{FF2B5EF4-FFF2-40B4-BE49-F238E27FC236}">
                <a16:creationId xmlns:a16="http://schemas.microsoft.com/office/drawing/2014/main" id="{ADF5C77C-AA2F-4A5F-A7B5-6E0625D6EBF0}"/>
              </a:ext>
            </a:extLst>
          </p:cNvPr>
          <p:cNvSpPr>
            <a:spLocks noGrp="1"/>
          </p:cNvSpPr>
          <p:nvPr>
            <p:ph type="ctrTitle" hasCustomPrompt="1"/>
          </p:nvPr>
        </p:nvSpPr>
        <p:spPr>
          <a:xfrm>
            <a:off x="0" y="365126"/>
            <a:ext cx="11353800" cy="906722"/>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3813156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6D89B-35A4-48C1-AF30-BDFF84090627}"/>
              </a:ext>
            </a:extLst>
          </p:cNvPr>
          <p:cNvSpPr>
            <a:spLocks noGrp="1"/>
          </p:cNvSpPr>
          <p:nvPr>
            <p:ph sz="half" idx="1"/>
          </p:nvPr>
        </p:nvSpPr>
        <p:spPr>
          <a:xfrm>
            <a:off x="338328" y="1556657"/>
            <a:ext cx="5181600" cy="402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DFEBBF-9907-4969-B4C0-6AB5F161CDD6}"/>
              </a:ext>
            </a:extLst>
          </p:cNvPr>
          <p:cNvSpPr>
            <a:spLocks noGrp="1"/>
          </p:cNvSpPr>
          <p:nvPr>
            <p:ph sz="half" idx="2"/>
          </p:nvPr>
        </p:nvSpPr>
        <p:spPr>
          <a:xfrm>
            <a:off x="6172200" y="1556655"/>
            <a:ext cx="5181600" cy="4021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AB747158-40C8-488C-BE77-F8C2EF18001C}"/>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8" name="Title 1">
            <a:extLst>
              <a:ext uri="{FF2B5EF4-FFF2-40B4-BE49-F238E27FC236}">
                <a16:creationId xmlns:a16="http://schemas.microsoft.com/office/drawing/2014/main" id="{184BC567-2030-408D-AB74-FDA79D1D144C}"/>
              </a:ext>
            </a:extLst>
          </p:cNvPr>
          <p:cNvSpPr>
            <a:spLocks noGrp="1"/>
          </p:cNvSpPr>
          <p:nvPr>
            <p:ph type="ctrTitle" hasCustomPrompt="1"/>
          </p:nvPr>
        </p:nvSpPr>
        <p:spPr>
          <a:xfrm>
            <a:off x="0" y="365125"/>
            <a:ext cx="11353800" cy="915035"/>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1211767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8DB94C-473D-47FE-B098-33BACB606C58}"/>
              </a:ext>
            </a:extLst>
          </p:cNvPr>
          <p:cNvSpPr>
            <a:spLocks noGrp="1"/>
          </p:cNvSpPr>
          <p:nvPr>
            <p:ph type="body" idx="1" hasCustomPrompt="1"/>
          </p:nvPr>
        </p:nvSpPr>
        <p:spPr>
          <a:xfrm>
            <a:off x="338328" y="1554163"/>
            <a:ext cx="11015472" cy="432579"/>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header</a:t>
            </a:r>
          </a:p>
        </p:txBody>
      </p:sp>
      <p:sp>
        <p:nvSpPr>
          <p:cNvPr id="4" name="Content Placeholder 3">
            <a:extLst>
              <a:ext uri="{FF2B5EF4-FFF2-40B4-BE49-F238E27FC236}">
                <a16:creationId xmlns:a16="http://schemas.microsoft.com/office/drawing/2014/main" id="{A8FBE5A1-E434-4F1F-A50B-FE843D085A21}"/>
              </a:ext>
            </a:extLst>
          </p:cNvPr>
          <p:cNvSpPr>
            <a:spLocks noGrp="1"/>
          </p:cNvSpPr>
          <p:nvPr>
            <p:ph sz="half" idx="2"/>
          </p:nvPr>
        </p:nvSpPr>
        <p:spPr>
          <a:xfrm>
            <a:off x="338328" y="1986742"/>
            <a:ext cx="11015472" cy="35552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EA8E5F9E-EA32-43CC-953C-3FCDD6DA6C74}"/>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10" name="Title 1">
            <a:extLst>
              <a:ext uri="{FF2B5EF4-FFF2-40B4-BE49-F238E27FC236}">
                <a16:creationId xmlns:a16="http://schemas.microsoft.com/office/drawing/2014/main" id="{472018D9-C32F-46F5-9BEA-5A83E768713B}"/>
              </a:ext>
            </a:extLst>
          </p:cNvPr>
          <p:cNvSpPr>
            <a:spLocks noGrp="1"/>
          </p:cNvSpPr>
          <p:nvPr>
            <p:ph type="ctrTitle" hasCustomPrompt="1"/>
          </p:nvPr>
        </p:nvSpPr>
        <p:spPr>
          <a:xfrm>
            <a:off x="0" y="365126"/>
            <a:ext cx="11353800" cy="950912"/>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2598926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8DB94C-473D-47FE-B098-33BACB606C58}"/>
              </a:ext>
            </a:extLst>
          </p:cNvPr>
          <p:cNvSpPr>
            <a:spLocks noGrp="1"/>
          </p:cNvSpPr>
          <p:nvPr>
            <p:ph type="body" idx="1" hasCustomPrompt="1"/>
          </p:nvPr>
        </p:nvSpPr>
        <p:spPr>
          <a:xfrm>
            <a:off x="338328" y="1554163"/>
            <a:ext cx="5183189" cy="432579"/>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header</a:t>
            </a:r>
          </a:p>
        </p:txBody>
      </p:sp>
      <p:sp>
        <p:nvSpPr>
          <p:cNvPr id="4" name="Content Placeholder 3">
            <a:extLst>
              <a:ext uri="{FF2B5EF4-FFF2-40B4-BE49-F238E27FC236}">
                <a16:creationId xmlns:a16="http://schemas.microsoft.com/office/drawing/2014/main" id="{A8FBE5A1-E434-4F1F-A50B-FE843D085A21}"/>
              </a:ext>
            </a:extLst>
          </p:cNvPr>
          <p:cNvSpPr>
            <a:spLocks noGrp="1"/>
          </p:cNvSpPr>
          <p:nvPr>
            <p:ph sz="half" idx="2"/>
          </p:nvPr>
        </p:nvSpPr>
        <p:spPr>
          <a:xfrm>
            <a:off x="338328" y="1986743"/>
            <a:ext cx="5183189" cy="3581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D394D6C-9CA7-4CCA-9490-C792C012A2D9}"/>
              </a:ext>
            </a:extLst>
          </p:cNvPr>
          <p:cNvSpPr>
            <a:spLocks noGrp="1"/>
          </p:cNvSpPr>
          <p:nvPr>
            <p:ph type="body" sz="quarter" idx="3" hasCustomPrompt="1"/>
          </p:nvPr>
        </p:nvSpPr>
        <p:spPr>
          <a:xfrm>
            <a:off x="6172200" y="1554163"/>
            <a:ext cx="5183188" cy="432579"/>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header</a:t>
            </a:r>
          </a:p>
        </p:txBody>
      </p:sp>
      <p:sp>
        <p:nvSpPr>
          <p:cNvPr id="6" name="Content Placeholder 5">
            <a:extLst>
              <a:ext uri="{FF2B5EF4-FFF2-40B4-BE49-F238E27FC236}">
                <a16:creationId xmlns:a16="http://schemas.microsoft.com/office/drawing/2014/main" id="{3682D8F1-393C-460D-AD05-4AEF157BC097}"/>
              </a:ext>
            </a:extLst>
          </p:cNvPr>
          <p:cNvSpPr>
            <a:spLocks noGrp="1"/>
          </p:cNvSpPr>
          <p:nvPr>
            <p:ph sz="quarter" idx="4"/>
          </p:nvPr>
        </p:nvSpPr>
        <p:spPr>
          <a:xfrm>
            <a:off x="6172200" y="2044931"/>
            <a:ext cx="5183188" cy="3523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EA8E5F9E-EA32-43CC-953C-3FCDD6DA6C74}"/>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10" name="Title 1">
            <a:extLst>
              <a:ext uri="{FF2B5EF4-FFF2-40B4-BE49-F238E27FC236}">
                <a16:creationId xmlns:a16="http://schemas.microsoft.com/office/drawing/2014/main" id="{472018D9-C32F-46F5-9BEA-5A83E768713B}"/>
              </a:ext>
            </a:extLst>
          </p:cNvPr>
          <p:cNvSpPr>
            <a:spLocks noGrp="1"/>
          </p:cNvSpPr>
          <p:nvPr>
            <p:ph type="ctrTitle" hasCustomPrompt="1"/>
          </p:nvPr>
        </p:nvSpPr>
        <p:spPr>
          <a:xfrm>
            <a:off x="0" y="365125"/>
            <a:ext cx="11353800" cy="924179"/>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340916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EC11-152C-4E3D-B31A-66DA5970DA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787E9A-7072-4C85-92F4-ACADB3F35CF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267FEB-4FF1-4A48-902D-C3CAF01B4C4A}"/>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5" name="Footer Placeholder 4">
            <a:extLst>
              <a:ext uri="{FF2B5EF4-FFF2-40B4-BE49-F238E27FC236}">
                <a16:creationId xmlns:a16="http://schemas.microsoft.com/office/drawing/2014/main" id="{E6B938B0-4046-4925-9D2B-6C2326D9AD5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9AECDD1-478D-48D3-989F-5C7E71979EED}"/>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2005951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3D26E-C0D6-4B9D-913C-67F92967A149}"/>
              </a:ext>
            </a:extLst>
          </p:cNvPr>
          <p:cNvSpPr>
            <a:spLocks noGrp="1"/>
          </p:cNvSpPr>
          <p:nvPr>
            <p:ph type="dt" sz="half" idx="10"/>
          </p:nvPr>
        </p:nvSpPr>
        <p:spPr>
          <a:xfrm>
            <a:off x="838200" y="6356350"/>
            <a:ext cx="2743200" cy="365125"/>
          </a:xfrm>
          <a:prstGeom prst="rect">
            <a:avLst/>
          </a:prstGeom>
        </p:spPr>
        <p:txBody>
          <a:bodyPr/>
          <a:lstStyle/>
          <a:p>
            <a:fld id="{78567BA5-9BAD-4C58-AC87-ACE8D783D2C5}" type="datetimeFigureOut">
              <a:rPr lang="en-GB" smtClean="0"/>
              <a:t>20/11/2023</a:t>
            </a:fld>
            <a:endParaRPr lang="en-GB"/>
          </a:p>
        </p:txBody>
      </p:sp>
      <p:sp>
        <p:nvSpPr>
          <p:cNvPr id="3" name="Footer Placeholder 2">
            <a:extLst>
              <a:ext uri="{FF2B5EF4-FFF2-40B4-BE49-F238E27FC236}">
                <a16:creationId xmlns:a16="http://schemas.microsoft.com/office/drawing/2014/main" id="{A970F186-D856-4BFF-9023-232DC713E0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3F28720-5D9B-4FA3-9D57-3854F6847C50}"/>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6" name="Picture Placeholder 5">
            <a:extLst>
              <a:ext uri="{FF2B5EF4-FFF2-40B4-BE49-F238E27FC236}">
                <a16:creationId xmlns:a16="http://schemas.microsoft.com/office/drawing/2014/main" id="{F737B479-649D-416E-A580-161FE964659F}"/>
              </a:ext>
            </a:extLst>
          </p:cNvPr>
          <p:cNvSpPr>
            <a:spLocks noGrp="1"/>
          </p:cNvSpPr>
          <p:nvPr>
            <p:ph type="pic" sz="quarter" idx="13"/>
          </p:nvPr>
        </p:nvSpPr>
        <p:spPr>
          <a:xfrm>
            <a:off x="0" y="0"/>
            <a:ext cx="12192000" cy="5578475"/>
          </a:xfrm>
        </p:spPr>
        <p:txBody>
          <a:bodyPr/>
          <a:lstStyle/>
          <a:p>
            <a:endParaRPr lang="en-GB"/>
          </a:p>
        </p:txBody>
      </p:sp>
    </p:spTree>
    <p:extLst>
      <p:ext uri="{BB962C8B-B14F-4D97-AF65-F5344CB8AC3E}">
        <p14:creationId xmlns:p14="http://schemas.microsoft.com/office/powerpoint/2010/main" val="3069061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1 Standard (1x1)">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263525" y="1457854"/>
            <a:ext cx="11664950" cy="4779434"/>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8E195A2A-1106-7F45-A3BB-0D3A2ED93CBE}"/>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191B89D-66F9-9447-A147-7D12A9F5E9AB}"/>
              </a:ext>
            </a:extLst>
          </p:cNvPr>
          <p:cNvSpPr>
            <a:spLocks noGrp="1"/>
          </p:cNvSpPr>
          <p:nvPr>
            <p:ph type="title"/>
          </p:nvPr>
        </p:nvSpPr>
        <p:spPr>
          <a:xfrm>
            <a:off x="263525" y="441326"/>
            <a:ext cx="11661776" cy="647698"/>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0" name="Group 9">
            <a:extLst>
              <a:ext uri="{FF2B5EF4-FFF2-40B4-BE49-F238E27FC236}">
                <a16:creationId xmlns:a16="http://schemas.microsoft.com/office/drawing/2014/main" id="{9FD5E74C-2EF5-EC45-8183-8BA534B8D110}"/>
              </a:ext>
            </a:extLst>
          </p:cNvPr>
          <p:cNvGrpSpPr/>
          <p:nvPr userDrawn="1"/>
        </p:nvGrpSpPr>
        <p:grpSpPr>
          <a:xfrm>
            <a:off x="10814051" y="6438651"/>
            <a:ext cx="1111250" cy="225425"/>
            <a:chOff x="292100" y="6413250"/>
            <a:chExt cx="1111250" cy="225425"/>
          </a:xfrm>
        </p:grpSpPr>
        <p:sp>
          <p:nvSpPr>
            <p:cNvPr id="11" name="Freeform: Shape 12">
              <a:extLst>
                <a:ext uri="{FF2B5EF4-FFF2-40B4-BE49-F238E27FC236}">
                  <a16:creationId xmlns:a16="http://schemas.microsoft.com/office/drawing/2014/main" id="{4B6E2FF8-4350-4047-8DED-0620671F25C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DF863911-60F3-A740-BF4B-76AC1B0FD967}"/>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12" name="Graphic 6">
            <a:extLst>
              <a:ext uri="{FF2B5EF4-FFF2-40B4-BE49-F238E27FC236}">
                <a16:creationId xmlns:a16="http://schemas.microsoft.com/office/drawing/2014/main" id="{088F9968-E7DA-6A8F-A0F1-76BF4475E9D7}"/>
              </a:ext>
            </a:extLst>
          </p:cNvPr>
          <p:cNvSpPr/>
          <p:nvPr userDrawn="1"/>
        </p:nvSpPr>
        <p:spPr>
          <a:xfrm>
            <a:off x="287339" y="6465716"/>
            <a:ext cx="1563045" cy="166520"/>
          </a:xfrm>
          <a:custGeom>
            <a:avLst/>
            <a:gdLst>
              <a:gd name="connsiteX0" fmla="*/ 6516173 w 6783688"/>
              <a:gd name="connsiteY0" fmla="*/ 571447 h 722705"/>
              <a:gd name="connsiteX1" fmla="*/ 6542004 w 6783688"/>
              <a:gd name="connsiteY1" fmla="*/ 571447 h 722705"/>
              <a:gd name="connsiteX2" fmla="*/ 6554178 w 6783688"/>
              <a:gd name="connsiteY2" fmla="*/ 540403 h 722705"/>
              <a:gd name="connsiteX3" fmla="*/ 6659046 w 6783688"/>
              <a:gd name="connsiteY3" fmla="*/ 571447 h 722705"/>
              <a:gd name="connsiteX4" fmla="*/ 6783689 w 6783688"/>
              <a:gd name="connsiteY4" fmla="*/ 446561 h 722705"/>
              <a:gd name="connsiteX5" fmla="*/ 6576921 w 6783688"/>
              <a:gd name="connsiteY5" fmla="*/ 268694 h 722705"/>
              <a:gd name="connsiteX6" fmla="*/ 6643785 w 6783688"/>
              <a:gd name="connsiteY6" fmla="*/ 214174 h 722705"/>
              <a:gd name="connsiteX7" fmla="*/ 6735768 w 6783688"/>
              <a:gd name="connsiteY7" fmla="*/ 296663 h 722705"/>
              <a:gd name="connsiteX8" fmla="*/ 6765400 w 6783688"/>
              <a:gd name="connsiteY8" fmla="*/ 296663 h 722705"/>
              <a:gd name="connsiteX9" fmla="*/ 6765400 w 6783688"/>
              <a:gd name="connsiteY9" fmla="*/ 178636 h 722705"/>
              <a:gd name="connsiteX10" fmla="*/ 6741053 w 6783688"/>
              <a:gd name="connsiteY10" fmla="*/ 178636 h 722705"/>
              <a:gd name="connsiteX11" fmla="*/ 6728108 w 6783688"/>
              <a:gd name="connsiteY11" fmla="*/ 200574 h 722705"/>
              <a:gd name="connsiteX12" fmla="*/ 6644498 w 6783688"/>
              <a:gd name="connsiteY12" fmla="*/ 178636 h 722705"/>
              <a:gd name="connsiteX13" fmla="*/ 6522884 w 6783688"/>
              <a:gd name="connsiteY13" fmla="*/ 292938 h 722705"/>
              <a:gd name="connsiteX14" fmla="*/ 6728880 w 6783688"/>
              <a:gd name="connsiteY14" fmla="*/ 469268 h 722705"/>
              <a:gd name="connsiteX15" fmla="*/ 6655900 w 6783688"/>
              <a:gd name="connsiteY15" fmla="*/ 533603 h 722705"/>
              <a:gd name="connsiteX16" fmla="*/ 6546458 w 6783688"/>
              <a:gd name="connsiteY16" fmla="*/ 435977 h 722705"/>
              <a:gd name="connsiteX17" fmla="*/ 6516055 w 6783688"/>
              <a:gd name="connsiteY17" fmla="*/ 435977 h 722705"/>
              <a:gd name="connsiteX18" fmla="*/ 6516055 w 6783688"/>
              <a:gd name="connsiteY18" fmla="*/ 571447 h 722705"/>
              <a:gd name="connsiteX19" fmla="*/ 6218194 w 6783688"/>
              <a:gd name="connsiteY19" fmla="*/ 334566 h 722705"/>
              <a:gd name="connsiteX20" fmla="*/ 6308633 w 6783688"/>
              <a:gd name="connsiteY20" fmla="*/ 213465 h 722705"/>
              <a:gd name="connsiteX21" fmla="*/ 6380069 w 6783688"/>
              <a:gd name="connsiteY21" fmla="*/ 317891 h 722705"/>
              <a:gd name="connsiteX22" fmla="*/ 6380069 w 6783688"/>
              <a:gd name="connsiteY22" fmla="*/ 334566 h 722705"/>
              <a:gd name="connsiteX23" fmla="*/ 6218194 w 6783688"/>
              <a:gd name="connsiteY23" fmla="*/ 334566 h 722705"/>
              <a:gd name="connsiteX24" fmla="*/ 6139929 w 6783688"/>
              <a:gd name="connsiteY24" fmla="*/ 379979 h 722705"/>
              <a:gd name="connsiteX25" fmla="*/ 6305605 w 6783688"/>
              <a:gd name="connsiteY25" fmla="*/ 571447 h 722705"/>
              <a:gd name="connsiteX26" fmla="*/ 6448478 w 6783688"/>
              <a:gd name="connsiteY26" fmla="*/ 472283 h 722705"/>
              <a:gd name="connsiteX27" fmla="*/ 6415046 w 6783688"/>
              <a:gd name="connsiteY27" fmla="*/ 460930 h 722705"/>
              <a:gd name="connsiteX28" fmla="*/ 6320034 w 6783688"/>
              <a:gd name="connsiteY28" fmla="*/ 526034 h 722705"/>
              <a:gd name="connsiteX29" fmla="*/ 6218194 w 6783688"/>
              <a:gd name="connsiteY29" fmla="*/ 374657 h 722705"/>
              <a:gd name="connsiteX30" fmla="*/ 6451566 w 6783688"/>
              <a:gd name="connsiteY30" fmla="*/ 374657 h 722705"/>
              <a:gd name="connsiteX31" fmla="*/ 6453110 w 6783688"/>
              <a:gd name="connsiteY31" fmla="*/ 342845 h 722705"/>
              <a:gd name="connsiteX32" fmla="*/ 6310949 w 6783688"/>
              <a:gd name="connsiteY32" fmla="*/ 178577 h 722705"/>
              <a:gd name="connsiteX33" fmla="*/ 6139929 w 6783688"/>
              <a:gd name="connsiteY33" fmla="*/ 379979 h 722705"/>
              <a:gd name="connsiteX34" fmla="*/ 5948362 w 6783688"/>
              <a:gd name="connsiteY34" fmla="*/ 58304 h 722705"/>
              <a:gd name="connsiteX35" fmla="*/ 5995511 w 6783688"/>
              <a:gd name="connsiteY35" fmla="*/ 103717 h 722705"/>
              <a:gd name="connsiteX36" fmla="*/ 6042661 w 6783688"/>
              <a:gd name="connsiteY36" fmla="*/ 57535 h 722705"/>
              <a:gd name="connsiteX37" fmla="*/ 5994798 w 6783688"/>
              <a:gd name="connsiteY37" fmla="*/ 11353 h 722705"/>
              <a:gd name="connsiteX38" fmla="*/ 5948362 w 6783688"/>
              <a:gd name="connsiteY38" fmla="*/ 58304 h 722705"/>
              <a:gd name="connsiteX39" fmla="*/ 5912673 w 6783688"/>
              <a:gd name="connsiteY39" fmla="*/ 186974 h 722705"/>
              <a:gd name="connsiteX40" fmla="*/ 5912673 w 6783688"/>
              <a:gd name="connsiteY40" fmla="*/ 217249 h 722705"/>
              <a:gd name="connsiteX41" fmla="*/ 5967423 w 6783688"/>
              <a:gd name="connsiteY41" fmla="*/ 222571 h 722705"/>
              <a:gd name="connsiteX42" fmla="*/ 5967423 w 6783688"/>
              <a:gd name="connsiteY42" fmla="*/ 527571 h 722705"/>
              <a:gd name="connsiteX43" fmla="*/ 5912673 w 6783688"/>
              <a:gd name="connsiteY43" fmla="*/ 532893 h 722705"/>
              <a:gd name="connsiteX44" fmla="*/ 5912673 w 6783688"/>
              <a:gd name="connsiteY44" fmla="*/ 563169 h 722705"/>
              <a:gd name="connsiteX45" fmla="*/ 6095867 w 6783688"/>
              <a:gd name="connsiteY45" fmla="*/ 563169 h 722705"/>
              <a:gd name="connsiteX46" fmla="*/ 6095867 w 6783688"/>
              <a:gd name="connsiteY46" fmla="*/ 532893 h 722705"/>
              <a:gd name="connsiteX47" fmla="*/ 6039632 w 6783688"/>
              <a:gd name="connsiteY47" fmla="*/ 527571 h 722705"/>
              <a:gd name="connsiteX48" fmla="*/ 6039632 w 6783688"/>
              <a:gd name="connsiteY48" fmla="*/ 186974 h 722705"/>
              <a:gd name="connsiteX49" fmla="*/ 5912673 w 6783688"/>
              <a:gd name="connsiteY49" fmla="*/ 186974 h 722705"/>
              <a:gd name="connsiteX50" fmla="*/ 5737853 w 6783688"/>
              <a:gd name="connsiteY50" fmla="*/ 178636 h 722705"/>
              <a:gd name="connsiteX51" fmla="*/ 5557687 w 6783688"/>
              <a:gd name="connsiteY51" fmla="*/ 386011 h 722705"/>
              <a:gd name="connsiteX52" fmla="*/ 5723363 w 6783688"/>
              <a:gd name="connsiteY52" fmla="*/ 571447 h 722705"/>
              <a:gd name="connsiteX53" fmla="*/ 5863980 w 6783688"/>
              <a:gd name="connsiteY53" fmla="*/ 470805 h 722705"/>
              <a:gd name="connsiteX54" fmla="*/ 5830548 w 6783688"/>
              <a:gd name="connsiteY54" fmla="*/ 459452 h 722705"/>
              <a:gd name="connsiteX55" fmla="*/ 5739337 w 6783688"/>
              <a:gd name="connsiteY55" fmla="*/ 526803 h 722705"/>
              <a:gd name="connsiteX56" fmla="*/ 5635953 w 6783688"/>
              <a:gd name="connsiteY56" fmla="*/ 370873 h 722705"/>
              <a:gd name="connsiteX57" fmla="*/ 5740822 w 6783688"/>
              <a:gd name="connsiteY57" fmla="*/ 214174 h 722705"/>
              <a:gd name="connsiteX58" fmla="*/ 5797828 w 6783688"/>
              <a:gd name="connsiteY58" fmla="*/ 249003 h 722705"/>
              <a:gd name="connsiteX59" fmla="*/ 5795572 w 6783688"/>
              <a:gd name="connsiteY59" fmla="*/ 265678 h 722705"/>
              <a:gd name="connsiteX60" fmla="*/ 5770513 w 6783688"/>
              <a:gd name="connsiteY60" fmla="*/ 265678 h 722705"/>
              <a:gd name="connsiteX61" fmla="*/ 5763684 w 6783688"/>
              <a:gd name="connsiteY61" fmla="*/ 298969 h 722705"/>
              <a:gd name="connsiteX62" fmla="*/ 5810833 w 6783688"/>
              <a:gd name="connsiteY62" fmla="*/ 342845 h 722705"/>
              <a:gd name="connsiteX63" fmla="*/ 5864039 w 6783688"/>
              <a:gd name="connsiteY63" fmla="*/ 280756 h 722705"/>
              <a:gd name="connsiteX64" fmla="*/ 5737853 w 6783688"/>
              <a:gd name="connsiteY64" fmla="*/ 178636 h 722705"/>
              <a:gd name="connsiteX65" fmla="*/ 5320515 w 6783688"/>
              <a:gd name="connsiteY65" fmla="*/ 529818 h 722705"/>
              <a:gd name="connsiteX66" fmla="*/ 5268853 w 6783688"/>
              <a:gd name="connsiteY66" fmla="*/ 470036 h 722705"/>
              <a:gd name="connsiteX67" fmla="*/ 5357035 w 6783688"/>
              <a:gd name="connsiteY67" fmla="*/ 396595 h 722705"/>
              <a:gd name="connsiteX68" fmla="*/ 5397296 w 6783688"/>
              <a:gd name="connsiteY68" fmla="*/ 396595 h 722705"/>
              <a:gd name="connsiteX69" fmla="*/ 5397296 w 6783688"/>
              <a:gd name="connsiteY69" fmla="*/ 458683 h 722705"/>
              <a:gd name="connsiteX70" fmla="*/ 5320515 w 6783688"/>
              <a:gd name="connsiteY70" fmla="*/ 529818 h 722705"/>
              <a:gd name="connsiteX71" fmla="*/ 5346406 w 6783688"/>
              <a:gd name="connsiteY71" fmla="*/ 364842 h 722705"/>
              <a:gd name="connsiteX72" fmla="*/ 5189815 w 6783688"/>
              <a:gd name="connsiteY72" fmla="*/ 474590 h 722705"/>
              <a:gd name="connsiteX73" fmla="*/ 5293200 w 6783688"/>
              <a:gd name="connsiteY73" fmla="*/ 571447 h 722705"/>
              <a:gd name="connsiteX74" fmla="*/ 5401869 w 6783688"/>
              <a:gd name="connsiteY74" fmla="*/ 517696 h 722705"/>
              <a:gd name="connsiteX75" fmla="*/ 5468020 w 6783688"/>
              <a:gd name="connsiteY75" fmla="*/ 570678 h 722705"/>
              <a:gd name="connsiteX76" fmla="*/ 5522770 w 6783688"/>
              <a:gd name="connsiteY76" fmla="*/ 557788 h 722705"/>
              <a:gd name="connsiteX77" fmla="*/ 5515942 w 6783688"/>
              <a:gd name="connsiteY77" fmla="*/ 532065 h 722705"/>
              <a:gd name="connsiteX78" fmla="*/ 5491595 w 6783688"/>
              <a:gd name="connsiteY78" fmla="*/ 536619 h 722705"/>
              <a:gd name="connsiteX79" fmla="*/ 5469564 w 6783688"/>
              <a:gd name="connsiteY79" fmla="*/ 494221 h 722705"/>
              <a:gd name="connsiteX80" fmla="*/ 5469564 w 6783688"/>
              <a:gd name="connsiteY80" fmla="*/ 321675 h 722705"/>
              <a:gd name="connsiteX81" fmla="*/ 5335776 w 6783688"/>
              <a:gd name="connsiteY81" fmla="*/ 178636 h 722705"/>
              <a:gd name="connsiteX82" fmla="*/ 5208105 w 6783688"/>
              <a:gd name="connsiteY82" fmla="*/ 272478 h 722705"/>
              <a:gd name="connsiteX83" fmla="*/ 5251454 w 6783688"/>
              <a:gd name="connsiteY83" fmla="*/ 319428 h 722705"/>
              <a:gd name="connsiteX84" fmla="*/ 5294031 w 6783688"/>
              <a:gd name="connsiteY84" fmla="*/ 279337 h 722705"/>
              <a:gd name="connsiteX85" fmla="*/ 5289458 w 6783688"/>
              <a:gd name="connsiteY85" fmla="*/ 252078 h 722705"/>
              <a:gd name="connsiteX86" fmla="*/ 5265112 w 6783688"/>
              <a:gd name="connsiteY86" fmla="*/ 252078 h 722705"/>
              <a:gd name="connsiteX87" fmla="*/ 5263568 w 6783688"/>
              <a:gd name="connsiteY87" fmla="*/ 242262 h 722705"/>
              <a:gd name="connsiteX88" fmla="*/ 5324375 w 6783688"/>
              <a:gd name="connsiteY88" fmla="*/ 210449 h 722705"/>
              <a:gd name="connsiteX89" fmla="*/ 5397356 w 6783688"/>
              <a:gd name="connsiteY89" fmla="*/ 313397 h 722705"/>
              <a:gd name="connsiteX90" fmla="*/ 5397356 w 6783688"/>
              <a:gd name="connsiteY90" fmla="*/ 364842 h 722705"/>
              <a:gd name="connsiteX91" fmla="*/ 5346406 w 6783688"/>
              <a:gd name="connsiteY91" fmla="*/ 364842 h 722705"/>
              <a:gd name="connsiteX92" fmla="*/ 4904782 w 6783688"/>
              <a:gd name="connsiteY92" fmla="*/ 312569 h 722705"/>
              <a:gd name="connsiteX93" fmla="*/ 4975446 w 6783688"/>
              <a:gd name="connsiteY93" fmla="*/ 211927 h 722705"/>
              <a:gd name="connsiteX94" fmla="*/ 5043854 w 6783688"/>
              <a:gd name="connsiteY94" fmla="*/ 311091 h 722705"/>
              <a:gd name="connsiteX95" fmla="*/ 4976218 w 6783688"/>
              <a:gd name="connsiteY95" fmla="*/ 413270 h 722705"/>
              <a:gd name="connsiteX96" fmla="*/ 4904782 w 6783688"/>
              <a:gd name="connsiteY96" fmla="*/ 312569 h 722705"/>
              <a:gd name="connsiteX97" fmla="*/ 4990648 w 6783688"/>
              <a:gd name="connsiteY97" fmla="*/ 575231 h 722705"/>
              <a:gd name="connsiteX98" fmla="*/ 5094032 w 6783688"/>
              <a:gd name="connsiteY98" fmla="*/ 620644 h 722705"/>
              <a:gd name="connsiteX99" fmla="*/ 4979247 w 6783688"/>
              <a:gd name="connsiteY99" fmla="*/ 684211 h 722705"/>
              <a:gd name="connsiteX100" fmla="*/ 4869805 w 6783688"/>
              <a:gd name="connsiteY100" fmla="*/ 626676 h 722705"/>
              <a:gd name="connsiteX101" fmla="*/ 4887264 w 6783688"/>
              <a:gd name="connsiteY101" fmla="*/ 575231 h 722705"/>
              <a:gd name="connsiteX102" fmla="*/ 4990648 w 6783688"/>
              <a:gd name="connsiteY102" fmla="*/ 575231 h 722705"/>
              <a:gd name="connsiteX103" fmla="*/ 4976990 w 6783688"/>
              <a:gd name="connsiteY103" fmla="*/ 448808 h 722705"/>
              <a:gd name="connsiteX104" fmla="*/ 5115350 w 6783688"/>
              <a:gd name="connsiteY104" fmla="*/ 312569 h 722705"/>
              <a:gd name="connsiteX105" fmla="*/ 5078117 w 6783688"/>
              <a:gd name="connsiteY105" fmla="*/ 220206 h 722705"/>
              <a:gd name="connsiteX106" fmla="*/ 5146526 w 6783688"/>
              <a:gd name="connsiteY106" fmla="*/ 209621 h 722705"/>
              <a:gd name="connsiteX107" fmla="*/ 5146526 w 6783688"/>
              <a:gd name="connsiteY107" fmla="*/ 167224 h 722705"/>
              <a:gd name="connsiteX108" fmla="*/ 5123723 w 6783688"/>
              <a:gd name="connsiteY108" fmla="*/ 161902 h 722705"/>
              <a:gd name="connsiteX109" fmla="*/ 5056087 w 6783688"/>
              <a:gd name="connsiteY109" fmla="*/ 199746 h 722705"/>
              <a:gd name="connsiteX110" fmla="*/ 4977049 w 6783688"/>
              <a:gd name="connsiteY110" fmla="*/ 178577 h 722705"/>
              <a:gd name="connsiteX111" fmla="*/ 4831088 w 6783688"/>
              <a:gd name="connsiteY111" fmla="*/ 320848 h 722705"/>
              <a:gd name="connsiteX112" fmla="*/ 4901753 w 6783688"/>
              <a:gd name="connsiteY112" fmla="*/ 434380 h 722705"/>
              <a:gd name="connsiteX113" fmla="*/ 4836373 w 6783688"/>
              <a:gd name="connsiteY113" fmla="*/ 521422 h 722705"/>
              <a:gd name="connsiteX114" fmla="*/ 4862204 w 6783688"/>
              <a:gd name="connsiteY114" fmla="*/ 563050 h 722705"/>
              <a:gd name="connsiteX115" fmla="*/ 4811255 w 6783688"/>
              <a:gd name="connsiteY115" fmla="*/ 640986 h 722705"/>
              <a:gd name="connsiteX116" fmla="*/ 4961729 w 6783688"/>
              <a:gd name="connsiteY116" fmla="*/ 722705 h 722705"/>
              <a:gd name="connsiteX117" fmla="*/ 5148723 w 6783688"/>
              <a:gd name="connsiteY117" fmla="*/ 603142 h 722705"/>
              <a:gd name="connsiteX118" fmla="*/ 5000505 w 6783688"/>
              <a:gd name="connsiteY118" fmla="*/ 504747 h 722705"/>
              <a:gd name="connsiteX119" fmla="*/ 4929841 w 6783688"/>
              <a:gd name="connsiteY119" fmla="*/ 504747 h 722705"/>
              <a:gd name="connsiteX120" fmla="*/ 4900209 w 6783688"/>
              <a:gd name="connsiteY120" fmla="*/ 488840 h 722705"/>
              <a:gd name="connsiteX121" fmla="*/ 4934413 w 6783688"/>
              <a:gd name="connsiteY121" fmla="*/ 444196 h 722705"/>
              <a:gd name="connsiteX122" fmla="*/ 4976990 w 6783688"/>
              <a:gd name="connsiteY122" fmla="*/ 448808 h 722705"/>
              <a:gd name="connsiteX123" fmla="*/ 4541423 w 6783688"/>
              <a:gd name="connsiteY123" fmla="*/ 334566 h 722705"/>
              <a:gd name="connsiteX124" fmla="*/ 4631861 w 6783688"/>
              <a:gd name="connsiteY124" fmla="*/ 213465 h 722705"/>
              <a:gd name="connsiteX125" fmla="*/ 4703298 w 6783688"/>
              <a:gd name="connsiteY125" fmla="*/ 317891 h 722705"/>
              <a:gd name="connsiteX126" fmla="*/ 4703298 w 6783688"/>
              <a:gd name="connsiteY126" fmla="*/ 334566 h 722705"/>
              <a:gd name="connsiteX127" fmla="*/ 4541423 w 6783688"/>
              <a:gd name="connsiteY127" fmla="*/ 334566 h 722705"/>
              <a:gd name="connsiteX128" fmla="*/ 4463157 w 6783688"/>
              <a:gd name="connsiteY128" fmla="*/ 379979 h 722705"/>
              <a:gd name="connsiteX129" fmla="*/ 4628833 w 6783688"/>
              <a:gd name="connsiteY129" fmla="*/ 571447 h 722705"/>
              <a:gd name="connsiteX130" fmla="*/ 4771706 w 6783688"/>
              <a:gd name="connsiteY130" fmla="*/ 472283 h 722705"/>
              <a:gd name="connsiteX131" fmla="*/ 4738274 w 6783688"/>
              <a:gd name="connsiteY131" fmla="*/ 460930 h 722705"/>
              <a:gd name="connsiteX132" fmla="*/ 4643263 w 6783688"/>
              <a:gd name="connsiteY132" fmla="*/ 526034 h 722705"/>
              <a:gd name="connsiteX133" fmla="*/ 4541423 w 6783688"/>
              <a:gd name="connsiteY133" fmla="*/ 374657 h 722705"/>
              <a:gd name="connsiteX134" fmla="*/ 4774794 w 6783688"/>
              <a:gd name="connsiteY134" fmla="*/ 374657 h 722705"/>
              <a:gd name="connsiteX135" fmla="*/ 4776338 w 6783688"/>
              <a:gd name="connsiteY135" fmla="*/ 342845 h 722705"/>
              <a:gd name="connsiteX136" fmla="*/ 4634177 w 6783688"/>
              <a:gd name="connsiteY136" fmla="*/ 178577 h 722705"/>
              <a:gd name="connsiteX137" fmla="*/ 4463157 w 6783688"/>
              <a:gd name="connsiteY137" fmla="*/ 379979 h 722705"/>
              <a:gd name="connsiteX138" fmla="*/ 4029133 w 6783688"/>
              <a:gd name="connsiteY138" fmla="*/ 33291 h 722705"/>
              <a:gd name="connsiteX139" fmla="*/ 4029133 w 6783688"/>
              <a:gd name="connsiteY139" fmla="*/ 63566 h 722705"/>
              <a:gd name="connsiteX140" fmla="*/ 4086912 w 6783688"/>
              <a:gd name="connsiteY140" fmla="*/ 69598 h 722705"/>
              <a:gd name="connsiteX141" fmla="*/ 4086912 w 6783688"/>
              <a:gd name="connsiteY141" fmla="*/ 527512 h 722705"/>
              <a:gd name="connsiteX142" fmla="*/ 4029133 w 6783688"/>
              <a:gd name="connsiteY142" fmla="*/ 533544 h 722705"/>
              <a:gd name="connsiteX143" fmla="*/ 4029133 w 6783688"/>
              <a:gd name="connsiteY143" fmla="*/ 563050 h 722705"/>
              <a:gd name="connsiteX144" fmla="*/ 4398549 w 6783688"/>
              <a:gd name="connsiteY144" fmla="*/ 563050 h 722705"/>
              <a:gd name="connsiteX145" fmla="*/ 4405378 w 6783688"/>
              <a:gd name="connsiteY145" fmla="*/ 393520 h 722705"/>
              <a:gd name="connsiteX146" fmla="*/ 4377231 w 6783688"/>
              <a:gd name="connsiteY146" fmla="*/ 393520 h 722705"/>
              <a:gd name="connsiteX147" fmla="*/ 4210783 w 6783688"/>
              <a:gd name="connsiteY147" fmla="*/ 528222 h 722705"/>
              <a:gd name="connsiteX148" fmla="*/ 4165949 w 6783688"/>
              <a:gd name="connsiteY148" fmla="*/ 528222 h 722705"/>
              <a:gd name="connsiteX149" fmla="*/ 4165949 w 6783688"/>
              <a:gd name="connsiteY149" fmla="*/ 69657 h 722705"/>
              <a:gd name="connsiteX150" fmla="*/ 4243502 w 6783688"/>
              <a:gd name="connsiteY150" fmla="*/ 62857 h 722705"/>
              <a:gd name="connsiteX151" fmla="*/ 4243502 w 6783688"/>
              <a:gd name="connsiteY151" fmla="*/ 33350 h 722705"/>
              <a:gd name="connsiteX152" fmla="*/ 4029133 w 6783688"/>
              <a:gd name="connsiteY152" fmla="*/ 33350 h 722705"/>
              <a:gd name="connsiteX153" fmla="*/ 3587568 w 6783688"/>
              <a:gd name="connsiteY153" fmla="*/ 334566 h 722705"/>
              <a:gd name="connsiteX154" fmla="*/ 3678007 w 6783688"/>
              <a:gd name="connsiteY154" fmla="*/ 213465 h 722705"/>
              <a:gd name="connsiteX155" fmla="*/ 3749443 w 6783688"/>
              <a:gd name="connsiteY155" fmla="*/ 317891 h 722705"/>
              <a:gd name="connsiteX156" fmla="*/ 3749443 w 6783688"/>
              <a:gd name="connsiteY156" fmla="*/ 334566 h 722705"/>
              <a:gd name="connsiteX157" fmla="*/ 3587568 w 6783688"/>
              <a:gd name="connsiteY157" fmla="*/ 334566 h 722705"/>
              <a:gd name="connsiteX158" fmla="*/ 3509243 w 6783688"/>
              <a:gd name="connsiteY158" fmla="*/ 379979 h 722705"/>
              <a:gd name="connsiteX159" fmla="*/ 3674919 w 6783688"/>
              <a:gd name="connsiteY159" fmla="*/ 571447 h 722705"/>
              <a:gd name="connsiteX160" fmla="*/ 3817792 w 6783688"/>
              <a:gd name="connsiteY160" fmla="*/ 472283 h 722705"/>
              <a:gd name="connsiteX161" fmla="*/ 3784360 w 6783688"/>
              <a:gd name="connsiteY161" fmla="*/ 460930 h 722705"/>
              <a:gd name="connsiteX162" fmla="*/ 3689349 w 6783688"/>
              <a:gd name="connsiteY162" fmla="*/ 526034 h 722705"/>
              <a:gd name="connsiteX163" fmla="*/ 3587509 w 6783688"/>
              <a:gd name="connsiteY163" fmla="*/ 374657 h 722705"/>
              <a:gd name="connsiteX164" fmla="*/ 3820880 w 6783688"/>
              <a:gd name="connsiteY164" fmla="*/ 374657 h 722705"/>
              <a:gd name="connsiteX165" fmla="*/ 3822424 w 6783688"/>
              <a:gd name="connsiteY165" fmla="*/ 342845 h 722705"/>
              <a:gd name="connsiteX166" fmla="*/ 3680264 w 6783688"/>
              <a:gd name="connsiteY166" fmla="*/ 178577 h 722705"/>
              <a:gd name="connsiteX167" fmla="*/ 3509243 w 6783688"/>
              <a:gd name="connsiteY167" fmla="*/ 379979 h 722705"/>
              <a:gd name="connsiteX168" fmla="*/ 3282760 w 6783688"/>
              <a:gd name="connsiteY168" fmla="*/ 0 h 722705"/>
              <a:gd name="connsiteX169" fmla="*/ 3282760 w 6783688"/>
              <a:gd name="connsiteY169" fmla="*/ 30275 h 722705"/>
              <a:gd name="connsiteX170" fmla="*/ 3335194 w 6783688"/>
              <a:gd name="connsiteY170" fmla="*/ 35597 h 722705"/>
              <a:gd name="connsiteX171" fmla="*/ 3335194 w 6783688"/>
              <a:gd name="connsiteY171" fmla="*/ 527571 h 722705"/>
              <a:gd name="connsiteX172" fmla="*/ 3282760 w 6783688"/>
              <a:gd name="connsiteY172" fmla="*/ 532893 h 722705"/>
              <a:gd name="connsiteX173" fmla="*/ 3282760 w 6783688"/>
              <a:gd name="connsiteY173" fmla="*/ 563169 h 722705"/>
              <a:gd name="connsiteX174" fmla="*/ 3462153 w 6783688"/>
              <a:gd name="connsiteY174" fmla="*/ 563169 h 722705"/>
              <a:gd name="connsiteX175" fmla="*/ 3462153 w 6783688"/>
              <a:gd name="connsiteY175" fmla="*/ 532893 h 722705"/>
              <a:gd name="connsiteX176" fmla="*/ 3406690 w 6783688"/>
              <a:gd name="connsiteY176" fmla="*/ 527571 h 722705"/>
              <a:gd name="connsiteX177" fmla="*/ 3406690 w 6783688"/>
              <a:gd name="connsiteY177" fmla="*/ 0 h 722705"/>
              <a:gd name="connsiteX178" fmla="*/ 3282760 w 6783688"/>
              <a:gd name="connsiteY178" fmla="*/ 0 h 722705"/>
              <a:gd name="connsiteX179" fmla="*/ 2923261 w 6783688"/>
              <a:gd name="connsiteY179" fmla="*/ 570678 h 722705"/>
              <a:gd name="connsiteX180" fmla="*/ 2952893 w 6783688"/>
              <a:gd name="connsiteY180" fmla="*/ 529818 h 722705"/>
              <a:gd name="connsiteX181" fmla="*/ 3066134 w 6783688"/>
              <a:gd name="connsiteY181" fmla="*/ 571447 h 722705"/>
              <a:gd name="connsiteX182" fmla="*/ 3230325 w 6783688"/>
              <a:gd name="connsiteY182" fmla="*/ 371642 h 722705"/>
              <a:gd name="connsiteX183" fmla="*/ 3090481 w 6783688"/>
              <a:gd name="connsiteY183" fmla="*/ 178636 h 722705"/>
              <a:gd name="connsiteX184" fmla="*/ 2971895 w 6783688"/>
              <a:gd name="connsiteY184" fmla="*/ 240724 h 722705"/>
              <a:gd name="connsiteX185" fmla="*/ 2971895 w 6783688"/>
              <a:gd name="connsiteY185" fmla="*/ 59 h 722705"/>
              <a:gd name="connsiteX186" fmla="*/ 2852537 w 6783688"/>
              <a:gd name="connsiteY186" fmla="*/ 59 h 722705"/>
              <a:gd name="connsiteX187" fmla="*/ 2852537 w 6783688"/>
              <a:gd name="connsiteY187" fmla="*/ 29566 h 722705"/>
              <a:gd name="connsiteX188" fmla="*/ 2900399 w 6783688"/>
              <a:gd name="connsiteY188" fmla="*/ 34888 h 722705"/>
              <a:gd name="connsiteX189" fmla="*/ 2900399 w 6783688"/>
              <a:gd name="connsiteY189" fmla="*/ 570737 h 722705"/>
              <a:gd name="connsiteX190" fmla="*/ 2923261 w 6783688"/>
              <a:gd name="connsiteY190" fmla="*/ 570737 h 722705"/>
              <a:gd name="connsiteX191" fmla="*/ 3066134 w 6783688"/>
              <a:gd name="connsiteY191" fmla="*/ 225528 h 722705"/>
              <a:gd name="connsiteX192" fmla="*/ 3150516 w 6783688"/>
              <a:gd name="connsiteY192" fmla="*/ 377673 h 722705"/>
              <a:gd name="connsiteX193" fmla="*/ 3064650 w 6783688"/>
              <a:gd name="connsiteY193" fmla="*/ 533603 h 722705"/>
              <a:gd name="connsiteX194" fmla="*/ 2971895 w 6783688"/>
              <a:gd name="connsiteY194" fmla="*/ 437455 h 722705"/>
              <a:gd name="connsiteX195" fmla="*/ 2971895 w 6783688"/>
              <a:gd name="connsiteY195" fmla="*/ 326229 h 722705"/>
              <a:gd name="connsiteX196" fmla="*/ 3066134 w 6783688"/>
              <a:gd name="connsiteY196" fmla="*/ 225528 h 722705"/>
              <a:gd name="connsiteX197" fmla="*/ 2629082 w 6783688"/>
              <a:gd name="connsiteY197" fmla="*/ 529818 h 722705"/>
              <a:gd name="connsiteX198" fmla="*/ 2577420 w 6783688"/>
              <a:gd name="connsiteY198" fmla="*/ 470036 h 722705"/>
              <a:gd name="connsiteX199" fmla="*/ 2665602 w 6783688"/>
              <a:gd name="connsiteY199" fmla="*/ 396595 h 722705"/>
              <a:gd name="connsiteX200" fmla="*/ 2705863 w 6783688"/>
              <a:gd name="connsiteY200" fmla="*/ 396595 h 722705"/>
              <a:gd name="connsiteX201" fmla="*/ 2705863 w 6783688"/>
              <a:gd name="connsiteY201" fmla="*/ 458683 h 722705"/>
              <a:gd name="connsiteX202" fmla="*/ 2629082 w 6783688"/>
              <a:gd name="connsiteY202" fmla="*/ 529818 h 722705"/>
              <a:gd name="connsiteX203" fmla="*/ 2654913 w 6783688"/>
              <a:gd name="connsiteY203" fmla="*/ 364842 h 722705"/>
              <a:gd name="connsiteX204" fmla="*/ 2498323 w 6783688"/>
              <a:gd name="connsiteY204" fmla="*/ 474590 h 722705"/>
              <a:gd name="connsiteX205" fmla="*/ 2601707 w 6783688"/>
              <a:gd name="connsiteY205" fmla="*/ 571447 h 722705"/>
              <a:gd name="connsiteX206" fmla="*/ 2710376 w 6783688"/>
              <a:gd name="connsiteY206" fmla="*/ 517696 h 722705"/>
              <a:gd name="connsiteX207" fmla="*/ 2776528 w 6783688"/>
              <a:gd name="connsiteY207" fmla="*/ 570678 h 722705"/>
              <a:gd name="connsiteX208" fmla="*/ 2831278 w 6783688"/>
              <a:gd name="connsiteY208" fmla="*/ 557788 h 722705"/>
              <a:gd name="connsiteX209" fmla="*/ 2824449 w 6783688"/>
              <a:gd name="connsiteY209" fmla="*/ 532065 h 722705"/>
              <a:gd name="connsiteX210" fmla="*/ 2800102 w 6783688"/>
              <a:gd name="connsiteY210" fmla="*/ 536619 h 722705"/>
              <a:gd name="connsiteX211" fmla="*/ 2778072 w 6783688"/>
              <a:gd name="connsiteY211" fmla="*/ 494221 h 722705"/>
              <a:gd name="connsiteX212" fmla="*/ 2778072 w 6783688"/>
              <a:gd name="connsiteY212" fmla="*/ 321675 h 722705"/>
              <a:gd name="connsiteX213" fmla="*/ 2644284 w 6783688"/>
              <a:gd name="connsiteY213" fmla="*/ 178636 h 722705"/>
              <a:gd name="connsiteX214" fmla="*/ 2516612 w 6783688"/>
              <a:gd name="connsiteY214" fmla="*/ 272478 h 722705"/>
              <a:gd name="connsiteX215" fmla="*/ 2559961 w 6783688"/>
              <a:gd name="connsiteY215" fmla="*/ 319428 h 722705"/>
              <a:gd name="connsiteX216" fmla="*/ 2602538 w 6783688"/>
              <a:gd name="connsiteY216" fmla="*/ 279337 h 722705"/>
              <a:gd name="connsiteX217" fmla="*/ 2597966 w 6783688"/>
              <a:gd name="connsiteY217" fmla="*/ 252078 h 722705"/>
              <a:gd name="connsiteX218" fmla="*/ 2573619 w 6783688"/>
              <a:gd name="connsiteY218" fmla="*/ 252078 h 722705"/>
              <a:gd name="connsiteX219" fmla="*/ 2572075 w 6783688"/>
              <a:gd name="connsiteY219" fmla="*/ 242262 h 722705"/>
              <a:gd name="connsiteX220" fmla="*/ 2632883 w 6783688"/>
              <a:gd name="connsiteY220" fmla="*/ 210449 h 722705"/>
              <a:gd name="connsiteX221" fmla="*/ 2705863 w 6783688"/>
              <a:gd name="connsiteY221" fmla="*/ 313397 h 722705"/>
              <a:gd name="connsiteX222" fmla="*/ 2705863 w 6783688"/>
              <a:gd name="connsiteY222" fmla="*/ 364842 h 722705"/>
              <a:gd name="connsiteX223" fmla="*/ 2654913 w 6783688"/>
              <a:gd name="connsiteY223" fmla="*/ 364842 h 722705"/>
              <a:gd name="connsiteX224" fmla="*/ 2044584 w 6783688"/>
              <a:gd name="connsiteY224" fmla="*/ 186974 h 722705"/>
              <a:gd name="connsiteX225" fmla="*/ 2044584 w 6783688"/>
              <a:gd name="connsiteY225" fmla="*/ 217249 h 722705"/>
              <a:gd name="connsiteX226" fmla="*/ 2092446 w 6783688"/>
              <a:gd name="connsiteY226" fmla="*/ 222571 h 722705"/>
              <a:gd name="connsiteX227" fmla="*/ 2092446 w 6783688"/>
              <a:gd name="connsiteY227" fmla="*/ 527571 h 722705"/>
              <a:gd name="connsiteX228" fmla="*/ 2044584 w 6783688"/>
              <a:gd name="connsiteY228" fmla="*/ 532893 h 722705"/>
              <a:gd name="connsiteX229" fmla="*/ 2044584 w 6783688"/>
              <a:gd name="connsiteY229" fmla="*/ 563169 h 722705"/>
              <a:gd name="connsiteX230" fmla="*/ 2214061 w 6783688"/>
              <a:gd name="connsiteY230" fmla="*/ 563169 h 722705"/>
              <a:gd name="connsiteX231" fmla="*/ 2214061 w 6783688"/>
              <a:gd name="connsiteY231" fmla="*/ 532893 h 722705"/>
              <a:gd name="connsiteX232" fmla="*/ 2164655 w 6783688"/>
              <a:gd name="connsiteY232" fmla="*/ 527571 h 722705"/>
              <a:gd name="connsiteX233" fmla="*/ 2164655 w 6783688"/>
              <a:gd name="connsiteY233" fmla="*/ 325460 h 722705"/>
              <a:gd name="connsiteX234" fmla="*/ 2261210 w 6783688"/>
              <a:gd name="connsiteY234" fmla="*/ 229312 h 722705"/>
              <a:gd name="connsiteX235" fmla="*/ 2328074 w 6783688"/>
              <a:gd name="connsiteY235" fmla="*/ 308016 h 722705"/>
              <a:gd name="connsiteX236" fmla="*/ 2328074 w 6783688"/>
              <a:gd name="connsiteY236" fmla="*/ 527512 h 722705"/>
              <a:gd name="connsiteX237" fmla="*/ 2280212 w 6783688"/>
              <a:gd name="connsiteY237" fmla="*/ 532834 h 722705"/>
              <a:gd name="connsiteX238" fmla="*/ 2280212 w 6783688"/>
              <a:gd name="connsiteY238" fmla="*/ 563109 h 722705"/>
              <a:gd name="connsiteX239" fmla="*/ 2448204 w 6783688"/>
              <a:gd name="connsiteY239" fmla="*/ 563109 h 722705"/>
              <a:gd name="connsiteX240" fmla="*/ 2448204 w 6783688"/>
              <a:gd name="connsiteY240" fmla="*/ 532834 h 722705"/>
              <a:gd name="connsiteX241" fmla="*/ 2399570 w 6783688"/>
              <a:gd name="connsiteY241" fmla="*/ 527512 h 722705"/>
              <a:gd name="connsiteX242" fmla="*/ 2399570 w 6783688"/>
              <a:gd name="connsiteY242" fmla="*/ 307307 h 722705"/>
              <a:gd name="connsiteX243" fmla="*/ 2287813 w 6783688"/>
              <a:gd name="connsiteY243" fmla="*/ 178636 h 722705"/>
              <a:gd name="connsiteX244" fmla="*/ 2157826 w 6783688"/>
              <a:gd name="connsiteY244" fmla="*/ 250540 h 722705"/>
              <a:gd name="connsiteX245" fmla="*/ 2152482 w 6783688"/>
              <a:gd name="connsiteY245" fmla="*/ 186974 h 722705"/>
              <a:gd name="connsiteX246" fmla="*/ 2044584 w 6783688"/>
              <a:gd name="connsiteY246" fmla="*/ 186974 h 722705"/>
              <a:gd name="connsiteX247" fmla="*/ 1851533 w 6783688"/>
              <a:gd name="connsiteY247" fmla="*/ 58304 h 722705"/>
              <a:gd name="connsiteX248" fmla="*/ 1898682 w 6783688"/>
              <a:gd name="connsiteY248" fmla="*/ 103717 h 722705"/>
              <a:gd name="connsiteX249" fmla="*/ 1945832 w 6783688"/>
              <a:gd name="connsiteY249" fmla="*/ 57535 h 722705"/>
              <a:gd name="connsiteX250" fmla="*/ 1897970 w 6783688"/>
              <a:gd name="connsiteY250" fmla="*/ 11353 h 722705"/>
              <a:gd name="connsiteX251" fmla="*/ 1851533 w 6783688"/>
              <a:gd name="connsiteY251" fmla="*/ 58304 h 722705"/>
              <a:gd name="connsiteX252" fmla="*/ 1815845 w 6783688"/>
              <a:gd name="connsiteY252" fmla="*/ 186974 h 722705"/>
              <a:gd name="connsiteX253" fmla="*/ 1815845 w 6783688"/>
              <a:gd name="connsiteY253" fmla="*/ 217249 h 722705"/>
              <a:gd name="connsiteX254" fmla="*/ 1870595 w 6783688"/>
              <a:gd name="connsiteY254" fmla="*/ 222571 h 722705"/>
              <a:gd name="connsiteX255" fmla="*/ 1870595 w 6783688"/>
              <a:gd name="connsiteY255" fmla="*/ 527571 h 722705"/>
              <a:gd name="connsiteX256" fmla="*/ 1815845 w 6783688"/>
              <a:gd name="connsiteY256" fmla="*/ 532893 h 722705"/>
              <a:gd name="connsiteX257" fmla="*/ 1815845 w 6783688"/>
              <a:gd name="connsiteY257" fmla="*/ 563169 h 722705"/>
              <a:gd name="connsiteX258" fmla="*/ 1999038 w 6783688"/>
              <a:gd name="connsiteY258" fmla="*/ 563169 h 722705"/>
              <a:gd name="connsiteX259" fmla="*/ 1999038 w 6783688"/>
              <a:gd name="connsiteY259" fmla="*/ 532893 h 722705"/>
              <a:gd name="connsiteX260" fmla="*/ 1942803 w 6783688"/>
              <a:gd name="connsiteY260" fmla="*/ 527571 h 722705"/>
              <a:gd name="connsiteX261" fmla="*/ 1942803 w 6783688"/>
              <a:gd name="connsiteY261" fmla="*/ 186974 h 722705"/>
              <a:gd name="connsiteX262" fmla="*/ 1815845 w 6783688"/>
              <a:gd name="connsiteY262" fmla="*/ 186974 h 722705"/>
              <a:gd name="connsiteX263" fmla="*/ 1577901 w 6783688"/>
              <a:gd name="connsiteY263" fmla="*/ 529818 h 722705"/>
              <a:gd name="connsiteX264" fmla="*/ 1526238 w 6783688"/>
              <a:gd name="connsiteY264" fmla="*/ 470036 h 722705"/>
              <a:gd name="connsiteX265" fmla="*/ 1614420 w 6783688"/>
              <a:gd name="connsiteY265" fmla="*/ 396595 h 722705"/>
              <a:gd name="connsiteX266" fmla="*/ 1654681 w 6783688"/>
              <a:gd name="connsiteY266" fmla="*/ 396595 h 722705"/>
              <a:gd name="connsiteX267" fmla="*/ 1654681 w 6783688"/>
              <a:gd name="connsiteY267" fmla="*/ 458683 h 722705"/>
              <a:gd name="connsiteX268" fmla="*/ 1577901 w 6783688"/>
              <a:gd name="connsiteY268" fmla="*/ 529818 h 722705"/>
              <a:gd name="connsiteX269" fmla="*/ 1603791 w 6783688"/>
              <a:gd name="connsiteY269" fmla="*/ 364842 h 722705"/>
              <a:gd name="connsiteX270" fmla="*/ 1447201 w 6783688"/>
              <a:gd name="connsiteY270" fmla="*/ 474590 h 722705"/>
              <a:gd name="connsiteX271" fmla="*/ 1550585 w 6783688"/>
              <a:gd name="connsiteY271" fmla="*/ 571447 h 722705"/>
              <a:gd name="connsiteX272" fmla="*/ 1659254 w 6783688"/>
              <a:gd name="connsiteY272" fmla="*/ 517696 h 722705"/>
              <a:gd name="connsiteX273" fmla="*/ 1725406 w 6783688"/>
              <a:gd name="connsiteY273" fmla="*/ 570678 h 722705"/>
              <a:gd name="connsiteX274" fmla="*/ 1780156 w 6783688"/>
              <a:gd name="connsiteY274" fmla="*/ 557788 h 722705"/>
              <a:gd name="connsiteX275" fmla="*/ 1773327 w 6783688"/>
              <a:gd name="connsiteY275" fmla="*/ 532065 h 722705"/>
              <a:gd name="connsiteX276" fmla="*/ 1748980 w 6783688"/>
              <a:gd name="connsiteY276" fmla="*/ 536619 h 722705"/>
              <a:gd name="connsiteX277" fmla="*/ 1726950 w 6783688"/>
              <a:gd name="connsiteY277" fmla="*/ 494221 h 722705"/>
              <a:gd name="connsiteX278" fmla="*/ 1726950 w 6783688"/>
              <a:gd name="connsiteY278" fmla="*/ 321675 h 722705"/>
              <a:gd name="connsiteX279" fmla="*/ 1593162 w 6783688"/>
              <a:gd name="connsiteY279" fmla="*/ 178636 h 722705"/>
              <a:gd name="connsiteX280" fmla="*/ 1465490 w 6783688"/>
              <a:gd name="connsiteY280" fmla="*/ 272478 h 722705"/>
              <a:gd name="connsiteX281" fmla="*/ 1508839 w 6783688"/>
              <a:gd name="connsiteY281" fmla="*/ 319428 h 722705"/>
              <a:gd name="connsiteX282" fmla="*/ 1551416 w 6783688"/>
              <a:gd name="connsiteY282" fmla="*/ 279337 h 722705"/>
              <a:gd name="connsiteX283" fmla="*/ 1546844 w 6783688"/>
              <a:gd name="connsiteY283" fmla="*/ 252078 h 722705"/>
              <a:gd name="connsiteX284" fmla="*/ 1522497 w 6783688"/>
              <a:gd name="connsiteY284" fmla="*/ 252078 h 722705"/>
              <a:gd name="connsiteX285" fmla="*/ 1520953 w 6783688"/>
              <a:gd name="connsiteY285" fmla="*/ 242262 h 722705"/>
              <a:gd name="connsiteX286" fmla="*/ 1581760 w 6783688"/>
              <a:gd name="connsiteY286" fmla="*/ 210449 h 722705"/>
              <a:gd name="connsiteX287" fmla="*/ 1654741 w 6783688"/>
              <a:gd name="connsiteY287" fmla="*/ 313397 h 722705"/>
              <a:gd name="connsiteX288" fmla="*/ 1654741 w 6783688"/>
              <a:gd name="connsiteY288" fmla="*/ 364842 h 722705"/>
              <a:gd name="connsiteX289" fmla="*/ 1603791 w 6783688"/>
              <a:gd name="connsiteY289" fmla="*/ 364842 h 722705"/>
              <a:gd name="connsiteX290" fmla="*/ 1216145 w 6783688"/>
              <a:gd name="connsiteY290" fmla="*/ 482158 h 722705"/>
              <a:gd name="connsiteX291" fmla="*/ 1303555 w 6783688"/>
              <a:gd name="connsiteY291" fmla="*/ 571447 h 722705"/>
              <a:gd name="connsiteX292" fmla="*/ 1411512 w 6783688"/>
              <a:gd name="connsiteY292" fmla="*/ 476068 h 722705"/>
              <a:gd name="connsiteX293" fmla="*/ 1382652 w 6783688"/>
              <a:gd name="connsiteY293" fmla="*/ 468499 h 722705"/>
              <a:gd name="connsiteX294" fmla="*/ 1326417 w 6783688"/>
              <a:gd name="connsiteY294" fmla="*/ 528281 h 722705"/>
              <a:gd name="connsiteX295" fmla="*/ 1287641 w 6783688"/>
              <a:gd name="connsiteY295" fmla="*/ 469977 h 722705"/>
              <a:gd name="connsiteX296" fmla="*/ 1287641 w 6783688"/>
              <a:gd name="connsiteY296" fmla="*/ 223990 h 722705"/>
              <a:gd name="connsiteX297" fmla="*/ 1369707 w 6783688"/>
              <a:gd name="connsiteY297" fmla="*/ 223990 h 722705"/>
              <a:gd name="connsiteX298" fmla="*/ 1369707 w 6783688"/>
              <a:gd name="connsiteY298" fmla="*/ 186974 h 722705"/>
              <a:gd name="connsiteX299" fmla="*/ 1287641 w 6783688"/>
              <a:gd name="connsiteY299" fmla="*/ 186974 h 722705"/>
              <a:gd name="connsiteX300" fmla="*/ 1287641 w 6783688"/>
              <a:gd name="connsiteY300" fmla="*/ 74151 h 722705"/>
              <a:gd name="connsiteX301" fmla="*/ 1269411 w 6783688"/>
              <a:gd name="connsiteY301" fmla="*/ 74151 h 722705"/>
              <a:gd name="connsiteX302" fmla="*/ 1216204 w 6783688"/>
              <a:gd name="connsiteY302" fmla="*/ 89289 h 722705"/>
              <a:gd name="connsiteX303" fmla="*/ 1216204 w 6783688"/>
              <a:gd name="connsiteY303" fmla="*/ 186974 h 722705"/>
              <a:gd name="connsiteX304" fmla="*/ 1160741 w 6783688"/>
              <a:gd name="connsiteY304" fmla="*/ 186974 h 722705"/>
              <a:gd name="connsiteX305" fmla="*/ 1160741 w 6783688"/>
              <a:gd name="connsiteY305" fmla="*/ 224049 h 722705"/>
              <a:gd name="connsiteX306" fmla="*/ 1216204 w 6783688"/>
              <a:gd name="connsiteY306" fmla="*/ 224049 h 722705"/>
              <a:gd name="connsiteX307" fmla="*/ 1216204 w 6783688"/>
              <a:gd name="connsiteY307" fmla="*/ 482158 h 722705"/>
              <a:gd name="connsiteX308" fmla="*/ 848986 w 6783688"/>
              <a:gd name="connsiteY308" fmla="*/ 571447 h 722705"/>
              <a:gd name="connsiteX309" fmla="*/ 874817 w 6783688"/>
              <a:gd name="connsiteY309" fmla="*/ 571447 h 722705"/>
              <a:gd name="connsiteX310" fmla="*/ 886990 w 6783688"/>
              <a:gd name="connsiteY310" fmla="*/ 540403 h 722705"/>
              <a:gd name="connsiteX311" fmla="*/ 991859 w 6783688"/>
              <a:gd name="connsiteY311" fmla="*/ 571447 h 722705"/>
              <a:gd name="connsiteX312" fmla="*/ 1116502 w 6783688"/>
              <a:gd name="connsiteY312" fmla="*/ 446561 h 722705"/>
              <a:gd name="connsiteX313" fmla="*/ 909733 w 6783688"/>
              <a:gd name="connsiteY313" fmla="*/ 268694 h 722705"/>
              <a:gd name="connsiteX314" fmla="*/ 976598 w 6783688"/>
              <a:gd name="connsiteY314" fmla="*/ 214174 h 722705"/>
              <a:gd name="connsiteX315" fmla="*/ 1068580 w 6783688"/>
              <a:gd name="connsiteY315" fmla="*/ 296663 h 722705"/>
              <a:gd name="connsiteX316" fmla="*/ 1098212 w 6783688"/>
              <a:gd name="connsiteY316" fmla="*/ 296663 h 722705"/>
              <a:gd name="connsiteX317" fmla="*/ 1098212 w 6783688"/>
              <a:gd name="connsiteY317" fmla="*/ 178636 h 722705"/>
              <a:gd name="connsiteX318" fmla="*/ 1073865 w 6783688"/>
              <a:gd name="connsiteY318" fmla="*/ 178636 h 722705"/>
              <a:gd name="connsiteX319" fmla="*/ 1060920 w 6783688"/>
              <a:gd name="connsiteY319" fmla="*/ 200574 h 722705"/>
              <a:gd name="connsiteX320" fmla="*/ 977310 w 6783688"/>
              <a:gd name="connsiteY320" fmla="*/ 178636 h 722705"/>
              <a:gd name="connsiteX321" fmla="*/ 855696 w 6783688"/>
              <a:gd name="connsiteY321" fmla="*/ 292938 h 722705"/>
              <a:gd name="connsiteX322" fmla="*/ 1061692 w 6783688"/>
              <a:gd name="connsiteY322" fmla="*/ 469268 h 722705"/>
              <a:gd name="connsiteX323" fmla="*/ 988712 w 6783688"/>
              <a:gd name="connsiteY323" fmla="*/ 533603 h 722705"/>
              <a:gd name="connsiteX324" fmla="*/ 879270 w 6783688"/>
              <a:gd name="connsiteY324" fmla="*/ 435977 h 722705"/>
              <a:gd name="connsiteX325" fmla="*/ 848867 w 6783688"/>
              <a:gd name="connsiteY325" fmla="*/ 435977 h 722705"/>
              <a:gd name="connsiteX326" fmla="*/ 848867 w 6783688"/>
              <a:gd name="connsiteY326" fmla="*/ 571447 h 722705"/>
              <a:gd name="connsiteX327" fmla="*/ 789722 w 6783688"/>
              <a:gd name="connsiteY327" fmla="*/ 563109 h 722705"/>
              <a:gd name="connsiteX328" fmla="*/ 789722 w 6783688"/>
              <a:gd name="connsiteY328" fmla="*/ 532834 h 722705"/>
              <a:gd name="connsiteX329" fmla="*/ 741860 w 6783688"/>
              <a:gd name="connsiteY329" fmla="*/ 527512 h 722705"/>
              <a:gd name="connsiteX330" fmla="*/ 741860 w 6783688"/>
              <a:gd name="connsiteY330" fmla="*/ 186974 h 722705"/>
              <a:gd name="connsiteX331" fmla="*/ 620246 w 6783688"/>
              <a:gd name="connsiteY331" fmla="*/ 186974 h 722705"/>
              <a:gd name="connsiteX332" fmla="*/ 620246 w 6783688"/>
              <a:gd name="connsiteY332" fmla="*/ 217249 h 722705"/>
              <a:gd name="connsiteX333" fmla="*/ 670424 w 6783688"/>
              <a:gd name="connsiteY333" fmla="*/ 222571 h 722705"/>
              <a:gd name="connsiteX334" fmla="*/ 670424 w 6783688"/>
              <a:gd name="connsiteY334" fmla="*/ 415576 h 722705"/>
              <a:gd name="connsiteX335" fmla="*/ 575412 w 6783688"/>
              <a:gd name="connsiteY335" fmla="*/ 520771 h 722705"/>
              <a:gd name="connsiteX336" fmla="*/ 510033 w 6783688"/>
              <a:gd name="connsiteY336" fmla="*/ 443546 h 722705"/>
              <a:gd name="connsiteX337" fmla="*/ 510033 w 6783688"/>
              <a:gd name="connsiteY337" fmla="*/ 186974 h 722705"/>
              <a:gd name="connsiteX338" fmla="*/ 389903 w 6783688"/>
              <a:gd name="connsiteY338" fmla="*/ 186974 h 722705"/>
              <a:gd name="connsiteX339" fmla="*/ 389903 w 6783688"/>
              <a:gd name="connsiteY339" fmla="*/ 217249 h 722705"/>
              <a:gd name="connsiteX340" fmla="*/ 437765 w 6783688"/>
              <a:gd name="connsiteY340" fmla="*/ 222571 h 722705"/>
              <a:gd name="connsiteX341" fmla="*/ 437765 w 6783688"/>
              <a:gd name="connsiteY341" fmla="*/ 442836 h 722705"/>
              <a:gd name="connsiteX342" fmla="*/ 551006 w 6783688"/>
              <a:gd name="connsiteY342" fmla="*/ 571506 h 722705"/>
              <a:gd name="connsiteX343" fmla="*/ 675649 w 6783688"/>
              <a:gd name="connsiteY343" fmla="*/ 501849 h 722705"/>
              <a:gd name="connsiteX344" fmla="*/ 681706 w 6783688"/>
              <a:gd name="connsiteY344" fmla="*/ 563169 h 722705"/>
              <a:gd name="connsiteX345" fmla="*/ 789722 w 6783688"/>
              <a:gd name="connsiteY345" fmla="*/ 563169 h 722705"/>
              <a:gd name="connsiteX346" fmla="*/ 167220 w 6783688"/>
              <a:gd name="connsiteY346" fmla="*/ 534372 h 722705"/>
              <a:gd name="connsiteX347" fmla="*/ 28860 w 6783688"/>
              <a:gd name="connsiteY347" fmla="*/ 398133 h 722705"/>
              <a:gd name="connsiteX348" fmla="*/ 0 w 6783688"/>
              <a:gd name="connsiteY348" fmla="*/ 398133 h 722705"/>
              <a:gd name="connsiteX349" fmla="*/ 6829 w 6783688"/>
              <a:gd name="connsiteY349" fmla="*/ 572984 h 722705"/>
              <a:gd name="connsiteX350" fmla="*/ 31176 w 6783688"/>
              <a:gd name="connsiteY350" fmla="*/ 572984 h 722705"/>
              <a:gd name="connsiteX351" fmla="*/ 50178 w 6783688"/>
              <a:gd name="connsiteY351" fmla="*/ 549509 h 722705"/>
              <a:gd name="connsiteX352" fmla="*/ 169536 w 6783688"/>
              <a:gd name="connsiteY352" fmla="*/ 571447 h 722705"/>
              <a:gd name="connsiteX353" fmla="*/ 341328 w 6783688"/>
              <a:gd name="connsiteY353" fmla="*/ 401148 h 722705"/>
              <a:gd name="connsiteX354" fmla="*/ 176365 w 6783688"/>
              <a:gd name="connsiteY354" fmla="*/ 241434 h 722705"/>
              <a:gd name="connsiteX355" fmla="*/ 62351 w 6783688"/>
              <a:gd name="connsiteY355" fmla="*/ 143039 h 722705"/>
              <a:gd name="connsiteX356" fmla="*/ 161163 w 6783688"/>
              <a:gd name="connsiteY356" fmla="*/ 61319 h 722705"/>
              <a:gd name="connsiteX357" fmla="*/ 285034 w 6783688"/>
              <a:gd name="connsiteY357" fmla="*/ 186205 h 722705"/>
              <a:gd name="connsiteX358" fmla="*/ 313894 w 6783688"/>
              <a:gd name="connsiteY358" fmla="*/ 186205 h 722705"/>
              <a:gd name="connsiteX359" fmla="*/ 308549 w 6783688"/>
              <a:gd name="connsiteY359" fmla="*/ 31813 h 722705"/>
              <a:gd name="connsiteX360" fmla="*/ 285747 w 6783688"/>
              <a:gd name="connsiteY360" fmla="*/ 31813 h 722705"/>
              <a:gd name="connsiteX361" fmla="*/ 266744 w 6783688"/>
              <a:gd name="connsiteY361" fmla="*/ 47719 h 722705"/>
              <a:gd name="connsiteX362" fmla="*/ 162588 w 6783688"/>
              <a:gd name="connsiteY362" fmla="*/ 25013 h 722705"/>
              <a:gd name="connsiteX363" fmla="*/ 5998 w 6783688"/>
              <a:gd name="connsiteY363" fmla="*/ 179405 h 722705"/>
              <a:gd name="connsiteX364" fmla="*/ 145842 w 6783688"/>
              <a:gd name="connsiteY364" fmla="*/ 323982 h 722705"/>
              <a:gd name="connsiteX365" fmla="*/ 287231 w 6783688"/>
              <a:gd name="connsiteY365" fmla="*/ 433730 h 722705"/>
              <a:gd name="connsiteX366" fmla="*/ 167220 w 6783688"/>
              <a:gd name="connsiteY366" fmla="*/ 534372 h 7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783688" h="722705">
                <a:moveTo>
                  <a:pt x="6516173" y="571447"/>
                </a:moveTo>
                <a:lnTo>
                  <a:pt x="6542004" y="571447"/>
                </a:lnTo>
                <a:cubicBezTo>
                  <a:pt x="6544261" y="545725"/>
                  <a:pt x="6548062" y="540403"/>
                  <a:pt x="6554178" y="540403"/>
                </a:cubicBezTo>
                <a:cubicBezTo>
                  <a:pt x="6566351" y="540403"/>
                  <a:pt x="6590639" y="571447"/>
                  <a:pt x="6659046" y="571447"/>
                </a:cubicBezTo>
                <a:cubicBezTo>
                  <a:pt x="6741885" y="571447"/>
                  <a:pt x="6783689" y="515449"/>
                  <a:pt x="6783689" y="446561"/>
                </a:cubicBezTo>
                <a:cubicBezTo>
                  <a:pt x="6783689" y="287616"/>
                  <a:pt x="6576921" y="364073"/>
                  <a:pt x="6576921" y="268694"/>
                </a:cubicBezTo>
                <a:cubicBezTo>
                  <a:pt x="6576921" y="235403"/>
                  <a:pt x="6605781" y="214174"/>
                  <a:pt x="6643785" y="214174"/>
                </a:cubicBezTo>
                <a:cubicBezTo>
                  <a:pt x="6692419" y="214174"/>
                  <a:pt x="6721338" y="240665"/>
                  <a:pt x="6735768" y="296663"/>
                </a:cubicBezTo>
                <a:lnTo>
                  <a:pt x="6765400" y="296663"/>
                </a:lnTo>
                <a:lnTo>
                  <a:pt x="6765400" y="178636"/>
                </a:lnTo>
                <a:lnTo>
                  <a:pt x="6741053" y="178636"/>
                </a:lnTo>
                <a:cubicBezTo>
                  <a:pt x="6739509" y="192237"/>
                  <a:pt x="6737253" y="200574"/>
                  <a:pt x="6728108" y="200574"/>
                </a:cubicBezTo>
                <a:cubicBezTo>
                  <a:pt x="6714450" y="200574"/>
                  <a:pt x="6698476" y="178636"/>
                  <a:pt x="6644498" y="178636"/>
                </a:cubicBezTo>
                <a:cubicBezTo>
                  <a:pt x="6574546" y="178636"/>
                  <a:pt x="6522884" y="227834"/>
                  <a:pt x="6522884" y="292938"/>
                </a:cubicBezTo>
                <a:cubicBezTo>
                  <a:pt x="6522884" y="443546"/>
                  <a:pt x="6728880" y="360288"/>
                  <a:pt x="6728880" y="469268"/>
                </a:cubicBezTo>
                <a:cubicBezTo>
                  <a:pt x="6728880" y="511665"/>
                  <a:pt x="6702277" y="533603"/>
                  <a:pt x="6655900" y="533603"/>
                </a:cubicBezTo>
                <a:cubicBezTo>
                  <a:pt x="6603465" y="533603"/>
                  <a:pt x="6551031" y="502559"/>
                  <a:pt x="6546458" y="435977"/>
                </a:cubicBezTo>
                <a:lnTo>
                  <a:pt x="6516055" y="435977"/>
                </a:lnTo>
                <a:lnTo>
                  <a:pt x="6516055" y="571447"/>
                </a:lnTo>
                <a:close/>
                <a:moveTo>
                  <a:pt x="6218194" y="334566"/>
                </a:moveTo>
                <a:cubicBezTo>
                  <a:pt x="6222766" y="268694"/>
                  <a:pt x="6251626" y="213465"/>
                  <a:pt x="6308633" y="213465"/>
                </a:cubicBezTo>
                <a:cubicBezTo>
                  <a:pt x="6358039" y="213465"/>
                  <a:pt x="6380069" y="249062"/>
                  <a:pt x="6380069" y="317891"/>
                </a:cubicBezTo>
                <a:lnTo>
                  <a:pt x="6380069" y="334566"/>
                </a:lnTo>
                <a:lnTo>
                  <a:pt x="6218194" y="334566"/>
                </a:lnTo>
                <a:close/>
                <a:moveTo>
                  <a:pt x="6139929" y="379979"/>
                </a:moveTo>
                <a:cubicBezTo>
                  <a:pt x="6139929" y="495049"/>
                  <a:pt x="6193135" y="571447"/>
                  <a:pt x="6305605" y="571447"/>
                </a:cubicBezTo>
                <a:cubicBezTo>
                  <a:pt x="6382385" y="571447"/>
                  <a:pt x="6428763" y="531356"/>
                  <a:pt x="6448478" y="472283"/>
                </a:cubicBezTo>
                <a:lnTo>
                  <a:pt x="6415046" y="460930"/>
                </a:lnTo>
                <a:cubicBezTo>
                  <a:pt x="6396816" y="504806"/>
                  <a:pt x="6370213" y="526034"/>
                  <a:pt x="6320034" y="526034"/>
                </a:cubicBezTo>
                <a:cubicBezTo>
                  <a:pt x="6244797" y="526034"/>
                  <a:pt x="6218194" y="467730"/>
                  <a:pt x="6218194" y="374657"/>
                </a:cubicBezTo>
                <a:lnTo>
                  <a:pt x="6451566" y="374657"/>
                </a:lnTo>
                <a:cubicBezTo>
                  <a:pt x="6452338" y="364073"/>
                  <a:pt x="6453110" y="352720"/>
                  <a:pt x="6453110" y="342845"/>
                </a:cubicBezTo>
                <a:cubicBezTo>
                  <a:pt x="6453110" y="230081"/>
                  <a:pt x="6399132" y="178577"/>
                  <a:pt x="6310949" y="178577"/>
                </a:cubicBezTo>
                <a:cubicBezTo>
                  <a:pt x="6212909" y="178636"/>
                  <a:pt x="6139929" y="251309"/>
                  <a:pt x="6139929" y="379979"/>
                </a:cubicBezTo>
                <a:moveTo>
                  <a:pt x="5948362" y="58304"/>
                </a:moveTo>
                <a:cubicBezTo>
                  <a:pt x="5948362" y="83257"/>
                  <a:pt x="5960535" y="103717"/>
                  <a:pt x="5995511" y="103717"/>
                </a:cubicBezTo>
                <a:cubicBezTo>
                  <a:pt x="6025915" y="103717"/>
                  <a:pt x="6042661" y="87042"/>
                  <a:pt x="6042661" y="57535"/>
                </a:cubicBezTo>
                <a:cubicBezTo>
                  <a:pt x="6042661" y="23475"/>
                  <a:pt x="6022114" y="11353"/>
                  <a:pt x="5994798" y="11353"/>
                </a:cubicBezTo>
                <a:cubicBezTo>
                  <a:pt x="5962792" y="11353"/>
                  <a:pt x="5948362" y="31813"/>
                  <a:pt x="5948362" y="58304"/>
                </a:cubicBezTo>
                <a:moveTo>
                  <a:pt x="5912673" y="186974"/>
                </a:moveTo>
                <a:lnTo>
                  <a:pt x="5912673" y="217249"/>
                </a:lnTo>
                <a:lnTo>
                  <a:pt x="5967423" y="222571"/>
                </a:lnTo>
                <a:lnTo>
                  <a:pt x="5967423" y="527571"/>
                </a:lnTo>
                <a:lnTo>
                  <a:pt x="5912673" y="532893"/>
                </a:lnTo>
                <a:lnTo>
                  <a:pt x="5912673" y="563169"/>
                </a:lnTo>
                <a:lnTo>
                  <a:pt x="6095867" y="563169"/>
                </a:lnTo>
                <a:lnTo>
                  <a:pt x="6095867" y="532893"/>
                </a:lnTo>
                <a:lnTo>
                  <a:pt x="6039632" y="527571"/>
                </a:lnTo>
                <a:lnTo>
                  <a:pt x="6039632" y="186974"/>
                </a:lnTo>
                <a:lnTo>
                  <a:pt x="5912673" y="186974"/>
                </a:lnTo>
                <a:close/>
                <a:moveTo>
                  <a:pt x="5737853" y="178636"/>
                </a:moveTo>
                <a:cubicBezTo>
                  <a:pt x="5631440" y="178636"/>
                  <a:pt x="5557687" y="249003"/>
                  <a:pt x="5557687" y="386011"/>
                </a:cubicBezTo>
                <a:cubicBezTo>
                  <a:pt x="5557687" y="501081"/>
                  <a:pt x="5615466" y="571447"/>
                  <a:pt x="5723363" y="571447"/>
                </a:cubicBezTo>
                <a:cubicBezTo>
                  <a:pt x="5816831" y="571447"/>
                  <a:pt x="5853351" y="505574"/>
                  <a:pt x="5863980" y="470805"/>
                </a:cubicBezTo>
                <a:lnTo>
                  <a:pt x="5830548" y="459452"/>
                </a:lnTo>
                <a:cubicBezTo>
                  <a:pt x="5818375" y="490496"/>
                  <a:pt x="5792544" y="526803"/>
                  <a:pt x="5739337" y="526803"/>
                </a:cubicBezTo>
                <a:cubicBezTo>
                  <a:pt x="5663328" y="526803"/>
                  <a:pt x="5635953" y="468499"/>
                  <a:pt x="5635953" y="370873"/>
                </a:cubicBezTo>
                <a:cubicBezTo>
                  <a:pt x="5635953" y="270231"/>
                  <a:pt x="5670929" y="214174"/>
                  <a:pt x="5740822" y="214174"/>
                </a:cubicBezTo>
                <a:cubicBezTo>
                  <a:pt x="5777282" y="214174"/>
                  <a:pt x="5797828" y="223990"/>
                  <a:pt x="5797828" y="249003"/>
                </a:cubicBezTo>
                <a:cubicBezTo>
                  <a:pt x="5797828" y="254325"/>
                  <a:pt x="5797056" y="259587"/>
                  <a:pt x="5795572" y="265678"/>
                </a:cubicBezTo>
                <a:lnTo>
                  <a:pt x="5770513" y="265678"/>
                </a:lnTo>
                <a:cubicBezTo>
                  <a:pt x="5765168" y="277031"/>
                  <a:pt x="5763684" y="290631"/>
                  <a:pt x="5763684" y="298969"/>
                </a:cubicBezTo>
                <a:cubicBezTo>
                  <a:pt x="5763684" y="326229"/>
                  <a:pt x="5784942" y="342845"/>
                  <a:pt x="5810833" y="342845"/>
                </a:cubicBezTo>
                <a:cubicBezTo>
                  <a:pt x="5839693" y="342845"/>
                  <a:pt x="5864039" y="325460"/>
                  <a:pt x="5864039" y="280756"/>
                </a:cubicBezTo>
                <a:cubicBezTo>
                  <a:pt x="5863980" y="219496"/>
                  <a:pt x="5811546" y="178636"/>
                  <a:pt x="5737853" y="178636"/>
                </a:cubicBezTo>
                <a:moveTo>
                  <a:pt x="5320515" y="529818"/>
                </a:moveTo>
                <a:cubicBezTo>
                  <a:pt x="5282511" y="529818"/>
                  <a:pt x="5268853" y="507881"/>
                  <a:pt x="5268853" y="470036"/>
                </a:cubicBezTo>
                <a:cubicBezTo>
                  <a:pt x="5268853" y="425392"/>
                  <a:pt x="5290884" y="396595"/>
                  <a:pt x="5357035" y="396595"/>
                </a:cubicBezTo>
                <a:lnTo>
                  <a:pt x="5397296" y="396595"/>
                </a:lnTo>
                <a:lnTo>
                  <a:pt x="5397296" y="458683"/>
                </a:lnTo>
                <a:cubicBezTo>
                  <a:pt x="5397296" y="504865"/>
                  <a:pt x="5357035" y="529818"/>
                  <a:pt x="5320515" y="529818"/>
                </a:cubicBezTo>
                <a:moveTo>
                  <a:pt x="5346406" y="364842"/>
                </a:moveTo>
                <a:cubicBezTo>
                  <a:pt x="5255195" y="364842"/>
                  <a:pt x="5189815" y="392101"/>
                  <a:pt x="5189815" y="474590"/>
                </a:cubicBezTo>
                <a:cubicBezTo>
                  <a:pt x="5189815" y="545725"/>
                  <a:pt x="5236965" y="571447"/>
                  <a:pt x="5293200" y="571447"/>
                </a:cubicBezTo>
                <a:cubicBezTo>
                  <a:pt x="5339577" y="571447"/>
                  <a:pt x="5379838" y="551756"/>
                  <a:pt x="5401869" y="517696"/>
                </a:cubicBezTo>
                <a:cubicBezTo>
                  <a:pt x="5407926" y="557078"/>
                  <a:pt x="5429244" y="570678"/>
                  <a:pt x="5468020" y="570678"/>
                </a:cubicBezTo>
                <a:cubicBezTo>
                  <a:pt x="5490823" y="570678"/>
                  <a:pt x="5510597" y="564647"/>
                  <a:pt x="5522770" y="557788"/>
                </a:cubicBezTo>
                <a:lnTo>
                  <a:pt x="5515942" y="532065"/>
                </a:lnTo>
                <a:cubicBezTo>
                  <a:pt x="5507569" y="535081"/>
                  <a:pt x="5499968" y="536619"/>
                  <a:pt x="5491595" y="536619"/>
                </a:cubicBezTo>
                <a:cubicBezTo>
                  <a:pt x="5474137" y="536619"/>
                  <a:pt x="5469564" y="526803"/>
                  <a:pt x="5469564" y="494221"/>
                </a:cubicBezTo>
                <a:lnTo>
                  <a:pt x="5469564" y="321675"/>
                </a:lnTo>
                <a:cubicBezTo>
                  <a:pt x="5469564" y="215712"/>
                  <a:pt x="5428531" y="178636"/>
                  <a:pt x="5335776" y="178636"/>
                </a:cubicBezTo>
                <a:cubicBezTo>
                  <a:pt x="5262024" y="178636"/>
                  <a:pt x="5208105" y="217249"/>
                  <a:pt x="5208105" y="272478"/>
                </a:cubicBezTo>
                <a:cubicBezTo>
                  <a:pt x="5208105" y="302753"/>
                  <a:pt x="5224079" y="319428"/>
                  <a:pt x="5251454" y="319428"/>
                </a:cubicBezTo>
                <a:cubicBezTo>
                  <a:pt x="5275801" y="319428"/>
                  <a:pt x="5294031" y="305060"/>
                  <a:pt x="5294031" y="279337"/>
                </a:cubicBezTo>
                <a:cubicBezTo>
                  <a:pt x="5294031" y="271000"/>
                  <a:pt x="5291774" y="261184"/>
                  <a:pt x="5289458" y="252078"/>
                </a:cubicBezTo>
                <a:lnTo>
                  <a:pt x="5265112" y="252078"/>
                </a:lnTo>
                <a:cubicBezTo>
                  <a:pt x="5264340" y="248293"/>
                  <a:pt x="5263568" y="245278"/>
                  <a:pt x="5263568" y="242262"/>
                </a:cubicBezTo>
                <a:cubicBezTo>
                  <a:pt x="5263568" y="213524"/>
                  <a:pt x="5302344" y="210449"/>
                  <a:pt x="5324375" y="210449"/>
                </a:cubicBezTo>
                <a:cubicBezTo>
                  <a:pt x="5382154" y="210449"/>
                  <a:pt x="5397356" y="247525"/>
                  <a:pt x="5397356" y="313397"/>
                </a:cubicBezTo>
                <a:lnTo>
                  <a:pt x="5397356" y="364842"/>
                </a:lnTo>
                <a:lnTo>
                  <a:pt x="5346406" y="364842"/>
                </a:lnTo>
                <a:close/>
                <a:moveTo>
                  <a:pt x="4904782" y="312569"/>
                </a:moveTo>
                <a:cubicBezTo>
                  <a:pt x="4904782" y="238418"/>
                  <a:pt x="4937442" y="211927"/>
                  <a:pt x="4975446" y="211927"/>
                </a:cubicBezTo>
                <a:cubicBezTo>
                  <a:pt x="5016479" y="211927"/>
                  <a:pt x="5043854" y="236881"/>
                  <a:pt x="5043854" y="311091"/>
                </a:cubicBezTo>
                <a:cubicBezTo>
                  <a:pt x="5043854" y="389026"/>
                  <a:pt x="5013451" y="413270"/>
                  <a:pt x="4976218" y="413270"/>
                </a:cubicBezTo>
                <a:cubicBezTo>
                  <a:pt x="4932929" y="413270"/>
                  <a:pt x="4904782" y="388258"/>
                  <a:pt x="4904782" y="312569"/>
                </a:cubicBezTo>
                <a:moveTo>
                  <a:pt x="4990648" y="575231"/>
                </a:moveTo>
                <a:cubicBezTo>
                  <a:pt x="5057512" y="575231"/>
                  <a:pt x="5094032" y="579785"/>
                  <a:pt x="5094032" y="620644"/>
                </a:cubicBezTo>
                <a:cubicBezTo>
                  <a:pt x="5094032" y="669073"/>
                  <a:pt x="5051455" y="684211"/>
                  <a:pt x="4979247" y="684211"/>
                </a:cubicBezTo>
                <a:cubicBezTo>
                  <a:pt x="4887264" y="684211"/>
                  <a:pt x="4869805" y="662273"/>
                  <a:pt x="4869805" y="626676"/>
                </a:cubicBezTo>
                <a:cubicBezTo>
                  <a:pt x="4869805" y="605507"/>
                  <a:pt x="4877406" y="589600"/>
                  <a:pt x="4887264" y="575231"/>
                </a:cubicBezTo>
                <a:lnTo>
                  <a:pt x="4990648" y="575231"/>
                </a:lnTo>
                <a:close/>
                <a:moveTo>
                  <a:pt x="4976990" y="448808"/>
                </a:moveTo>
                <a:cubicBezTo>
                  <a:pt x="5054543" y="448808"/>
                  <a:pt x="5115350" y="398842"/>
                  <a:pt x="5115350" y="312569"/>
                </a:cubicBezTo>
                <a:cubicBezTo>
                  <a:pt x="5115350" y="268694"/>
                  <a:pt x="5098604" y="241434"/>
                  <a:pt x="5078117" y="220206"/>
                </a:cubicBezTo>
                <a:lnTo>
                  <a:pt x="5146526" y="209621"/>
                </a:lnTo>
                <a:lnTo>
                  <a:pt x="5146526" y="167224"/>
                </a:lnTo>
                <a:cubicBezTo>
                  <a:pt x="5139697" y="163440"/>
                  <a:pt x="5131324" y="161902"/>
                  <a:pt x="5123723" y="161902"/>
                </a:cubicBezTo>
                <a:cubicBezTo>
                  <a:pt x="5097892" y="161902"/>
                  <a:pt x="5072061" y="180824"/>
                  <a:pt x="5056087" y="199746"/>
                </a:cubicBezTo>
                <a:cubicBezTo>
                  <a:pt x="5037857" y="186856"/>
                  <a:pt x="5010482" y="178577"/>
                  <a:pt x="4977049" y="178577"/>
                </a:cubicBezTo>
                <a:cubicBezTo>
                  <a:pt x="4879010" y="178577"/>
                  <a:pt x="4831088" y="245928"/>
                  <a:pt x="4831088" y="320848"/>
                </a:cubicBezTo>
                <a:cubicBezTo>
                  <a:pt x="4831088" y="373061"/>
                  <a:pt x="4855435" y="417705"/>
                  <a:pt x="4901753" y="434380"/>
                </a:cubicBezTo>
                <a:cubicBezTo>
                  <a:pt x="4866005" y="466193"/>
                  <a:pt x="4836373" y="487362"/>
                  <a:pt x="4836373" y="521422"/>
                </a:cubicBezTo>
                <a:cubicBezTo>
                  <a:pt x="4836373" y="538806"/>
                  <a:pt x="4844746" y="554713"/>
                  <a:pt x="4862204" y="563050"/>
                </a:cubicBezTo>
                <a:cubicBezTo>
                  <a:pt x="4837145" y="578188"/>
                  <a:pt x="4811255" y="598648"/>
                  <a:pt x="4811255" y="640986"/>
                </a:cubicBezTo>
                <a:cubicBezTo>
                  <a:pt x="4811255" y="690183"/>
                  <a:pt x="4849259" y="722705"/>
                  <a:pt x="4961729" y="722705"/>
                </a:cubicBezTo>
                <a:cubicBezTo>
                  <a:pt x="5101573" y="722705"/>
                  <a:pt x="5148723" y="678830"/>
                  <a:pt x="5148723" y="603142"/>
                </a:cubicBezTo>
                <a:cubicBezTo>
                  <a:pt x="5148723" y="517637"/>
                  <a:pt x="5085659" y="504747"/>
                  <a:pt x="5000505" y="504747"/>
                </a:cubicBezTo>
                <a:lnTo>
                  <a:pt x="4929841" y="504747"/>
                </a:lnTo>
                <a:cubicBezTo>
                  <a:pt x="4910066" y="504747"/>
                  <a:pt x="4900209" y="503209"/>
                  <a:pt x="4900209" y="488840"/>
                </a:cubicBezTo>
                <a:cubicBezTo>
                  <a:pt x="4900209" y="478256"/>
                  <a:pt x="4910838" y="466134"/>
                  <a:pt x="4934413" y="444196"/>
                </a:cubicBezTo>
                <a:cubicBezTo>
                  <a:pt x="4948843" y="447330"/>
                  <a:pt x="4957988" y="448808"/>
                  <a:pt x="4976990" y="448808"/>
                </a:cubicBezTo>
                <a:moveTo>
                  <a:pt x="4541423" y="334566"/>
                </a:moveTo>
                <a:cubicBezTo>
                  <a:pt x="4545995" y="268694"/>
                  <a:pt x="4574854" y="213465"/>
                  <a:pt x="4631861" y="213465"/>
                </a:cubicBezTo>
                <a:cubicBezTo>
                  <a:pt x="4681267" y="213465"/>
                  <a:pt x="4703298" y="249062"/>
                  <a:pt x="4703298" y="317891"/>
                </a:cubicBezTo>
                <a:lnTo>
                  <a:pt x="4703298" y="334566"/>
                </a:lnTo>
                <a:lnTo>
                  <a:pt x="4541423" y="334566"/>
                </a:lnTo>
                <a:close/>
                <a:moveTo>
                  <a:pt x="4463157" y="379979"/>
                </a:moveTo>
                <a:cubicBezTo>
                  <a:pt x="4463157" y="495049"/>
                  <a:pt x="4516363" y="571447"/>
                  <a:pt x="4628833" y="571447"/>
                </a:cubicBezTo>
                <a:cubicBezTo>
                  <a:pt x="4705614" y="571447"/>
                  <a:pt x="4751991" y="531356"/>
                  <a:pt x="4771706" y="472283"/>
                </a:cubicBezTo>
                <a:lnTo>
                  <a:pt x="4738274" y="460930"/>
                </a:lnTo>
                <a:cubicBezTo>
                  <a:pt x="4720044" y="504806"/>
                  <a:pt x="4693441" y="526034"/>
                  <a:pt x="4643263" y="526034"/>
                </a:cubicBezTo>
                <a:cubicBezTo>
                  <a:pt x="4568026" y="526034"/>
                  <a:pt x="4541423" y="467730"/>
                  <a:pt x="4541423" y="374657"/>
                </a:cubicBezTo>
                <a:lnTo>
                  <a:pt x="4774794" y="374657"/>
                </a:lnTo>
                <a:cubicBezTo>
                  <a:pt x="4775566" y="364073"/>
                  <a:pt x="4776338" y="352720"/>
                  <a:pt x="4776338" y="342845"/>
                </a:cubicBezTo>
                <a:cubicBezTo>
                  <a:pt x="4776338" y="230081"/>
                  <a:pt x="4722360" y="178577"/>
                  <a:pt x="4634177" y="178577"/>
                </a:cubicBezTo>
                <a:cubicBezTo>
                  <a:pt x="4536138" y="178636"/>
                  <a:pt x="4463157" y="251309"/>
                  <a:pt x="4463157" y="379979"/>
                </a:cubicBezTo>
                <a:moveTo>
                  <a:pt x="4029133" y="33291"/>
                </a:moveTo>
                <a:lnTo>
                  <a:pt x="4029133" y="63566"/>
                </a:lnTo>
                <a:lnTo>
                  <a:pt x="4086912" y="69598"/>
                </a:lnTo>
                <a:lnTo>
                  <a:pt x="4086912" y="527512"/>
                </a:lnTo>
                <a:lnTo>
                  <a:pt x="4029133" y="533544"/>
                </a:lnTo>
                <a:lnTo>
                  <a:pt x="4029133" y="563050"/>
                </a:lnTo>
                <a:lnTo>
                  <a:pt x="4398549" y="563050"/>
                </a:lnTo>
                <a:lnTo>
                  <a:pt x="4405378" y="393520"/>
                </a:lnTo>
                <a:lnTo>
                  <a:pt x="4377231" y="393520"/>
                </a:lnTo>
                <a:cubicBezTo>
                  <a:pt x="4359773" y="508590"/>
                  <a:pt x="4321768" y="528222"/>
                  <a:pt x="4210783" y="528222"/>
                </a:cubicBezTo>
                <a:lnTo>
                  <a:pt x="4165949" y="528222"/>
                </a:lnTo>
                <a:lnTo>
                  <a:pt x="4165949" y="69657"/>
                </a:lnTo>
                <a:lnTo>
                  <a:pt x="4243502" y="62857"/>
                </a:lnTo>
                <a:lnTo>
                  <a:pt x="4243502" y="33350"/>
                </a:lnTo>
                <a:lnTo>
                  <a:pt x="4029133" y="33350"/>
                </a:lnTo>
                <a:close/>
                <a:moveTo>
                  <a:pt x="3587568" y="334566"/>
                </a:moveTo>
                <a:cubicBezTo>
                  <a:pt x="3592140" y="268694"/>
                  <a:pt x="3621000" y="213465"/>
                  <a:pt x="3678007" y="213465"/>
                </a:cubicBezTo>
                <a:cubicBezTo>
                  <a:pt x="3727413" y="213465"/>
                  <a:pt x="3749443" y="249062"/>
                  <a:pt x="3749443" y="317891"/>
                </a:cubicBezTo>
                <a:lnTo>
                  <a:pt x="3749443" y="334566"/>
                </a:lnTo>
                <a:lnTo>
                  <a:pt x="3587568" y="334566"/>
                </a:lnTo>
                <a:close/>
                <a:moveTo>
                  <a:pt x="3509243" y="379979"/>
                </a:moveTo>
                <a:cubicBezTo>
                  <a:pt x="3509243" y="495049"/>
                  <a:pt x="3562449" y="571447"/>
                  <a:pt x="3674919" y="571447"/>
                </a:cubicBezTo>
                <a:cubicBezTo>
                  <a:pt x="3751700" y="571447"/>
                  <a:pt x="3798077" y="531356"/>
                  <a:pt x="3817792" y="472283"/>
                </a:cubicBezTo>
                <a:lnTo>
                  <a:pt x="3784360" y="460930"/>
                </a:lnTo>
                <a:cubicBezTo>
                  <a:pt x="3766130" y="504806"/>
                  <a:pt x="3739527" y="526034"/>
                  <a:pt x="3689349" y="526034"/>
                </a:cubicBezTo>
                <a:cubicBezTo>
                  <a:pt x="3614112" y="526034"/>
                  <a:pt x="3587509" y="467730"/>
                  <a:pt x="3587509" y="374657"/>
                </a:cubicBezTo>
                <a:lnTo>
                  <a:pt x="3820880" y="374657"/>
                </a:lnTo>
                <a:cubicBezTo>
                  <a:pt x="3821652" y="364073"/>
                  <a:pt x="3822424" y="352720"/>
                  <a:pt x="3822424" y="342845"/>
                </a:cubicBezTo>
                <a:cubicBezTo>
                  <a:pt x="3822424" y="230081"/>
                  <a:pt x="3768446" y="178577"/>
                  <a:pt x="3680264" y="178577"/>
                </a:cubicBezTo>
                <a:cubicBezTo>
                  <a:pt x="3582224" y="178636"/>
                  <a:pt x="3509243" y="251309"/>
                  <a:pt x="3509243" y="379979"/>
                </a:cubicBezTo>
                <a:moveTo>
                  <a:pt x="3282760" y="0"/>
                </a:moveTo>
                <a:lnTo>
                  <a:pt x="3282760" y="30275"/>
                </a:lnTo>
                <a:lnTo>
                  <a:pt x="3335194" y="35597"/>
                </a:lnTo>
                <a:lnTo>
                  <a:pt x="3335194" y="527571"/>
                </a:lnTo>
                <a:lnTo>
                  <a:pt x="3282760" y="532893"/>
                </a:lnTo>
                <a:lnTo>
                  <a:pt x="3282760" y="563169"/>
                </a:lnTo>
                <a:lnTo>
                  <a:pt x="3462153" y="563169"/>
                </a:lnTo>
                <a:lnTo>
                  <a:pt x="3462153" y="532893"/>
                </a:lnTo>
                <a:lnTo>
                  <a:pt x="3406690" y="527571"/>
                </a:lnTo>
                <a:lnTo>
                  <a:pt x="3406690" y="0"/>
                </a:lnTo>
                <a:lnTo>
                  <a:pt x="3282760" y="0"/>
                </a:lnTo>
                <a:close/>
                <a:moveTo>
                  <a:pt x="2923261" y="570678"/>
                </a:moveTo>
                <a:lnTo>
                  <a:pt x="2952893" y="529818"/>
                </a:lnTo>
                <a:cubicBezTo>
                  <a:pt x="2981040" y="555541"/>
                  <a:pt x="3014472" y="571447"/>
                  <a:pt x="3066134" y="571447"/>
                </a:cubicBezTo>
                <a:cubicBezTo>
                  <a:pt x="3180148" y="571447"/>
                  <a:pt x="3230325" y="484405"/>
                  <a:pt x="3230325" y="371642"/>
                </a:cubicBezTo>
                <a:cubicBezTo>
                  <a:pt x="3230325" y="243740"/>
                  <a:pt x="3180920" y="178636"/>
                  <a:pt x="3090481" y="178636"/>
                </a:cubicBezTo>
                <a:cubicBezTo>
                  <a:pt x="3030446" y="178636"/>
                  <a:pt x="2991669" y="208143"/>
                  <a:pt x="2971895" y="240724"/>
                </a:cubicBezTo>
                <a:lnTo>
                  <a:pt x="2971895" y="59"/>
                </a:lnTo>
                <a:lnTo>
                  <a:pt x="2852537" y="59"/>
                </a:lnTo>
                <a:lnTo>
                  <a:pt x="2852537" y="29566"/>
                </a:lnTo>
                <a:lnTo>
                  <a:pt x="2900399" y="34888"/>
                </a:lnTo>
                <a:lnTo>
                  <a:pt x="2900399" y="570737"/>
                </a:lnTo>
                <a:lnTo>
                  <a:pt x="2923261" y="570737"/>
                </a:lnTo>
                <a:close/>
                <a:moveTo>
                  <a:pt x="3066134" y="225528"/>
                </a:moveTo>
                <a:cubicBezTo>
                  <a:pt x="3133770" y="225528"/>
                  <a:pt x="3150516" y="280756"/>
                  <a:pt x="3150516" y="377673"/>
                </a:cubicBezTo>
                <a:cubicBezTo>
                  <a:pt x="3150516" y="479084"/>
                  <a:pt x="3132286" y="533603"/>
                  <a:pt x="3064650" y="533603"/>
                </a:cubicBezTo>
                <a:cubicBezTo>
                  <a:pt x="3013700" y="533603"/>
                  <a:pt x="2971895" y="494221"/>
                  <a:pt x="2971895" y="437455"/>
                </a:cubicBezTo>
                <a:lnTo>
                  <a:pt x="2971895" y="326229"/>
                </a:lnTo>
                <a:cubicBezTo>
                  <a:pt x="2971895" y="260356"/>
                  <a:pt x="3016728" y="225528"/>
                  <a:pt x="3066134" y="225528"/>
                </a:cubicBezTo>
                <a:moveTo>
                  <a:pt x="2629082" y="529818"/>
                </a:moveTo>
                <a:cubicBezTo>
                  <a:pt x="2591077" y="529818"/>
                  <a:pt x="2577420" y="507881"/>
                  <a:pt x="2577420" y="470036"/>
                </a:cubicBezTo>
                <a:cubicBezTo>
                  <a:pt x="2577420" y="425392"/>
                  <a:pt x="2599450" y="396595"/>
                  <a:pt x="2665602" y="396595"/>
                </a:cubicBezTo>
                <a:lnTo>
                  <a:pt x="2705863" y="396595"/>
                </a:lnTo>
                <a:lnTo>
                  <a:pt x="2705863" y="458683"/>
                </a:lnTo>
                <a:cubicBezTo>
                  <a:pt x="2705863" y="504865"/>
                  <a:pt x="2665602" y="529818"/>
                  <a:pt x="2629082" y="529818"/>
                </a:cubicBezTo>
                <a:moveTo>
                  <a:pt x="2654913" y="364842"/>
                </a:moveTo>
                <a:cubicBezTo>
                  <a:pt x="2563702" y="364842"/>
                  <a:pt x="2498323" y="392101"/>
                  <a:pt x="2498323" y="474590"/>
                </a:cubicBezTo>
                <a:cubicBezTo>
                  <a:pt x="2498323" y="545725"/>
                  <a:pt x="2545472" y="571447"/>
                  <a:pt x="2601707" y="571447"/>
                </a:cubicBezTo>
                <a:cubicBezTo>
                  <a:pt x="2648084" y="571447"/>
                  <a:pt x="2688345" y="551756"/>
                  <a:pt x="2710376" y="517696"/>
                </a:cubicBezTo>
                <a:cubicBezTo>
                  <a:pt x="2716433" y="557078"/>
                  <a:pt x="2737751" y="570678"/>
                  <a:pt x="2776528" y="570678"/>
                </a:cubicBezTo>
                <a:cubicBezTo>
                  <a:pt x="2799330" y="570678"/>
                  <a:pt x="2819105" y="564647"/>
                  <a:pt x="2831278" y="557788"/>
                </a:cubicBezTo>
                <a:lnTo>
                  <a:pt x="2824449" y="532065"/>
                </a:lnTo>
                <a:cubicBezTo>
                  <a:pt x="2816076" y="535081"/>
                  <a:pt x="2808475" y="536619"/>
                  <a:pt x="2800102" y="536619"/>
                </a:cubicBezTo>
                <a:cubicBezTo>
                  <a:pt x="2782644" y="536619"/>
                  <a:pt x="2778072" y="526803"/>
                  <a:pt x="2778072" y="494221"/>
                </a:cubicBezTo>
                <a:lnTo>
                  <a:pt x="2778072" y="321675"/>
                </a:lnTo>
                <a:cubicBezTo>
                  <a:pt x="2778072" y="215712"/>
                  <a:pt x="2737039" y="178636"/>
                  <a:pt x="2644284" y="178636"/>
                </a:cubicBezTo>
                <a:cubicBezTo>
                  <a:pt x="2570531" y="178636"/>
                  <a:pt x="2516612" y="217249"/>
                  <a:pt x="2516612" y="272478"/>
                </a:cubicBezTo>
                <a:cubicBezTo>
                  <a:pt x="2516612" y="302753"/>
                  <a:pt x="2532586" y="319428"/>
                  <a:pt x="2559961" y="319428"/>
                </a:cubicBezTo>
                <a:cubicBezTo>
                  <a:pt x="2584308" y="319428"/>
                  <a:pt x="2602538" y="305060"/>
                  <a:pt x="2602538" y="279337"/>
                </a:cubicBezTo>
                <a:cubicBezTo>
                  <a:pt x="2602538" y="271000"/>
                  <a:pt x="2600282" y="261184"/>
                  <a:pt x="2597966" y="252078"/>
                </a:cubicBezTo>
                <a:lnTo>
                  <a:pt x="2573619" y="252078"/>
                </a:lnTo>
                <a:cubicBezTo>
                  <a:pt x="2572847" y="248293"/>
                  <a:pt x="2572075" y="245278"/>
                  <a:pt x="2572075" y="242262"/>
                </a:cubicBezTo>
                <a:cubicBezTo>
                  <a:pt x="2572075" y="213524"/>
                  <a:pt x="2610852" y="210449"/>
                  <a:pt x="2632883" y="210449"/>
                </a:cubicBezTo>
                <a:cubicBezTo>
                  <a:pt x="2690661" y="210449"/>
                  <a:pt x="2705863" y="247525"/>
                  <a:pt x="2705863" y="313397"/>
                </a:cubicBezTo>
                <a:lnTo>
                  <a:pt x="2705863" y="364842"/>
                </a:lnTo>
                <a:lnTo>
                  <a:pt x="2654913" y="364842"/>
                </a:lnTo>
                <a:close/>
                <a:moveTo>
                  <a:pt x="2044584" y="186974"/>
                </a:moveTo>
                <a:lnTo>
                  <a:pt x="2044584" y="217249"/>
                </a:lnTo>
                <a:lnTo>
                  <a:pt x="2092446" y="222571"/>
                </a:lnTo>
                <a:lnTo>
                  <a:pt x="2092446" y="527571"/>
                </a:lnTo>
                <a:lnTo>
                  <a:pt x="2044584" y="532893"/>
                </a:lnTo>
                <a:lnTo>
                  <a:pt x="2044584" y="563169"/>
                </a:lnTo>
                <a:lnTo>
                  <a:pt x="2214061" y="563169"/>
                </a:lnTo>
                <a:lnTo>
                  <a:pt x="2214061" y="532893"/>
                </a:lnTo>
                <a:lnTo>
                  <a:pt x="2164655" y="527571"/>
                </a:lnTo>
                <a:lnTo>
                  <a:pt x="2164655" y="325460"/>
                </a:lnTo>
                <a:cubicBezTo>
                  <a:pt x="2164655" y="264141"/>
                  <a:pt x="2209488" y="229312"/>
                  <a:pt x="2261210" y="229312"/>
                </a:cubicBezTo>
                <a:cubicBezTo>
                  <a:pt x="2317445" y="229312"/>
                  <a:pt x="2328074" y="258050"/>
                  <a:pt x="2328074" y="308016"/>
                </a:cubicBezTo>
                <a:lnTo>
                  <a:pt x="2328074" y="527512"/>
                </a:lnTo>
                <a:lnTo>
                  <a:pt x="2280212" y="532834"/>
                </a:lnTo>
                <a:lnTo>
                  <a:pt x="2280212" y="563109"/>
                </a:lnTo>
                <a:lnTo>
                  <a:pt x="2448204" y="563109"/>
                </a:lnTo>
                <a:lnTo>
                  <a:pt x="2448204" y="532834"/>
                </a:lnTo>
                <a:lnTo>
                  <a:pt x="2399570" y="527512"/>
                </a:lnTo>
                <a:lnTo>
                  <a:pt x="2399570" y="307307"/>
                </a:lnTo>
                <a:cubicBezTo>
                  <a:pt x="2399570" y="218727"/>
                  <a:pt x="2365366" y="178636"/>
                  <a:pt x="2287813" y="178636"/>
                </a:cubicBezTo>
                <a:cubicBezTo>
                  <a:pt x="2221662" y="178636"/>
                  <a:pt x="2179144" y="213465"/>
                  <a:pt x="2157826" y="250540"/>
                </a:cubicBezTo>
                <a:lnTo>
                  <a:pt x="2152482" y="186974"/>
                </a:lnTo>
                <a:lnTo>
                  <a:pt x="2044584" y="186974"/>
                </a:lnTo>
                <a:close/>
                <a:moveTo>
                  <a:pt x="1851533" y="58304"/>
                </a:moveTo>
                <a:cubicBezTo>
                  <a:pt x="1851533" y="83257"/>
                  <a:pt x="1863706" y="103717"/>
                  <a:pt x="1898682" y="103717"/>
                </a:cubicBezTo>
                <a:cubicBezTo>
                  <a:pt x="1929086" y="103717"/>
                  <a:pt x="1945832" y="87042"/>
                  <a:pt x="1945832" y="57535"/>
                </a:cubicBezTo>
                <a:cubicBezTo>
                  <a:pt x="1945832" y="23475"/>
                  <a:pt x="1925286" y="11353"/>
                  <a:pt x="1897970" y="11353"/>
                </a:cubicBezTo>
                <a:cubicBezTo>
                  <a:pt x="1865963" y="11353"/>
                  <a:pt x="1851533" y="31813"/>
                  <a:pt x="1851533" y="58304"/>
                </a:cubicBezTo>
                <a:moveTo>
                  <a:pt x="1815845" y="186974"/>
                </a:moveTo>
                <a:lnTo>
                  <a:pt x="1815845" y="217249"/>
                </a:lnTo>
                <a:lnTo>
                  <a:pt x="1870595" y="222571"/>
                </a:lnTo>
                <a:lnTo>
                  <a:pt x="1870595" y="527571"/>
                </a:lnTo>
                <a:lnTo>
                  <a:pt x="1815845" y="532893"/>
                </a:lnTo>
                <a:lnTo>
                  <a:pt x="1815845" y="563169"/>
                </a:lnTo>
                <a:lnTo>
                  <a:pt x="1999038" y="563169"/>
                </a:lnTo>
                <a:lnTo>
                  <a:pt x="1999038" y="532893"/>
                </a:lnTo>
                <a:lnTo>
                  <a:pt x="1942803" y="527571"/>
                </a:lnTo>
                <a:lnTo>
                  <a:pt x="1942803" y="186974"/>
                </a:lnTo>
                <a:lnTo>
                  <a:pt x="1815845" y="186974"/>
                </a:lnTo>
                <a:close/>
                <a:moveTo>
                  <a:pt x="1577901" y="529818"/>
                </a:moveTo>
                <a:cubicBezTo>
                  <a:pt x="1539896" y="529818"/>
                  <a:pt x="1526238" y="507881"/>
                  <a:pt x="1526238" y="470036"/>
                </a:cubicBezTo>
                <a:cubicBezTo>
                  <a:pt x="1526238" y="425392"/>
                  <a:pt x="1548269" y="396595"/>
                  <a:pt x="1614420" y="396595"/>
                </a:cubicBezTo>
                <a:lnTo>
                  <a:pt x="1654681" y="396595"/>
                </a:lnTo>
                <a:lnTo>
                  <a:pt x="1654681" y="458683"/>
                </a:lnTo>
                <a:cubicBezTo>
                  <a:pt x="1654681" y="504865"/>
                  <a:pt x="1614420" y="529818"/>
                  <a:pt x="1577901" y="529818"/>
                </a:cubicBezTo>
                <a:moveTo>
                  <a:pt x="1603791" y="364842"/>
                </a:moveTo>
                <a:cubicBezTo>
                  <a:pt x="1512580" y="364842"/>
                  <a:pt x="1447201" y="392101"/>
                  <a:pt x="1447201" y="474590"/>
                </a:cubicBezTo>
                <a:cubicBezTo>
                  <a:pt x="1447201" y="545725"/>
                  <a:pt x="1494350" y="571447"/>
                  <a:pt x="1550585" y="571447"/>
                </a:cubicBezTo>
                <a:cubicBezTo>
                  <a:pt x="1596962" y="571447"/>
                  <a:pt x="1637223" y="551756"/>
                  <a:pt x="1659254" y="517696"/>
                </a:cubicBezTo>
                <a:cubicBezTo>
                  <a:pt x="1665311" y="557078"/>
                  <a:pt x="1686629" y="570678"/>
                  <a:pt x="1725406" y="570678"/>
                </a:cubicBezTo>
                <a:cubicBezTo>
                  <a:pt x="1748208" y="570678"/>
                  <a:pt x="1767983" y="564647"/>
                  <a:pt x="1780156" y="557788"/>
                </a:cubicBezTo>
                <a:lnTo>
                  <a:pt x="1773327" y="532065"/>
                </a:lnTo>
                <a:cubicBezTo>
                  <a:pt x="1764954" y="535081"/>
                  <a:pt x="1757353" y="536619"/>
                  <a:pt x="1748980" y="536619"/>
                </a:cubicBezTo>
                <a:cubicBezTo>
                  <a:pt x="1731522" y="536619"/>
                  <a:pt x="1726950" y="526803"/>
                  <a:pt x="1726950" y="494221"/>
                </a:cubicBezTo>
                <a:lnTo>
                  <a:pt x="1726950" y="321675"/>
                </a:lnTo>
                <a:cubicBezTo>
                  <a:pt x="1726950" y="215712"/>
                  <a:pt x="1685917" y="178636"/>
                  <a:pt x="1593162" y="178636"/>
                </a:cubicBezTo>
                <a:cubicBezTo>
                  <a:pt x="1519409" y="178636"/>
                  <a:pt x="1465490" y="217249"/>
                  <a:pt x="1465490" y="272478"/>
                </a:cubicBezTo>
                <a:cubicBezTo>
                  <a:pt x="1465490" y="302753"/>
                  <a:pt x="1481464" y="319428"/>
                  <a:pt x="1508839" y="319428"/>
                </a:cubicBezTo>
                <a:cubicBezTo>
                  <a:pt x="1533186" y="319428"/>
                  <a:pt x="1551416" y="305060"/>
                  <a:pt x="1551416" y="279337"/>
                </a:cubicBezTo>
                <a:cubicBezTo>
                  <a:pt x="1551416" y="271000"/>
                  <a:pt x="1549160" y="261184"/>
                  <a:pt x="1546844" y="252078"/>
                </a:cubicBezTo>
                <a:lnTo>
                  <a:pt x="1522497" y="252078"/>
                </a:lnTo>
                <a:cubicBezTo>
                  <a:pt x="1521725" y="248293"/>
                  <a:pt x="1520953" y="245278"/>
                  <a:pt x="1520953" y="242262"/>
                </a:cubicBezTo>
                <a:cubicBezTo>
                  <a:pt x="1520953" y="213524"/>
                  <a:pt x="1559730" y="210449"/>
                  <a:pt x="1581760" y="210449"/>
                </a:cubicBezTo>
                <a:cubicBezTo>
                  <a:pt x="1639539" y="210449"/>
                  <a:pt x="1654741" y="247525"/>
                  <a:pt x="1654741" y="313397"/>
                </a:cubicBezTo>
                <a:lnTo>
                  <a:pt x="1654741" y="364842"/>
                </a:lnTo>
                <a:lnTo>
                  <a:pt x="1603791" y="364842"/>
                </a:lnTo>
                <a:close/>
                <a:moveTo>
                  <a:pt x="1216145" y="482158"/>
                </a:moveTo>
                <a:cubicBezTo>
                  <a:pt x="1216145" y="544956"/>
                  <a:pt x="1249577" y="571447"/>
                  <a:pt x="1303555" y="571447"/>
                </a:cubicBezTo>
                <a:cubicBezTo>
                  <a:pt x="1366619" y="571447"/>
                  <a:pt x="1397023" y="540403"/>
                  <a:pt x="1411512" y="476068"/>
                </a:cubicBezTo>
                <a:lnTo>
                  <a:pt x="1382652" y="468499"/>
                </a:lnTo>
                <a:cubicBezTo>
                  <a:pt x="1370479" y="514681"/>
                  <a:pt x="1353793" y="528281"/>
                  <a:pt x="1326417" y="528281"/>
                </a:cubicBezTo>
                <a:cubicBezTo>
                  <a:pt x="1297558" y="528281"/>
                  <a:pt x="1287641" y="511606"/>
                  <a:pt x="1287641" y="469977"/>
                </a:cubicBezTo>
                <a:lnTo>
                  <a:pt x="1287641" y="223990"/>
                </a:lnTo>
                <a:lnTo>
                  <a:pt x="1369707" y="223990"/>
                </a:lnTo>
                <a:lnTo>
                  <a:pt x="1369707" y="186974"/>
                </a:lnTo>
                <a:lnTo>
                  <a:pt x="1287641" y="186974"/>
                </a:lnTo>
                <a:lnTo>
                  <a:pt x="1287641" y="74151"/>
                </a:lnTo>
                <a:lnTo>
                  <a:pt x="1269411" y="74151"/>
                </a:lnTo>
                <a:lnTo>
                  <a:pt x="1216204" y="89289"/>
                </a:lnTo>
                <a:lnTo>
                  <a:pt x="1216204" y="186974"/>
                </a:lnTo>
                <a:lnTo>
                  <a:pt x="1160741" y="186974"/>
                </a:lnTo>
                <a:lnTo>
                  <a:pt x="1160741" y="224049"/>
                </a:lnTo>
                <a:lnTo>
                  <a:pt x="1216204" y="224049"/>
                </a:lnTo>
                <a:lnTo>
                  <a:pt x="1216204" y="482158"/>
                </a:lnTo>
                <a:close/>
                <a:moveTo>
                  <a:pt x="848986" y="571447"/>
                </a:moveTo>
                <a:lnTo>
                  <a:pt x="874817" y="571447"/>
                </a:lnTo>
                <a:cubicBezTo>
                  <a:pt x="877073" y="545725"/>
                  <a:pt x="880874" y="540403"/>
                  <a:pt x="886990" y="540403"/>
                </a:cubicBezTo>
                <a:cubicBezTo>
                  <a:pt x="899163" y="540403"/>
                  <a:pt x="923451" y="571447"/>
                  <a:pt x="991859" y="571447"/>
                </a:cubicBezTo>
                <a:cubicBezTo>
                  <a:pt x="1074697" y="571447"/>
                  <a:pt x="1116502" y="515449"/>
                  <a:pt x="1116502" y="446561"/>
                </a:cubicBezTo>
                <a:cubicBezTo>
                  <a:pt x="1116502" y="287616"/>
                  <a:pt x="909733" y="364073"/>
                  <a:pt x="909733" y="268694"/>
                </a:cubicBezTo>
                <a:cubicBezTo>
                  <a:pt x="909733" y="235403"/>
                  <a:pt x="938593" y="214174"/>
                  <a:pt x="976598" y="214174"/>
                </a:cubicBezTo>
                <a:cubicBezTo>
                  <a:pt x="1025232" y="214174"/>
                  <a:pt x="1054151" y="240665"/>
                  <a:pt x="1068580" y="296663"/>
                </a:cubicBezTo>
                <a:lnTo>
                  <a:pt x="1098212" y="296663"/>
                </a:lnTo>
                <a:lnTo>
                  <a:pt x="1098212" y="178636"/>
                </a:lnTo>
                <a:lnTo>
                  <a:pt x="1073865" y="178636"/>
                </a:lnTo>
                <a:cubicBezTo>
                  <a:pt x="1072322" y="192237"/>
                  <a:pt x="1070065" y="200574"/>
                  <a:pt x="1060920" y="200574"/>
                </a:cubicBezTo>
                <a:cubicBezTo>
                  <a:pt x="1047262" y="200574"/>
                  <a:pt x="1031288" y="178636"/>
                  <a:pt x="977310" y="178636"/>
                </a:cubicBezTo>
                <a:cubicBezTo>
                  <a:pt x="907358" y="178636"/>
                  <a:pt x="855696" y="227834"/>
                  <a:pt x="855696" y="292938"/>
                </a:cubicBezTo>
                <a:cubicBezTo>
                  <a:pt x="855696" y="443546"/>
                  <a:pt x="1061692" y="360288"/>
                  <a:pt x="1061692" y="469268"/>
                </a:cubicBezTo>
                <a:cubicBezTo>
                  <a:pt x="1061692" y="511665"/>
                  <a:pt x="1035089" y="533603"/>
                  <a:pt x="988712" y="533603"/>
                </a:cubicBezTo>
                <a:cubicBezTo>
                  <a:pt x="936277" y="533603"/>
                  <a:pt x="883843" y="502559"/>
                  <a:pt x="879270" y="435977"/>
                </a:cubicBezTo>
                <a:lnTo>
                  <a:pt x="848867" y="435977"/>
                </a:lnTo>
                <a:lnTo>
                  <a:pt x="848867" y="571447"/>
                </a:lnTo>
                <a:close/>
                <a:moveTo>
                  <a:pt x="789722" y="563109"/>
                </a:moveTo>
                <a:lnTo>
                  <a:pt x="789722" y="532834"/>
                </a:lnTo>
                <a:lnTo>
                  <a:pt x="741860" y="527512"/>
                </a:lnTo>
                <a:lnTo>
                  <a:pt x="741860" y="186974"/>
                </a:lnTo>
                <a:lnTo>
                  <a:pt x="620246" y="186974"/>
                </a:lnTo>
                <a:lnTo>
                  <a:pt x="620246" y="217249"/>
                </a:lnTo>
                <a:lnTo>
                  <a:pt x="670424" y="222571"/>
                </a:lnTo>
                <a:lnTo>
                  <a:pt x="670424" y="415576"/>
                </a:lnTo>
                <a:cubicBezTo>
                  <a:pt x="670424" y="484465"/>
                  <a:pt x="627075" y="520771"/>
                  <a:pt x="575412" y="520771"/>
                </a:cubicBezTo>
                <a:cubicBezTo>
                  <a:pt x="522206" y="520771"/>
                  <a:pt x="510033" y="493512"/>
                  <a:pt x="510033" y="443546"/>
                </a:cubicBezTo>
                <a:lnTo>
                  <a:pt x="510033" y="186974"/>
                </a:lnTo>
                <a:lnTo>
                  <a:pt x="389903" y="186974"/>
                </a:lnTo>
                <a:lnTo>
                  <a:pt x="389903" y="217249"/>
                </a:lnTo>
                <a:lnTo>
                  <a:pt x="437765" y="222571"/>
                </a:lnTo>
                <a:lnTo>
                  <a:pt x="437765" y="442836"/>
                </a:lnTo>
                <a:cubicBezTo>
                  <a:pt x="437765" y="531415"/>
                  <a:pt x="473513" y="571506"/>
                  <a:pt x="551006" y="571506"/>
                </a:cubicBezTo>
                <a:cubicBezTo>
                  <a:pt x="614842" y="571506"/>
                  <a:pt x="655162" y="537446"/>
                  <a:pt x="675649" y="501849"/>
                </a:cubicBezTo>
                <a:lnTo>
                  <a:pt x="681706" y="563169"/>
                </a:lnTo>
                <a:lnTo>
                  <a:pt x="789722" y="563169"/>
                </a:lnTo>
                <a:close/>
                <a:moveTo>
                  <a:pt x="167220" y="534372"/>
                </a:moveTo>
                <a:cubicBezTo>
                  <a:pt x="76009" y="534372"/>
                  <a:pt x="50950" y="479852"/>
                  <a:pt x="28860" y="398133"/>
                </a:cubicBezTo>
                <a:lnTo>
                  <a:pt x="0" y="398133"/>
                </a:lnTo>
                <a:lnTo>
                  <a:pt x="6829" y="572984"/>
                </a:lnTo>
                <a:lnTo>
                  <a:pt x="31176" y="572984"/>
                </a:lnTo>
                <a:cubicBezTo>
                  <a:pt x="37233" y="558615"/>
                  <a:pt x="39548" y="549509"/>
                  <a:pt x="50178" y="549509"/>
                </a:cubicBezTo>
                <a:cubicBezTo>
                  <a:pt x="72981" y="549509"/>
                  <a:pt x="101128" y="571447"/>
                  <a:pt x="169536" y="571447"/>
                </a:cubicBezTo>
                <a:cubicBezTo>
                  <a:pt x="282005" y="571447"/>
                  <a:pt x="341328" y="498006"/>
                  <a:pt x="341328" y="401148"/>
                </a:cubicBezTo>
                <a:cubicBezTo>
                  <a:pt x="341328" y="286078"/>
                  <a:pt x="257718" y="263372"/>
                  <a:pt x="176365" y="241434"/>
                </a:cubicBezTo>
                <a:cubicBezTo>
                  <a:pt x="110985" y="223281"/>
                  <a:pt x="62351" y="203590"/>
                  <a:pt x="62351" y="143039"/>
                </a:cubicBezTo>
                <a:cubicBezTo>
                  <a:pt x="62351" y="93073"/>
                  <a:pt x="101900" y="61319"/>
                  <a:pt x="161163" y="61319"/>
                </a:cubicBezTo>
                <a:cubicBezTo>
                  <a:pt x="224999" y="61319"/>
                  <a:pt x="263003" y="93132"/>
                  <a:pt x="285034" y="186205"/>
                </a:cubicBezTo>
                <a:lnTo>
                  <a:pt x="313894" y="186205"/>
                </a:lnTo>
                <a:lnTo>
                  <a:pt x="308549" y="31813"/>
                </a:lnTo>
                <a:lnTo>
                  <a:pt x="285747" y="31813"/>
                </a:lnTo>
                <a:cubicBezTo>
                  <a:pt x="280402" y="41629"/>
                  <a:pt x="277374" y="47719"/>
                  <a:pt x="266744" y="47719"/>
                </a:cubicBezTo>
                <a:cubicBezTo>
                  <a:pt x="248514" y="47719"/>
                  <a:pt x="220367" y="25013"/>
                  <a:pt x="162588" y="25013"/>
                </a:cubicBezTo>
                <a:cubicBezTo>
                  <a:pt x="55403" y="25013"/>
                  <a:pt x="5998" y="102948"/>
                  <a:pt x="5998" y="179405"/>
                </a:cubicBezTo>
                <a:cubicBezTo>
                  <a:pt x="5998" y="275553"/>
                  <a:pt x="58432" y="301275"/>
                  <a:pt x="145842" y="323982"/>
                </a:cubicBezTo>
                <a:cubicBezTo>
                  <a:pt x="239310" y="348935"/>
                  <a:pt x="287231" y="361826"/>
                  <a:pt x="287231" y="433730"/>
                </a:cubicBezTo>
                <a:cubicBezTo>
                  <a:pt x="287290" y="496527"/>
                  <a:pt x="244001" y="534372"/>
                  <a:pt x="167220" y="534372"/>
                </a:cubicBezTo>
              </a:path>
            </a:pathLst>
          </a:custGeom>
          <a:solidFill>
            <a:schemeClr val="bg1"/>
          </a:solidFill>
          <a:ln w="5933" cap="flat">
            <a:noFill/>
            <a:prstDash val="solid"/>
            <a:miter/>
          </a:ln>
        </p:spPr>
        <p:txBody>
          <a:bodyPr rtlCol="0" anchor="ctr"/>
          <a:lstStyle/>
          <a:p>
            <a:endParaRPr lang="en-US"/>
          </a:p>
        </p:txBody>
      </p:sp>
    </p:spTree>
    <p:extLst>
      <p:ext uri="{BB962C8B-B14F-4D97-AF65-F5344CB8AC3E}">
        <p14:creationId xmlns:p14="http://schemas.microsoft.com/office/powerpoint/2010/main" val="145207683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1 Standard (Heading only)">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AB04A6-7031-4AEE-83BC-110DC80C2A09}"/>
              </a:ext>
            </a:extLst>
          </p:cNvPr>
          <p:cNvSpPr>
            <a:spLocks noGrp="1"/>
          </p:cNvSpPr>
          <p:nvPr>
            <p:ph type="title"/>
          </p:nvPr>
        </p:nvSpPr>
        <p:spPr>
          <a:xfrm>
            <a:off x="263525" y="441332"/>
            <a:ext cx="11661776" cy="647692"/>
          </a:xfrm>
          <a:prstGeom prst="rect">
            <a:avLst/>
          </a:prstGeom>
        </p:spPr>
        <p:txBody>
          <a:bodyPr lIns="0" tIns="0" rIns="0" bIns="0"/>
          <a:lstStyle>
            <a:lvl1pPr>
              <a:defRPr lang="en-US" sz="18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Tree>
    <p:extLst>
      <p:ext uri="{BB962C8B-B14F-4D97-AF65-F5344CB8AC3E}">
        <p14:creationId xmlns:p14="http://schemas.microsoft.com/office/powerpoint/2010/main" val="1059594750"/>
      </p:ext>
    </p:extLst>
  </p:cSld>
  <p:clrMapOvr>
    <a:masterClrMapping/>
  </p:clrMapOvr>
  <p:hf sldNum="0" hdr="0" dt="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2 Standard (No heading)">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B0BE4B-D944-4D5E-80F0-70BD6E3133A1}"/>
              </a:ext>
            </a:extLst>
          </p:cNvPr>
          <p:cNvSpPr>
            <a:spLocks noGrp="1"/>
          </p:cNvSpPr>
          <p:nvPr>
            <p:ph type="body" sz="quarter" idx="10"/>
          </p:nvPr>
        </p:nvSpPr>
        <p:spPr>
          <a:xfrm>
            <a:off x="263525" y="1449388"/>
            <a:ext cx="11664950" cy="4787900"/>
          </a:xfrm>
          <a:prstGeom prst="rect">
            <a:avLst/>
          </a:prstGeo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7" name="Group 6">
            <a:extLst>
              <a:ext uri="{FF2B5EF4-FFF2-40B4-BE49-F238E27FC236}">
                <a16:creationId xmlns:a16="http://schemas.microsoft.com/office/drawing/2014/main" id="{7B69F88D-C038-D14B-A9B2-C7097F3F6E98}"/>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C87F6670-C61B-5B45-BDEF-8692ACF9949E}"/>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91CD34D5-2C53-0445-B694-02630460009B}"/>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82E08EC8-8F50-4C86-93FF-8BE2DC0E8A68}"/>
              </a:ext>
            </a:extLst>
          </p:cNvPr>
          <p:cNvSpPr>
            <a:spLocks noGrp="1"/>
          </p:cNvSpPr>
          <p:nvPr>
            <p:ph type="title"/>
          </p:nvPr>
        </p:nvSpPr>
        <p:spPr>
          <a:xfrm>
            <a:off x="263525" y="279112"/>
            <a:ext cx="11664950" cy="759980"/>
          </a:xfrm>
          <a:prstGeom prst="rect">
            <a:avLst/>
          </a:prstGeom>
        </p:spPr>
        <p:txBody>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8738383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55787B-C3F0-4B85-B333-A950BDFC4813}"/>
              </a:ext>
            </a:extLst>
          </p:cNvPr>
          <p:cNvSpPr/>
          <p:nvPr userDrawn="1"/>
        </p:nvSpPr>
        <p:spPr>
          <a:xfrm>
            <a:off x="9117367" y="0"/>
            <a:ext cx="3083134" cy="6858000"/>
          </a:xfrm>
          <a:prstGeom prst="rect">
            <a:avLst/>
          </a:prstGeom>
          <a:solidFill>
            <a:srgbClr val="008768">
              <a:alpha val="3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8A34874C-966B-42F3-AE80-F105577D05EF}"/>
              </a:ext>
            </a:extLst>
          </p:cNvPr>
          <p:cNvSpPr>
            <a:spLocks noGrp="1"/>
          </p:cNvSpPr>
          <p:nvPr>
            <p:ph type="pic" sz="quarter" idx="10"/>
          </p:nvPr>
        </p:nvSpPr>
        <p:spPr>
          <a:xfrm>
            <a:off x="663871" y="1047750"/>
            <a:ext cx="2159996" cy="2189162"/>
          </a:xfrm>
          <a:prstGeom prst="ellipse">
            <a:avLst/>
          </a:prstGeom>
          <a:solidFill>
            <a:schemeClr val="bg1">
              <a:lumMod val="95000"/>
            </a:schemeClr>
          </a:solidFill>
        </p:spPr>
        <p:txBody>
          <a:bodyPr/>
          <a:lstStyle/>
          <a:p>
            <a:endParaRPr lang="en-US"/>
          </a:p>
        </p:txBody>
      </p:sp>
      <p:sp>
        <p:nvSpPr>
          <p:cNvPr id="20" name="Text Placeholder 62">
            <a:extLst>
              <a:ext uri="{FF2B5EF4-FFF2-40B4-BE49-F238E27FC236}">
                <a16:creationId xmlns:a16="http://schemas.microsoft.com/office/drawing/2014/main" id="{2A2D641C-C591-4815-999F-2D8B1777796D}"/>
              </a:ext>
            </a:extLst>
          </p:cNvPr>
          <p:cNvSpPr>
            <a:spLocks noGrp="1"/>
          </p:cNvSpPr>
          <p:nvPr>
            <p:ph type="body" sz="quarter" idx="12"/>
          </p:nvPr>
        </p:nvSpPr>
        <p:spPr>
          <a:xfrm>
            <a:off x="263525" y="269491"/>
            <a:ext cx="11664950" cy="375872"/>
          </a:xfrm>
        </p:spPr>
        <p:txBody>
          <a:bodyPr/>
          <a:lstStyle>
            <a:lvl1pPr>
              <a:defRPr sz="2400" b="1"/>
            </a:lvl1pPr>
          </a:lstStyle>
          <a:p>
            <a:r>
              <a:rPr lang="en-US"/>
              <a:t>Introductions</a:t>
            </a:r>
          </a:p>
        </p:txBody>
      </p:sp>
      <p:sp>
        <p:nvSpPr>
          <p:cNvPr id="28" name="Text Placeholder 27">
            <a:extLst>
              <a:ext uri="{FF2B5EF4-FFF2-40B4-BE49-F238E27FC236}">
                <a16:creationId xmlns:a16="http://schemas.microsoft.com/office/drawing/2014/main" id="{D3642BC9-3B30-4ADD-BD03-554991023267}"/>
              </a:ext>
            </a:extLst>
          </p:cNvPr>
          <p:cNvSpPr>
            <a:spLocks noGrp="1"/>
          </p:cNvSpPr>
          <p:nvPr>
            <p:ph type="body" sz="quarter" idx="15"/>
          </p:nvPr>
        </p:nvSpPr>
        <p:spPr>
          <a:xfrm>
            <a:off x="9342198" y="845390"/>
            <a:ext cx="2674398" cy="1138686"/>
          </a:xfrm>
        </p:spPr>
        <p:txBody>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7">
            <a:extLst>
              <a:ext uri="{FF2B5EF4-FFF2-40B4-BE49-F238E27FC236}">
                <a16:creationId xmlns:a16="http://schemas.microsoft.com/office/drawing/2014/main" id="{D7EB3519-9FBD-41A7-9187-B4F0B55FCEE8}"/>
              </a:ext>
            </a:extLst>
          </p:cNvPr>
          <p:cNvSpPr>
            <a:spLocks noGrp="1"/>
          </p:cNvSpPr>
          <p:nvPr>
            <p:ph type="body" sz="quarter" idx="16"/>
          </p:nvPr>
        </p:nvSpPr>
        <p:spPr>
          <a:xfrm>
            <a:off x="9342198" y="2260123"/>
            <a:ext cx="2674398" cy="1138686"/>
          </a:xfrm>
        </p:spPr>
        <p:txBody>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7">
            <a:extLst>
              <a:ext uri="{FF2B5EF4-FFF2-40B4-BE49-F238E27FC236}">
                <a16:creationId xmlns:a16="http://schemas.microsoft.com/office/drawing/2014/main" id="{B12285BA-5869-4AF5-B0FD-C0697A2EB668}"/>
              </a:ext>
            </a:extLst>
          </p:cNvPr>
          <p:cNvSpPr>
            <a:spLocks noGrp="1"/>
          </p:cNvSpPr>
          <p:nvPr>
            <p:ph type="body" sz="quarter" idx="17"/>
          </p:nvPr>
        </p:nvSpPr>
        <p:spPr>
          <a:xfrm>
            <a:off x="9342198" y="3796282"/>
            <a:ext cx="2674398" cy="1138686"/>
          </a:xfrm>
        </p:spPr>
        <p:txBody>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C11583F-61AD-4D3E-B12B-FB5BCEEC3407}"/>
              </a:ext>
            </a:extLst>
          </p:cNvPr>
          <p:cNvSpPr>
            <a:spLocks noGrp="1"/>
          </p:cNvSpPr>
          <p:nvPr>
            <p:ph type="body" sz="quarter" idx="18" hasCustomPrompt="1"/>
          </p:nvPr>
        </p:nvSpPr>
        <p:spPr>
          <a:xfrm>
            <a:off x="3494336" y="845389"/>
            <a:ext cx="5183838" cy="5391899"/>
          </a:xfrm>
        </p:spPr>
        <p:txBody>
          <a:bodyPr/>
          <a:lstStyle>
            <a:lvl1pPr>
              <a:defRPr sz="1800"/>
            </a:lvl1pPr>
            <a:lvl2pPr marL="742950" indent="-285750">
              <a:buFont typeface="Arial" panose="020B0604020202020204" pitchFamily="34" charset="0"/>
              <a:buChar char="•"/>
              <a:defRPr sz="1800"/>
            </a:lvl2pPr>
            <a:lvl3pPr>
              <a:defRPr sz="1400"/>
            </a:lvl3pPr>
            <a:lvl4pPr>
              <a:defRPr sz="1200"/>
            </a:lvl4pPr>
            <a:lvl5pPr>
              <a:defRPr sz="1200"/>
            </a:lvl5pPr>
          </a:lstStyle>
          <a:p>
            <a:pPr marL="457200" lvl="1"/>
            <a:r>
              <a:rPr lang="en-US"/>
              <a:t>Bullet points of the speakers credentials, background, areas of technical expertise, industry awards/recognitions, publications, etc.</a:t>
            </a:r>
          </a:p>
          <a:p>
            <a:pPr lvl="1"/>
            <a:endParaRPr lang="en-US"/>
          </a:p>
        </p:txBody>
      </p:sp>
      <p:sp>
        <p:nvSpPr>
          <p:cNvPr id="5" name="Content Placeholder 4">
            <a:extLst>
              <a:ext uri="{FF2B5EF4-FFF2-40B4-BE49-F238E27FC236}">
                <a16:creationId xmlns:a16="http://schemas.microsoft.com/office/drawing/2014/main" id="{46FB32AE-3159-4371-AA6B-62D54C31736D}"/>
              </a:ext>
            </a:extLst>
          </p:cNvPr>
          <p:cNvSpPr>
            <a:spLocks noGrp="1"/>
          </p:cNvSpPr>
          <p:nvPr>
            <p:ph sz="quarter" idx="19" hasCustomPrompt="1"/>
          </p:nvPr>
        </p:nvSpPr>
        <p:spPr>
          <a:xfrm>
            <a:off x="388938" y="3429000"/>
            <a:ext cx="2709862" cy="819150"/>
          </a:xfrm>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err="1">
                <a:ln>
                  <a:noFill/>
                </a:ln>
                <a:solidFill>
                  <a:srgbClr val="008768"/>
                </a:solidFill>
                <a:effectLst/>
                <a:uLnTx/>
                <a:uFillTx/>
                <a:latin typeface="Arial" panose="020B0604020202020204"/>
                <a:ea typeface="+mn-ea"/>
                <a:cs typeface="+mn-cs"/>
              </a:rPr>
              <a:t>Firstname</a:t>
            </a:r>
            <a:r>
              <a:rPr kumimoji="0" lang="en-GB" sz="2400" b="1" i="0" u="none" strike="noStrike" kern="1200" cap="none" spc="0" normalizeH="0" baseline="0" noProof="0">
                <a:ln>
                  <a:noFill/>
                </a:ln>
                <a:solidFill>
                  <a:srgbClr val="008768"/>
                </a:solidFill>
                <a:effectLst/>
                <a:uLnTx/>
                <a:uFillTx/>
                <a:latin typeface="Arial" panose="020B0604020202020204"/>
                <a:ea typeface="+mn-ea"/>
                <a:cs typeface="+mn-cs"/>
              </a:rPr>
              <a:t> Surname</a:t>
            </a:r>
            <a:endParaRPr kumimoji="0" lang="en-US" sz="15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EE73A9F9-02E3-4333-9FF5-42562511B224}"/>
              </a:ext>
            </a:extLst>
          </p:cNvPr>
          <p:cNvSpPr>
            <a:spLocks noGrp="1"/>
          </p:cNvSpPr>
          <p:nvPr>
            <p:ph sz="quarter" idx="20" hasCustomPrompt="1"/>
          </p:nvPr>
        </p:nvSpPr>
        <p:spPr>
          <a:xfrm>
            <a:off x="388938" y="4851400"/>
            <a:ext cx="2709862" cy="1385888"/>
          </a:xfrm>
        </p:spPr>
        <p:txBody>
          <a:bodyPr/>
          <a:lstStyle>
            <a:lvl1pPr marL="171450" indent="-171450">
              <a:buFont typeface="Arial" panose="020B0604020202020204" pitchFamily="34" charset="0"/>
              <a:buChar char="•"/>
              <a:defRPr sz="1200"/>
            </a:lvl1pPr>
          </a:lstStyle>
          <a:p>
            <a:pPr marL="171450" marR="0" lvl="0" indent="-171450" algn="l" defTabSz="914400" rtl="0" eaLnBrk="1" fontAlgn="auto" latinLnBrk="0" hangingPunct="1">
              <a:lnSpc>
                <a:spcPct val="100000"/>
              </a:lnSpc>
              <a:spcBef>
                <a:spcPts val="0"/>
              </a:spcBef>
              <a:spcAft>
                <a:spcPts val="0"/>
              </a:spcAft>
              <a:buClrTx/>
              <a:buSzTx/>
              <a:tabLst/>
              <a:defRPr/>
            </a:pPr>
            <a:r>
              <a:rPr lang="en-US"/>
              <a:t>Role, location, qualifications, </a:t>
            </a:r>
            <a:r>
              <a:rPr lang="en-US" err="1"/>
              <a:t>etc</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3" name="Text Placeholder 2">
            <a:extLst>
              <a:ext uri="{FF2B5EF4-FFF2-40B4-BE49-F238E27FC236}">
                <a16:creationId xmlns:a16="http://schemas.microsoft.com/office/drawing/2014/main" id="{756BBB04-A61C-4BE6-AAAF-D081CB5C7FCC}"/>
              </a:ext>
            </a:extLst>
          </p:cNvPr>
          <p:cNvSpPr>
            <a:spLocks noGrp="1"/>
          </p:cNvSpPr>
          <p:nvPr>
            <p:ph type="body" sz="quarter" idx="21" hasCustomPrompt="1"/>
          </p:nvPr>
        </p:nvSpPr>
        <p:spPr>
          <a:xfrm>
            <a:off x="388938" y="4365625"/>
            <a:ext cx="2709862" cy="361950"/>
          </a:xfrm>
        </p:spPr>
        <p:txBody>
          <a:bodyPr/>
          <a:lstStyle>
            <a:lvl1pPr>
              <a:defRPr sz="1400"/>
            </a:lvl1pPr>
          </a:lstStyle>
          <a:p>
            <a:pPr lvl="0"/>
            <a:r>
              <a:rPr lang="en-US"/>
              <a:t>Email address</a:t>
            </a:r>
          </a:p>
        </p:txBody>
      </p:sp>
      <p:cxnSp>
        <p:nvCxnSpPr>
          <p:cNvPr id="15" name="Straight Connector 14">
            <a:extLst>
              <a:ext uri="{FF2B5EF4-FFF2-40B4-BE49-F238E27FC236}">
                <a16:creationId xmlns:a16="http://schemas.microsoft.com/office/drawing/2014/main" id="{5DA4DFE6-7B80-4435-A669-22484DDF9022}"/>
              </a:ext>
            </a:extLst>
          </p:cNvPr>
          <p:cNvCxnSpPr>
            <a:cxnSpLocks/>
          </p:cNvCxnSpPr>
          <p:nvPr userDrawn="1"/>
        </p:nvCxnSpPr>
        <p:spPr>
          <a:xfrm>
            <a:off x="267423" y="657036"/>
            <a:ext cx="3657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865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mpty new slide">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527052" y="6494402"/>
            <a:ext cx="2677581" cy="135001"/>
          </a:xfrm>
          <a:prstGeom prst="rect">
            <a:avLst/>
          </a:prstGeom>
        </p:spPr>
        <p:txBody>
          <a:bodyPr vert="horz" lIns="0" tIns="0" rIns="0" bIns="0" rtlCol="0" anchor="t" anchorCtr="0"/>
          <a:lstStyle>
            <a:lvl1pPr algn="l">
              <a:defRPr sz="933">
                <a:solidFill>
                  <a:schemeClr val="tx1"/>
                </a:solidFill>
              </a:defRPr>
            </a:lvl1pPr>
          </a:lstStyle>
          <a:p>
            <a:pPr defTabSz="1219140"/>
            <a:fld id="{65895FF2-CF7F-424C-8E06-830350005DC5}" type="datetime1">
              <a:rPr lang="en-GB" smtClean="0">
                <a:solidFill>
                  <a:prstClr val="black"/>
                </a:solidFill>
              </a:rPr>
              <a:pPr defTabSz="1219140"/>
              <a:t>20/11/2023</a:t>
            </a:fld>
            <a:endParaRPr lang="en-GB">
              <a:solidFill>
                <a:prstClr val="black"/>
              </a:solidFill>
            </a:endParaRPr>
          </a:p>
        </p:txBody>
      </p:sp>
      <p:sp>
        <p:nvSpPr>
          <p:cNvPr id="9" name="Footer Placeholder 4"/>
          <p:cNvSpPr>
            <a:spLocks noGrp="1"/>
          </p:cNvSpPr>
          <p:nvPr>
            <p:ph type="ftr" sz="quarter" idx="3"/>
          </p:nvPr>
        </p:nvSpPr>
        <p:spPr>
          <a:xfrm>
            <a:off x="3350685" y="6498168"/>
            <a:ext cx="5488515" cy="130161"/>
          </a:xfrm>
          <a:prstGeom prst="rect">
            <a:avLst/>
          </a:prstGeom>
        </p:spPr>
        <p:txBody>
          <a:bodyPr vert="horz" lIns="0" tIns="0" rIns="0" bIns="0" rtlCol="0" anchor="t"/>
          <a:lstStyle>
            <a:lvl1pPr algn="l">
              <a:defRPr sz="933">
                <a:solidFill>
                  <a:schemeClr val="tx1"/>
                </a:solidFill>
              </a:defRPr>
            </a:lvl1pPr>
          </a:lstStyle>
          <a:p>
            <a:pPr defTabSz="1219140"/>
            <a:r>
              <a:rPr lang="en-GB">
                <a:solidFill>
                  <a:prstClr val="black"/>
                </a:solidFill>
              </a:rPr>
              <a:t>Mott MacDonald | Presentation</a:t>
            </a:r>
          </a:p>
        </p:txBody>
      </p:sp>
      <p:sp>
        <p:nvSpPr>
          <p:cNvPr id="12" name="Slide Number Placeholder 5"/>
          <p:cNvSpPr>
            <a:spLocks noGrp="1"/>
          </p:cNvSpPr>
          <p:nvPr>
            <p:ph type="sldNum" sz="quarter" idx="4"/>
          </p:nvPr>
        </p:nvSpPr>
        <p:spPr>
          <a:xfrm>
            <a:off x="8985251" y="6498169"/>
            <a:ext cx="2679700" cy="135785"/>
          </a:xfrm>
          <a:prstGeom prst="rect">
            <a:avLst/>
          </a:prstGeom>
        </p:spPr>
        <p:txBody>
          <a:bodyPr vert="horz" lIns="0" tIns="0" rIns="0" bIns="0" rtlCol="0" anchor="t" anchorCtr="0"/>
          <a:lstStyle>
            <a:lvl1pPr algn="r">
              <a:defRPr sz="933">
                <a:solidFill>
                  <a:schemeClr val="tx1"/>
                </a:solidFill>
              </a:defRPr>
            </a:lvl1pPr>
          </a:lstStyle>
          <a:p>
            <a:pPr defTabSz="1219140"/>
            <a:fld id="{2490C926-4C7A-4456-B603-8FB00524CD8E}" type="slidenum">
              <a:rPr lang="en-GB" smtClean="0">
                <a:solidFill>
                  <a:prstClr val="black"/>
                </a:solidFill>
              </a:rPr>
              <a:pPr defTabSz="1219140"/>
              <a:t>‹#›</a:t>
            </a:fld>
            <a:endParaRPr lang="en-GB">
              <a:solidFill>
                <a:prstClr val="black"/>
              </a:solidFill>
            </a:endParaRPr>
          </a:p>
        </p:txBody>
      </p:sp>
      <p:sp>
        <p:nvSpPr>
          <p:cNvPr id="5" name="Title 1"/>
          <p:cNvSpPr>
            <a:spLocks noGrp="1"/>
          </p:cNvSpPr>
          <p:nvPr>
            <p:ph type="title" hasCustomPrompt="1"/>
          </p:nvPr>
        </p:nvSpPr>
        <p:spPr>
          <a:xfrm>
            <a:off x="536652" y="423489"/>
            <a:ext cx="10515600" cy="484988"/>
          </a:xfrm>
          <a:prstGeom prst="rect">
            <a:avLst/>
          </a:prstGeom>
        </p:spPr>
        <p:txBody>
          <a:bodyPr lIns="0"/>
          <a:lstStyle>
            <a:lvl1pPr>
              <a:defRPr sz="2933"/>
            </a:lvl1pPr>
          </a:lstStyle>
          <a:p>
            <a:r>
              <a:rPr lang="en-US"/>
              <a:t>Title</a:t>
            </a:r>
            <a:endParaRPr lang="en-GB"/>
          </a:p>
        </p:txBody>
      </p:sp>
    </p:spTree>
    <p:extLst>
      <p:ext uri="{BB962C8B-B14F-4D97-AF65-F5344CB8AC3E}">
        <p14:creationId xmlns:p14="http://schemas.microsoft.com/office/powerpoint/2010/main" val="1327499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9" name="Date Placeholder 3"/>
          <p:cNvSpPr>
            <a:spLocks noGrp="1"/>
          </p:cNvSpPr>
          <p:nvPr>
            <p:ph type="dt" sz="half" idx="10"/>
          </p:nvPr>
        </p:nvSpPr>
        <p:spPr>
          <a:xfrm>
            <a:off x="527052" y="6494402"/>
            <a:ext cx="2677581" cy="135001"/>
          </a:xfrm>
          <a:prstGeom prst="rect">
            <a:avLst/>
          </a:prstGeom>
        </p:spPr>
        <p:txBody>
          <a:bodyPr vert="horz" lIns="0" tIns="0" rIns="0" bIns="0" rtlCol="0" anchor="t" anchorCtr="0"/>
          <a:lstStyle>
            <a:lvl1pPr algn="l">
              <a:defRPr sz="933">
                <a:solidFill>
                  <a:schemeClr val="tx1"/>
                </a:solidFill>
              </a:defRPr>
            </a:lvl1pPr>
          </a:lstStyle>
          <a:p>
            <a:pPr defTabSz="1219140"/>
            <a:fld id="{62970905-196A-4778-8154-AF87712A3DFB}" type="datetime1">
              <a:rPr lang="en-GB" smtClean="0">
                <a:solidFill>
                  <a:prstClr val="black"/>
                </a:solidFill>
              </a:rPr>
              <a:pPr defTabSz="1219140"/>
              <a:t>20/11/2023</a:t>
            </a:fld>
            <a:endParaRPr lang="en-GB">
              <a:solidFill>
                <a:prstClr val="black"/>
              </a:solidFill>
            </a:endParaRPr>
          </a:p>
        </p:txBody>
      </p:sp>
      <p:sp>
        <p:nvSpPr>
          <p:cNvPr id="30" name="Footer Placeholder 4"/>
          <p:cNvSpPr>
            <a:spLocks noGrp="1"/>
          </p:cNvSpPr>
          <p:nvPr>
            <p:ph type="ftr" sz="quarter" idx="3"/>
          </p:nvPr>
        </p:nvSpPr>
        <p:spPr>
          <a:xfrm>
            <a:off x="3350685" y="6498168"/>
            <a:ext cx="5488515" cy="130161"/>
          </a:xfrm>
          <a:prstGeom prst="rect">
            <a:avLst/>
          </a:prstGeom>
        </p:spPr>
        <p:txBody>
          <a:bodyPr vert="horz" lIns="0" tIns="0" rIns="0" bIns="0" rtlCol="0" anchor="t"/>
          <a:lstStyle>
            <a:lvl1pPr algn="l">
              <a:defRPr sz="933">
                <a:solidFill>
                  <a:schemeClr val="tx1"/>
                </a:solidFill>
              </a:defRPr>
            </a:lvl1pPr>
          </a:lstStyle>
          <a:p>
            <a:pPr defTabSz="1219140"/>
            <a:r>
              <a:rPr lang="en-GB">
                <a:solidFill>
                  <a:prstClr val="black"/>
                </a:solidFill>
              </a:rPr>
              <a:t>Mott MacDonald | Presentation</a:t>
            </a:r>
          </a:p>
        </p:txBody>
      </p:sp>
      <p:sp>
        <p:nvSpPr>
          <p:cNvPr id="31" name="Slide Number Placeholder 5"/>
          <p:cNvSpPr>
            <a:spLocks noGrp="1"/>
          </p:cNvSpPr>
          <p:nvPr>
            <p:ph type="sldNum" sz="quarter" idx="4"/>
          </p:nvPr>
        </p:nvSpPr>
        <p:spPr>
          <a:xfrm>
            <a:off x="8985251" y="6498169"/>
            <a:ext cx="2679700" cy="135785"/>
          </a:xfrm>
          <a:prstGeom prst="rect">
            <a:avLst/>
          </a:prstGeom>
        </p:spPr>
        <p:txBody>
          <a:bodyPr vert="horz" lIns="0" tIns="0" rIns="0" bIns="0" rtlCol="0" anchor="t" anchorCtr="0"/>
          <a:lstStyle>
            <a:lvl1pPr algn="r">
              <a:defRPr sz="933">
                <a:solidFill>
                  <a:schemeClr val="tx1"/>
                </a:solidFill>
              </a:defRPr>
            </a:lvl1pPr>
          </a:lstStyle>
          <a:p>
            <a:pPr defTabSz="1219140"/>
            <a:fld id="{2490C926-4C7A-4456-B603-8FB00524CD8E}" type="slidenum">
              <a:rPr lang="en-GB" smtClean="0">
                <a:solidFill>
                  <a:prstClr val="black"/>
                </a:solidFill>
              </a:rPr>
              <a:pPr defTabSz="1219140"/>
              <a:t>‹#›</a:t>
            </a:fld>
            <a:endParaRPr lang="en-GB">
              <a:solidFill>
                <a:prstClr val="black"/>
              </a:solidFill>
            </a:endParaRPr>
          </a:p>
        </p:txBody>
      </p:sp>
      <p:sp>
        <p:nvSpPr>
          <p:cNvPr id="8" name="Text Placeholder 10"/>
          <p:cNvSpPr>
            <a:spLocks noGrp="1"/>
          </p:cNvSpPr>
          <p:nvPr>
            <p:ph type="body" sz="quarter" idx="17" hasCustomPrompt="1"/>
          </p:nvPr>
        </p:nvSpPr>
        <p:spPr>
          <a:xfrm>
            <a:off x="536653" y="2217684"/>
            <a:ext cx="5510665" cy="2549742"/>
          </a:xfrm>
          <a:prstGeom prst="rect">
            <a:avLst/>
          </a:prstGeom>
          <a:blipFill dpi="0" rotWithShape="1">
            <a:blip r:embed="rId2">
              <a:extLst>
                <a:ext uri="{28A0092B-C50C-407E-A947-70E740481C1C}">
                  <a14:useLocalDpi xmlns:a14="http://schemas.microsoft.com/office/drawing/2010/main" val="0"/>
                </a:ext>
              </a:extLst>
            </a:blip>
            <a:srcRect/>
            <a:tile tx="0" ty="38100" sx="25000" sy="25000" flip="none" algn="br"/>
          </a:blipFill>
        </p:spPr>
        <p:txBody>
          <a:bodyPr wrap="square" lIns="0" rIns="0" bIns="468000">
            <a:sp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933" b="0" baseline="0">
                <a:solidFill>
                  <a:schemeClr val="accent2"/>
                </a:solidFill>
              </a:defRPr>
            </a:lvl1pPr>
            <a:lvl2pPr marL="0" indent="0">
              <a:spcBef>
                <a:spcPts val="800"/>
              </a:spcBef>
              <a:buNone/>
              <a:defRPr sz="1467"/>
            </a:lvl2pPr>
            <a:lvl3pPr marL="0" indent="0">
              <a:spcBef>
                <a:spcPts val="800"/>
              </a:spcBef>
              <a:buNone/>
              <a:defRPr sz="1467"/>
            </a:lvl3pPr>
            <a:lvl4pPr marL="0" indent="0">
              <a:spcBef>
                <a:spcPts val="800"/>
              </a:spcBef>
              <a:buNone/>
              <a:defRPr sz="1467"/>
            </a:lvl4pPr>
            <a:lvl5pPr marL="0" indent="0">
              <a:spcBef>
                <a:spcPts val="800"/>
              </a:spcBef>
              <a:buNone/>
              <a:defRPr sz="1467"/>
            </a:lvl5pPr>
            <a:lvl6pPr marL="239994">
              <a:spcBef>
                <a:spcPts val="800"/>
              </a:spcBef>
              <a:defRPr sz="1200"/>
            </a:lvl6pPr>
            <a:lvl7pPr marL="239994">
              <a:spcBef>
                <a:spcPts val="800"/>
              </a:spcBef>
              <a:defRPr sz="1200"/>
            </a:lvl7pPr>
            <a:lvl8pPr marL="239994">
              <a:spcBef>
                <a:spcPts val="800"/>
              </a:spcBef>
              <a:defRPr sz="1200"/>
            </a:lvl8pPr>
            <a:lvl9pPr marL="239994">
              <a:spcBef>
                <a:spcPts val="800"/>
              </a:spcBef>
              <a:defRPr sz="1200"/>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GB" baseline="0"/>
              <a:t>Lorem ipsum </a:t>
            </a:r>
            <a:r>
              <a:rPr lang="en-GB" baseline="0" err="1"/>
              <a:t>dolor</a:t>
            </a:r>
            <a:r>
              <a:rPr lang="en-GB" baseline="0"/>
              <a:t> sit </a:t>
            </a:r>
            <a:r>
              <a:rPr lang="en-GB" baseline="0" err="1"/>
              <a:t>amet</a:t>
            </a:r>
            <a:r>
              <a:rPr lang="en-GB" baseline="0"/>
              <a:t>, </a:t>
            </a:r>
            <a:r>
              <a:rPr lang="en-GB" baseline="0" err="1"/>
              <a:t>consectetuer</a:t>
            </a:r>
            <a:r>
              <a:rPr lang="en-GB" baseline="0"/>
              <a:t> </a:t>
            </a:r>
            <a:r>
              <a:rPr lang="en-GB" baseline="0" err="1"/>
              <a:t>adipiscing</a:t>
            </a:r>
            <a:r>
              <a:rPr lang="en-GB" baseline="0"/>
              <a:t> </a:t>
            </a:r>
            <a:r>
              <a:rPr lang="en-GB" baseline="0" err="1"/>
              <a:t>elit</a:t>
            </a:r>
            <a:r>
              <a:rPr lang="en-GB" baseline="0"/>
              <a:t>. Maecenas </a:t>
            </a:r>
            <a:r>
              <a:rPr lang="en-GB" baseline="0" err="1"/>
              <a:t>porttitor</a:t>
            </a:r>
            <a:r>
              <a:rPr lang="en-GB" baseline="0"/>
              <a:t> </a:t>
            </a:r>
            <a:r>
              <a:rPr lang="en-GB" baseline="0" err="1"/>
              <a:t>congue</a:t>
            </a:r>
            <a:r>
              <a:rPr lang="en-GB" baseline="0"/>
              <a:t> </a:t>
            </a:r>
            <a:r>
              <a:rPr lang="en-GB" baseline="0" err="1"/>
              <a:t>massa.Lorem</a:t>
            </a:r>
            <a:r>
              <a:rPr lang="en-GB" baseline="0"/>
              <a:t> ipsum </a:t>
            </a:r>
            <a:r>
              <a:rPr lang="en-GB" baseline="0" err="1"/>
              <a:t>dolor</a:t>
            </a:r>
            <a:r>
              <a:rPr lang="en-GB" baseline="0"/>
              <a:t> sit </a:t>
            </a:r>
            <a:r>
              <a:rPr lang="en-GB" baseline="0" err="1"/>
              <a:t>amet</a:t>
            </a:r>
            <a:r>
              <a:rPr lang="en-GB" baseline="0"/>
              <a:t>.</a:t>
            </a:r>
            <a:endParaRPr lang="en-GB"/>
          </a:p>
        </p:txBody>
      </p:sp>
      <p:sp>
        <p:nvSpPr>
          <p:cNvPr id="12" name="Text Placeholder 9"/>
          <p:cNvSpPr>
            <a:spLocks noGrp="1"/>
          </p:cNvSpPr>
          <p:nvPr>
            <p:ph type="body" sz="quarter" idx="15" hasCustomPrompt="1"/>
          </p:nvPr>
        </p:nvSpPr>
        <p:spPr>
          <a:xfrm>
            <a:off x="536652" y="908476"/>
            <a:ext cx="4122419" cy="355059"/>
          </a:xfrm>
          <a:prstGeom prst="rect">
            <a:avLst/>
          </a:prstGeom>
        </p:spPr>
        <p:txBody>
          <a:bodyPr lIns="0" rIns="0"/>
          <a:lstStyle>
            <a:lvl1pPr marL="0" indent="0">
              <a:buNone/>
              <a:defRPr sz="2133"/>
            </a:lvl1pPr>
          </a:lstStyle>
          <a:p>
            <a:pPr lvl="0"/>
            <a:r>
              <a:rPr lang="en-GB"/>
              <a:t>Subtitle</a:t>
            </a:r>
          </a:p>
          <a:p>
            <a:pPr lvl="0"/>
            <a:endParaRPr lang="en-GB"/>
          </a:p>
        </p:txBody>
      </p:sp>
      <p:sp>
        <p:nvSpPr>
          <p:cNvPr id="9" name="Title 1"/>
          <p:cNvSpPr>
            <a:spLocks noGrp="1"/>
          </p:cNvSpPr>
          <p:nvPr>
            <p:ph type="title" hasCustomPrompt="1"/>
          </p:nvPr>
        </p:nvSpPr>
        <p:spPr>
          <a:xfrm>
            <a:off x="536652" y="423489"/>
            <a:ext cx="10515600" cy="484988"/>
          </a:xfrm>
          <a:prstGeom prst="rect">
            <a:avLst/>
          </a:prstGeom>
        </p:spPr>
        <p:txBody>
          <a:bodyPr lIns="0"/>
          <a:lstStyle>
            <a:lvl1pPr>
              <a:defRPr sz="2933"/>
            </a:lvl1pPr>
          </a:lstStyle>
          <a:p>
            <a:r>
              <a:rPr lang="en-US"/>
              <a:t>Title</a:t>
            </a:r>
            <a:endParaRPr lang="en-GB"/>
          </a:p>
        </p:txBody>
      </p:sp>
    </p:spTree>
    <p:extLst>
      <p:ext uri="{BB962C8B-B14F-4D97-AF65-F5344CB8AC3E}">
        <p14:creationId xmlns:p14="http://schemas.microsoft.com/office/powerpoint/2010/main" val="2674358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2 Standard (2x1)">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8"/>
            <a:ext cx="5653088" cy="4782077"/>
          </a:xfrm>
        </p:spPr>
        <p:txBody>
          <a:bodyPr/>
          <a:lstStyle>
            <a:lvl1pPr marL="269875" indent="-269875">
              <a:buFont typeface="System Font"/>
              <a:buChar char="–"/>
              <a:tabLst/>
              <a:defRPr sz="2100" b="0" i="0">
                <a:solidFill>
                  <a:schemeClr val="bg1"/>
                </a:solidFill>
                <a:latin typeface="Arial" panose="020B0604020202020204" pitchFamily="34" charset="0"/>
                <a:cs typeface="Arial" panose="020B0604020202020204" pitchFamily="34" charset="0"/>
              </a:defRPr>
            </a:lvl1pPr>
            <a:lvl2pPr>
              <a:defRPr sz="1600" b="0" i="0">
                <a:solidFill>
                  <a:schemeClr val="bg1"/>
                </a:solidFill>
              </a:defRPr>
            </a:lvl2pPr>
            <a:lvl3pPr>
              <a:defRPr sz="1600" b="0" i="0">
                <a:solidFill>
                  <a:schemeClr val="bg1"/>
                </a:solidFill>
              </a:defRPr>
            </a:lvl3pPr>
            <a:lvl4pPr>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2FE643A9-AB22-43A3-AF55-EB96B2966A4F}"/>
              </a:ext>
            </a:extLst>
          </p:cNvPr>
          <p:cNvSpPr>
            <a:spLocks noGrp="1"/>
          </p:cNvSpPr>
          <p:nvPr>
            <p:ph sz="quarter" idx="25"/>
          </p:nvPr>
        </p:nvSpPr>
        <p:spPr>
          <a:xfrm>
            <a:off x="6254750" y="1468968"/>
            <a:ext cx="5673725" cy="4768319"/>
          </a:xfrm>
        </p:spPr>
        <p:txBody>
          <a:bodyPr/>
          <a:lstStyle>
            <a:lvl1pPr marL="269875" indent="-269875">
              <a:buFont typeface="System Font"/>
              <a:buChar char="–"/>
              <a:tabLst/>
              <a:defRPr sz="2100" b="0" i="0">
                <a:solidFill>
                  <a:schemeClr val="bg1"/>
                </a:solidFill>
                <a:latin typeface="Arial" panose="020B0604020202020204" pitchFamily="34" charset="0"/>
                <a:cs typeface="Arial" panose="020B0604020202020204" pitchFamily="34" charset="0"/>
              </a:defRPr>
            </a:lvl1pPr>
            <a:lvl2pPr>
              <a:defRPr sz="1600" b="0" i="0">
                <a:solidFill>
                  <a:schemeClr val="bg1"/>
                </a:solidFill>
              </a:defRPr>
            </a:lvl2pPr>
            <a:lvl3pPr>
              <a:defRPr sz="1600" b="0" i="0">
                <a:solidFill>
                  <a:schemeClr val="bg1"/>
                </a:solidFill>
              </a:defRPr>
            </a:lvl3pPr>
            <a:lvl4pPr>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1" name="Straight Connector 10">
            <a:extLst>
              <a:ext uri="{FF2B5EF4-FFF2-40B4-BE49-F238E27FC236}">
                <a16:creationId xmlns:a16="http://schemas.microsoft.com/office/drawing/2014/main" id="{38DB0975-F48A-CA4B-900B-DC5CC3E60FA0}"/>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C65E603-0712-B446-A4A9-4C5136DD0931}"/>
              </a:ext>
            </a:extLst>
          </p:cNvPr>
          <p:cNvSpPr>
            <a:spLocks noGrp="1"/>
          </p:cNvSpPr>
          <p:nvPr>
            <p:ph type="title"/>
          </p:nvPr>
        </p:nvSpPr>
        <p:spPr>
          <a:xfrm>
            <a:off x="263525" y="442800"/>
            <a:ext cx="11661776" cy="646225"/>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2" name="Group 11">
            <a:extLst>
              <a:ext uri="{FF2B5EF4-FFF2-40B4-BE49-F238E27FC236}">
                <a16:creationId xmlns:a16="http://schemas.microsoft.com/office/drawing/2014/main" id="{CE2DB8F1-204E-0D40-9798-CD0D92292129}"/>
              </a:ext>
            </a:extLst>
          </p:cNvPr>
          <p:cNvGrpSpPr/>
          <p:nvPr userDrawn="1"/>
        </p:nvGrpSpPr>
        <p:grpSpPr>
          <a:xfrm>
            <a:off x="10814051" y="6438651"/>
            <a:ext cx="1111250" cy="225425"/>
            <a:chOff x="292100" y="6413250"/>
            <a:chExt cx="1111250" cy="225425"/>
          </a:xfrm>
        </p:grpSpPr>
        <p:sp>
          <p:nvSpPr>
            <p:cNvPr id="13" name="Freeform: Shape 12">
              <a:extLst>
                <a:ext uri="{FF2B5EF4-FFF2-40B4-BE49-F238E27FC236}">
                  <a16:creationId xmlns:a16="http://schemas.microsoft.com/office/drawing/2014/main" id="{10E979A7-0282-5C45-BE81-4AC1FA612B0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1858C7E-BC01-5745-A1F3-A734CBFEA1B6}"/>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15" name="Graphic 6">
            <a:extLst>
              <a:ext uri="{FF2B5EF4-FFF2-40B4-BE49-F238E27FC236}">
                <a16:creationId xmlns:a16="http://schemas.microsoft.com/office/drawing/2014/main" id="{D91BB034-810D-3ED2-83AD-A518451580E2}"/>
              </a:ext>
            </a:extLst>
          </p:cNvPr>
          <p:cNvSpPr/>
          <p:nvPr userDrawn="1"/>
        </p:nvSpPr>
        <p:spPr>
          <a:xfrm>
            <a:off x="287339" y="6465716"/>
            <a:ext cx="1563045" cy="166520"/>
          </a:xfrm>
          <a:custGeom>
            <a:avLst/>
            <a:gdLst>
              <a:gd name="connsiteX0" fmla="*/ 6516173 w 6783688"/>
              <a:gd name="connsiteY0" fmla="*/ 571447 h 722705"/>
              <a:gd name="connsiteX1" fmla="*/ 6542004 w 6783688"/>
              <a:gd name="connsiteY1" fmla="*/ 571447 h 722705"/>
              <a:gd name="connsiteX2" fmla="*/ 6554178 w 6783688"/>
              <a:gd name="connsiteY2" fmla="*/ 540403 h 722705"/>
              <a:gd name="connsiteX3" fmla="*/ 6659046 w 6783688"/>
              <a:gd name="connsiteY3" fmla="*/ 571447 h 722705"/>
              <a:gd name="connsiteX4" fmla="*/ 6783689 w 6783688"/>
              <a:gd name="connsiteY4" fmla="*/ 446561 h 722705"/>
              <a:gd name="connsiteX5" fmla="*/ 6576921 w 6783688"/>
              <a:gd name="connsiteY5" fmla="*/ 268694 h 722705"/>
              <a:gd name="connsiteX6" fmla="*/ 6643785 w 6783688"/>
              <a:gd name="connsiteY6" fmla="*/ 214174 h 722705"/>
              <a:gd name="connsiteX7" fmla="*/ 6735768 w 6783688"/>
              <a:gd name="connsiteY7" fmla="*/ 296663 h 722705"/>
              <a:gd name="connsiteX8" fmla="*/ 6765400 w 6783688"/>
              <a:gd name="connsiteY8" fmla="*/ 296663 h 722705"/>
              <a:gd name="connsiteX9" fmla="*/ 6765400 w 6783688"/>
              <a:gd name="connsiteY9" fmla="*/ 178636 h 722705"/>
              <a:gd name="connsiteX10" fmla="*/ 6741053 w 6783688"/>
              <a:gd name="connsiteY10" fmla="*/ 178636 h 722705"/>
              <a:gd name="connsiteX11" fmla="*/ 6728108 w 6783688"/>
              <a:gd name="connsiteY11" fmla="*/ 200574 h 722705"/>
              <a:gd name="connsiteX12" fmla="*/ 6644498 w 6783688"/>
              <a:gd name="connsiteY12" fmla="*/ 178636 h 722705"/>
              <a:gd name="connsiteX13" fmla="*/ 6522884 w 6783688"/>
              <a:gd name="connsiteY13" fmla="*/ 292938 h 722705"/>
              <a:gd name="connsiteX14" fmla="*/ 6728880 w 6783688"/>
              <a:gd name="connsiteY14" fmla="*/ 469268 h 722705"/>
              <a:gd name="connsiteX15" fmla="*/ 6655900 w 6783688"/>
              <a:gd name="connsiteY15" fmla="*/ 533603 h 722705"/>
              <a:gd name="connsiteX16" fmla="*/ 6546458 w 6783688"/>
              <a:gd name="connsiteY16" fmla="*/ 435977 h 722705"/>
              <a:gd name="connsiteX17" fmla="*/ 6516055 w 6783688"/>
              <a:gd name="connsiteY17" fmla="*/ 435977 h 722705"/>
              <a:gd name="connsiteX18" fmla="*/ 6516055 w 6783688"/>
              <a:gd name="connsiteY18" fmla="*/ 571447 h 722705"/>
              <a:gd name="connsiteX19" fmla="*/ 6218194 w 6783688"/>
              <a:gd name="connsiteY19" fmla="*/ 334566 h 722705"/>
              <a:gd name="connsiteX20" fmla="*/ 6308633 w 6783688"/>
              <a:gd name="connsiteY20" fmla="*/ 213465 h 722705"/>
              <a:gd name="connsiteX21" fmla="*/ 6380069 w 6783688"/>
              <a:gd name="connsiteY21" fmla="*/ 317891 h 722705"/>
              <a:gd name="connsiteX22" fmla="*/ 6380069 w 6783688"/>
              <a:gd name="connsiteY22" fmla="*/ 334566 h 722705"/>
              <a:gd name="connsiteX23" fmla="*/ 6218194 w 6783688"/>
              <a:gd name="connsiteY23" fmla="*/ 334566 h 722705"/>
              <a:gd name="connsiteX24" fmla="*/ 6139929 w 6783688"/>
              <a:gd name="connsiteY24" fmla="*/ 379979 h 722705"/>
              <a:gd name="connsiteX25" fmla="*/ 6305605 w 6783688"/>
              <a:gd name="connsiteY25" fmla="*/ 571447 h 722705"/>
              <a:gd name="connsiteX26" fmla="*/ 6448478 w 6783688"/>
              <a:gd name="connsiteY26" fmla="*/ 472283 h 722705"/>
              <a:gd name="connsiteX27" fmla="*/ 6415046 w 6783688"/>
              <a:gd name="connsiteY27" fmla="*/ 460930 h 722705"/>
              <a:gd name="connsiteX28" fmla="*/ 6320034 w 6783688"/>
              <a:gd name="connsiteY28" fmla="*/ 526034 h 722705"/>
              <a:gd name="connsiteX29" fmla="*/ 6218194 w 6783688"/>
              <a:gd name="connsiteY29" fmla="*/ 374657 h 722705"/>
              <a:gd name="connsiteX30" fmla="*/ 6451566 w 6783688"/>
              <a:gd name="connsiteY30" fmla="*/ 374657 h 722705"/>
              <a:gd name="connsiteX31" fmla="*/ 6453110 w 6783688"/>
              <a:gd name="connsiteY31" fmla="*/ 342845 h 722705"/>
              <a:gd name="connsiteX32" fmla="*/ 6310949 w 6783688"/>
              <a:gd name="connsiteY32" fmla="*/ 178577 h 722705"/>
              <a:gd name="connsiteX33" fmla="*/ 6139929 w 6783688"/>
              <a:gd name="connsiteY33" fmla="*/ 379979 h 722705"/>
              <a:gd name="connsiteX34" fmla="*/ 5948362 w 6783688"/>
              <a:gd name="connsiteY34" fmla="*/ 58304 h 722705"/>
              <a:gd name="connsiteX35" fmla="*/ 5995511 w 6783688"/>
              <a:gd name="connsiteY35" fmla="*/ 103717 h 722705"/>
              <a:gd name="connsiteX36" fmla="*/ 6042661 w 6783688"/>
              <a:gd name="connsiteY36" fmla="*/ 57535 h 722705"/>
              <a:gd name="connsiteX37" fmla="*/ 5994798 w 6783688"/>
              <a:gd name="connsiteY37" fmla="*/ 11353 h 722705"/>
              <a:gd name="connsiteX38" fmla="*/ 5948362 w 6783688"/>
              <a:gd name="connsiteY38" fmla="*/ 58304 h 722705"/>
              <a:gd name="connsiteX39" fmla="*/ 5912673 w 6783688"/>
              <a:gd name="connsiteY39" fmla="*/ 186974 h 722705"/>
              <a:gd name="connsiteX40" fmla="*/ 5912673 w 6783688"/>
              <a:gd name="connsiteY40" fmla="*/ 217249 h 722705"/>
              <a:gd name="connsiteX41" fmla="*/ 5967423 w 6783688"/>
              <a:gd name="connsiteY41" fmla="*/ 222571 h 722705"/>
              <a:gd name="connsiteX42" fmla="*/ 5967423 w 6783688"/>
              <a:gd name="connsiteY42" fmla="*/ 527571 h 722705"/>
              <a:gd name="connsiteX43" fmla="*/ 5912673 w 6783688"/>
              <a:gd name="connsiteY43" fmla="*/ 532893 h 722705"/>
              <a:gd name="connsiteX44" fmla="*/ 5912673 w 6783688"/>
              <a:gd name="connsiteY44" fmla="*/ 563169 h 722705"/>
              <a:gd name="connsiteX45" fmla="*/ 6095867 w 6783688"/>
              <a:gd name="connsiteY45" fmla="*/ 563169 h 722705"/>
              <a:gd name="connsiteX46" fmla="*/ 6095867 w 6783688"/>
              <a:gd name="connsiteY46" fmla="*/ 532893 h 722705"/>
              <a:gd name="connsiteX47" fmla="*/ 6039632 w 6783688"/>
              <a:gd name="connsiteY47" fmla="*/ 527571 h 722705"/>
              <a:gd name="connsiteX48" fmla="*/ 6039632 w 6783688"/>
              <a:gd name="connsiteY48" fmla="*/ 186974 h 722705"/>
              <a:gd name="connsiteX49" fmla="*/ 5912673 w 6783688"/>
              <a:gd name="connsiteY49" fmla="*/ 186974 h 722705"/>
              <a:gd name="connsiteX50" fmla="*/ 5737853 w 6783688"/>
              <a:gd name="connsiteY50" fmla="*/ 178636 h 722705"/>
              <a:gd name="connsiteX51" fmla="*/ 5557687 w 6783688"/>
              <a:gd name="connsiteY51" fmla="*/ 386011 h 722705"/>
              <a:gd name="connsiteX52" fmla="*/ 5723363 w 6783688"/>
              <a:gd name="connsiteY52" fmla="*/ 571447 h 722705"/>
              <a:gd name="connsiteX53" fmla="*/ 5863980 w 6783688"/>
              <a:gd name="connsiteY53" fmla="*/ 470805 h 722705"/>
              <a:gd name="connsiteX54" fmla="*/ 5830548 w 6783688"/>
              <a:gd name="connsiteY54" fmla="*/ 459452 h 722705"/>
              <a:gd name="connsiteX55" fmla="*/ 5739337 w 6783688"/>
              <a:gd name="connsiteY55" fmla="*/ 526803 h 722705"/>
              <a:gd name="connsiteX56" fmla="*/ 5635953 w 6783688"/>
              <a:gd name="connsiteY56" fmla="*/ 370873 h 722705"/>
              <a:gd name="connsiteX57" fmla="*/ 5740822 w 6783688"/>
              <a:gd name="connsiteY57" fmla="*/ 214174 h 722705"/>
              <a:gd name="connsiteX58" fmla="*/ 5797828 w 6783688"/>
              <a:gd name="connsiteY58" fmla="*/ 249003 h 722705"/>
              <a:gd name="connsiteX59" fmla="*/ 5795572 w 6783688"/>
              <a:gd name="connsiteY59" fmla="*/ 265678 h 722705"/>
              <a:gd name="connsiteX60" fmla="*/ 5770513 w 6783688"/>
              <a:gd name="connsiteY60" fmla="*/ 265678 h 722705"/>
              <a:gd name="connsiteX61" fmla="*/ 5763684 w 6783688"/>
              <a:gd name="connsiteY61" fmla="*/ 298969 h 722705"/>
              <a:gd name="connsiteX62" fmla="*/ 5810833 w 6783688"/>
              <a:gd name="connsiteY62" fmla="*/ 342845 h 722705"/>
              <a:gd name="connsiteX63" fmla="*/ 5864039 w 6783688"/>
              <a:gd name="connsiteY63" fmla="*/ 280756 h 722705"/>
              <a:gd name="connsiteX64" fmla="*/ 5737853 w 6783688"/>
              <a:gd name="connsiteY64" fmla="*/ 178636 h 722705"/>
              <a:gd name="connsiteX65" fmla="*/ 5320515 w 6783688"/>
              <a:gd name="connsiteY65" fmla="*/ 529818 h 722705"/>
              <a:gd name="connsiteX66" fmla="*/ 5268853 w 6783688"/>
              <a:gd name="connsiteY66" fmla="*/ 470036 h 722705"/>
              <a:gd name="connsiteX67" fmla="*/ 5357035 w 6783688"/>
              <a:gd name="connsiteY67" fmla="*/ 396595 h 722705"/>
              <a:gd name="connsiteX68" fmla="*/ 5397296 w 6783688"/>
              <a:gd name="connsiteY68" fmla="*/ 396595 h 722705"/>
              <a:gd name="connsiteX69" fmla="*/ 5397296 w 6783688"/>
              <a:gd name="connsiteY69" fmla="*/ 458683 h 722705"/>
              <a:gd name="connsiteX70" fmla="*/ 5320515 w 6783688"/>
              <a:gd name="connsiteY70" fmla="*/ 529818 h 722705"/>
              <a:gd name="connsiteX71" fmla="*/ 5346406 w 6783688"/>
              <a:gd name="connsiteY71" fmla="*/ 364842 h 722705"/>
              <a:gd name="connsiteX72" fmla="*/ 5189815 w 6783688"/>
              <a:gd name="connsiteY72" fmla="*/ 474590 h 722705"/>
              <a:gd name="connsiteX73" fmla="*/ 5293200 w 6783688"/>
              <a:gd name="connsiteY73" fmla="*/ 571447 h 722705"/>
              <a:gd name="connsiteX74" fmla="*/ 5401869 w 6783688"/>
              <a:gd name="connsiteY74" fmla="*/ 517696 h 722705"/>
              <a:gd name="connsiteX75" fmla="*/ 5468020 w 6783688"/>
              <a:gd name="connsiteY75" fmla="*/ 570678 h 722705"/>
              <a:gd name="connsiteX76" fmla="*/ 5522770 w 6783688"/>
              <a:gd name="connsiteY76" fmla="*/ 557788 h 722705"/>
              <a:gd name="connsiteX77" fmla="*/ 5515942 w 6783688"/>
              <a:gd name="connsiteY77" fmla="*/ 532065 h 722705"/>
              <a:gd name="connsiteX78" fmla="*/ 5491595 w 6783688"/>
              <a:gd name="connsiteY78" fmla="*/ 536619 h 722705"/>
              <a:gd name="connsiteX79" fmla="*/ 5469564 w 6783688"/>
              <a:gd name="connsiteY79" fmla="*/ 494221 h 722705"/>
              <a:gd name="connsiteX80" fmla="*/ 5469564 w 6783688"/>
              <a:gd name="connsiteY80" fmla="*/ 321675 h 722705"/>
              <a:gd name="connsiteX81" fmla="*/ 5335776 w 6783688"/>
              <a:gd name="connsiteY81" fmla="*/ 178636 h 722705"/>
              <a:gd name="connsiteX82" fmla="*/ 5208105 w 6783688"/>
              <a:gd name="connsiteY82" fmla="*/ 272478 h 722705"/>
              <a:gd name="connsiteX83" fmla="*/ 5251454 w 6783688"/>
              <a:gd name="connsiteY83" fmla="*/ 319428 h 722705"/>
              <a:gd name="connsiteX84" fmla="*/ 5294031 w 6783688"/>
              <a:gd name="connsiteY84" fmla="*/ 279337 h 722705"/>
              <a:gd name="connsiteX85" fmla="*/ 5289458 w 6783688"/>
              <a:gd name="connsiteY85" fmla="*/ 252078 h 722705"/>
              <a:gd name="connsiteX86" fmla="*/ 5265112 w 6783688"/>
              <a:gd name="connsiteY86" fmla="*/ 252078 h 722705"/>
              <a:gd name="connsiteX87" fmla="*/ 5263568 w 6783688"/>
              <a:gd name="connsiteY87" fmla="*/ 242262 h 722705"/>
              <a:gd name="connsiteX88" fmla="*/ 5324375 w 6783688"/>
              <a:gd name="connsiteY88" fmla="*/ 210449 h 722705"/>
              <a:gd name="connsiteX89" fmla="*/ 5397356 w 6783688"/>
              <a:gd name="connsiteY89" fmla="*/ 313397 h 722705"/>
              <a:gd name="connsiteX90" fmla="*/ 5397356 w 6783688"/>
              <a:gd name="connsiteY90" fmla="*/ 364842 h 722705"/>
              <a:gd name="connsiteX91" fmla="*/ 5346406 w 6783688"/>
              <a:gd name="connsiteY91" fmla="*/ 364842 h 722705"/>
              <a:gd name="connsiteX92" fmla="*/ 4904782 w 6783688"/>
              <a:gd name="connsiteY92" fmla="*/ 312569 h 722705"/>
              <a:gd name="connsiteX93" fmla="*/ 4975446 w 6783688"/>
              <a:gd name="connsiteY93" fmla="*/ 211927 h 722705"/>
              <a:gd name="connsiteX94" fmla="*/ 5043854 w 6783688"/>
              <a:gd name="connsiteY94" fmla="*/ 311091 h 722705"/>
              <a:gd name="connsiteX95" fmla="*/ 4976218 w 6783688"/>
              <a:gd name="connsiteY95" fmla="*/ 413270 h 722705"/>
              <a:gd name="connsiteX96" fmla="*/ 4904782 w 6783688"/>
              <a:gd name="connsiteY96" fmla="*/ 312569 h 722705"/>
              <a:gd name="connsiteX97" fmla="*/ 4990648 w 6783688"/>
              <a:gd name="connsiteY97" fmla="*/ 575231 h 722705"/>
              <a:gd name="connsiteX98" fmla="*/ 5094032 w 6783688"/>
              <a:gd name="connsiteY98" fmla="*/ 620644 h 722705"/>
              <a:gd name="connsiteX99" fmla="*/ 4979247 w 6783688"/>
              <a:gd name="connsiteY99" fmla="*/ 684211 h 722705"/>
              <a:gd name="connsiteX100" fmla="*/ 4869805 w 6783688"/>
              <a:gd name="connsiteY100" fmla="*/ 626676 h 722705"/>
              <a:gd name="connsiteX101" fmla="*/ 4887264 w 6783688"/>
              <a:gd name="connsiteY101" fmla="*/ 575231 h 722705"/>
              <a:gd name="connsiteX102" fmla="*/ 4990648 w 6783688"/>
              <a:gd name="connsiteY102" fmla="*/ 575231 h 722705"/>
              <a:gd name="connsiteX103" fmla="*/ 4976990 w 6783688"/>
              <a:gd name="connsiteY103" fmla="*/ 448808 h 722705"/>
              <a:gd name="connsiteX104" fmla="*/ 5115350 w 6783688"/>
              <a:gd name="connsiteY104" fmla="*/ 312569 h 722705"/>
              <a:gd name="connsiteX105" fmla="*/ 5078117 w 6783688"/>
              <a:gd name="connsiteY105" fmla="*/ 220206 h 722705"/>
              <a:gd name="connsiteX106" fmla="*/ 5146526 w 6783688"/>
              <a:gd name="connsiteY106" fmla="*/ 209621 h 722705"/>
              <a:gd name="connsiteX107" fmla="*/ 5146526 w 6783688"/>
              <a:gd name="connsiteY107" fmla="*/ 167224 h 722705"/>
              <a:gd name="connsiteX108" fmla="*/ 5123723 w 6783688"/>
              <a:gd name="connsiteY108" fmla="*/ 161902 h 722705"/>
              <a:gd name="connsiteX109" fmla="*/ 5056087 w 6783688"/>
              <a:gd name="connsiteY109" fmla="*/ 199746 h 722705"/>
              <a:gd name="connsiteX110" fmla="*/ 4977049 w 6783688"/>
              <a:gd name="connsiteY110" fmla="*/ 178577 h 722705"/>
              <a:gd name="connsiteX111" fmla="*/ 4831088 w 6783688"/>
              <a:gd name="connsiteY111" fmla="*/ 320848 h 722705"/>
              <a:gd name="connsiteX112" fmla="*/ 4901753 w 6783688"/>
              <a:gd name="connsiteY112" fmla="*/ 434380 h 722705"/>
              <a:gd name="connsiteX113" fmla="*/ 4836373 w 6783688"/>
              <a:gd name="connsiteY113" fmla="*/ 521422 h 722705"/>
              <a:gd name="connsiteX114" fmla="*/ 4862204 w 6783688"/>
              <a:gd name="connsiteY114" fmla="*/ 563050 h 722705"/>
              <a:gd name="connsiteX115" fmla="*/ 4811255 w 6783688"/>
              <a:gd name="connsiteY115" fmla="*/ 640986 h 722705"/>
              <a:gd name="connsiteX116" fmla="*/ 4961729 w 6783688"/>
              <a:gd name="connsiteY116" fmla="*/ 722705 h 722705"/>
              <a:gd name="connsiteX117" fmla="*/ 5148723 w 6783688"/>
              <a:gd name="connsiteY117" fmla="*/ 603142 h 722705"/>
              <a:gd name="connsiteX118" fmla="*/ 5000505 w 6783688"/>
              <a:gd name="connsiteY118" fmla="*/ 504747 h 722705"/>
              <a:gd name="connsiteX119" fmla="*/ 4929841 w 6783688"/>
              <a:gd name="connsiteY119" fmla="*/ 504747 h 722705"/>
              <a:gd name="connsiteX120" fmla="*/ 4900209 w 6783688"/>
              <a:gd name="connsiteY120" fmla="*/ 488840 h 722705"/>
              <a:gd name="connsiteX121" fmla="*/ 4934413 w 6783688"/>
              <a:gd name="connsiteY121" fmla="*/ 444196 h 722705"/>
              <a:gd name="connsiteX122" fmla="*/ 4976990 w 6783688"/>
              <a:gd name="connsiteY122" fmla="*/ 448808 h 722705"/>
              <a:gd name="connsiteX123" fmla="*/ 4541423 w 6783688"/>
              <a:gd name="connsiteY123" fmla="*/ 334566 h 722705"/>
              <a:gd name="connsiteX124" fmla="*/ 4631861 w 6783688"/>
              <a:gd name="connsiteY124" fmla="*/ 213465 h 722705"/>
              <a:gd name="connsiteX125" fmla="*/ 4703298 w 6783688"/>
              <a:gd name="connsiteY125" fmla="*/ 317891 h 722705"/>
              <a:gd name="connsiteX126" fmla="*/ 4703298 w 6783688"/>
              <a:gd name="connsiteY126" fmla="*/ 334566 h 722705"/>
              <a:gd name="connsiteX127" fmla="*/ 4541423 w 6783688"/>
              <a:gd name="connsiteY127" fmla="*/ 334566 h 722705"/>
              <a:gd name="connsiteX128" fmla="*/ 4463157 w 6783688"/>
              <a:gd name="connsiteY128" fmla="*/ 379979 h 722705"/>
              <a:gd name="connsiteX129" fmla="*/ 4628833 w 6783688"/>
              <a:gd name="connsiteY129" fmla="*/ 571447 h 722705"/>
              <a:gd name="connsiteX130" fmla="*/ 4771706 w 6783688"/>
              <a:gd name="connsiteY130" fmla="*/ 472283 h 722705"/>
              <a:gd name="connsiteX131" fmla="*/ 4738274 w 6783688"/>
              <a:gd name="connsiteY131" fmla="*/ 460930 h 722705"/>
              <a:gd name="connsiteX132" fmla="*/ 4643263 w 6783688"/>
              <a:gd name="connsiteY132" fmla="*/ 526034 h 722705"/>
              <a:gd name="connsiteX133" fmla="*/ 4541423 w 6783688"/>
              <a:gd name="connsiteY133" fmla="*/ 374657 h 722705"/>
              <a:gd name="connsiteX134" fmla="*/ 4774794 w 6783688"/>
              <a:gd name="connsiteY134" fmla="*/ 374657 h 722705"/>
              <a:gd name="connsiteX135" fmla="*/ 4776338 w 6783688"/>
              <a:gd name="connsiteY135" fmla="*/ 342845 h 722705"/>
              <a:gd name="connsiteX136" fmla="*/ 4634177 w 6783688"/>
              <a:gd name="connsiteY136" fmla="*/ 178577 h 722705"/>
              <a:gd name="connsiteX137" fmla="*/ 4463157 w 6783688"/>
              <a:gd name="connsiteY137" fmla="*/ 379979 h 722705"/>
              <a:gd name="connsiteX138" fmla="*/ 4029133 w 6783688"/>
              <a:gd name="connsiteY138" fmla="*/ 33291 h 722705"/>
              <a:gd name="connsiteX139" fmla="*/ 4029133 w 6783688"/>
              <a:gd name="connsiteY139" fmla="*/ 63566 h 722705"/>
              <a:gd name="connsiteX140" fmla="*/ 4086912 w 6783688"/>
              <a:gd name="connsiteY140" fmla="*/ 69598 h 722705"/>
              <a:gd name="connsiteX141" fmla="*/ 4086912 w 6783688"/>
              <a:gd name="connsiteY141" fmla="*/ 527512 h 722705"/>
              <a:gd name="connsiteX142" fmla="*/ 4029133 w 6783688"/>
              <a:gd name="connsiteY142" fmla="*/ 533544 h 722705"/>
              <a:gd name="connsiteX143" fmla="*/ 4029133 w 6783688"/>
              <a:gd name="connsiteY143" fmla="*/ 563050 h 722705"/>
              <a:gd name="connsiteX144" fmla="*/ 4398549 w 6783688"/>
              <a:gd name="connsiteY144" fmla="*/ 563050 h 722705"/>
              <a:gd name="connsiteX145" fmla="*/ 4405378 w 6783688"/>
              <a:gd name="connsiteY145" fmla="*/ 393520 h 722705"/>
              <a:gd name="connsiteX146" fmla="*/ 4377231 w 6783688"/>
              <a:gd name="connsiteY146" fmla="*/ 393520 h 722705"/>
              <a:gd name="connsiteX147" fmla="*/ 4210783 w 6783688"/>
              <a:gd name="connsiteY147" fmla="*/ 528222 h 722705"/>
              <a:gd name="connsiteX148" fmla="*/ 4165949 w 6783688"/>
              <a:gd name="connsiteY148" fmla="*/ 528222 h 722705"/>
              <a:gd name="connsiteX149" fmla="*/ 4165949 w 6783688"/>
              <a:gd name="connsiteY149" fmla="*/ 69657 h 722705"/>
              <a:gd name="connsiteX150" fmla="*/ 4243502 w 6783688"/>
              <a:gd name="connsiteY150" fmla="*/ 62857 h 722705"/>
              <a:gd name="connsiteX151" fmla="*/ 4243502 w 6783688"/>
              <a:gd name="connsiteY151" fmla="*/ 33350 h 722705"/>
              <a:gd name="connsiteX152" fmla="*/ 4029133 w 6783688"/>
              <a:gd name="connsiteY152" fmla="*/ 33350 h 722705"/>
              <a:gd name="connsiteX153" fmla="*/ 3587568 w 6783688"/>
              <a:gd name="connsiteY153" fmla="*/ 334566 h 722705"/>
              <a:gd name="connsiteX154" fmla="*/ 3678007 w 6783688"/>
              <a:gd name="connsiteY154" fmla="*/ 213465 h 722705"/>
              <a:gd name="connsiteX155" fmla="*/ 3749443 w 6783688"/>
              <a:gd name="connsiteY155" fmla="*/ 317891 h 722705"/>
              <a:gd name="connsiteX156" fmla="*/ 3749443 w 6783688"/>
              <a:gd name="connsiteY156" fmla="*/ 334566 h 722705"/>
              <a:gd name="connsiteX157" fmla="*/ 3587568 w 6783688"/>
              <a:gd name="connsiteY157" fmla="*/ 334566 h 722705"/>
              <a:gd name="connsiteX158" fmla="*/ 3509243 w 6783688"/>
              <a:gd name="connsiteY158" fmla="*/ 379979 h 722705"/>
              <a:gd name="connsiteX159" fmla="*/ 3674919 w 6783688"/>
              <a:gd name="connsiteY159" fmla="*/ 571447 h 722705"/>
              <a:gd name="connsiteX160" fmla="*/ 3817792 w 6783688"/>
              <a:gd name="connsiteY160" fmla="*/ 472283 h 722705"/>
              <a:gd name="connsiteX161" fmla="*/ 3784360 w 6783688"/>
              <a:gd name="connsiteY161" fmla="*/ 460930 h 722705"/>
              <a:gd name="connsiteX162" fmla="*/ 3689349 w 6783688"/>
              <a:gd name="connsiteY162" fmla="*/ 526034 h 722705"/>
              <a:gd name="connsiteX163" fmla="*/ 3587509 w 6783688"/>
              <a:gd name="connsiteY163" fmla="*/ 374657 h 722705"/>
              <a:gd name="connsiteX164" fmla="*/ 3820880 w 6783688"/>
              <a:gd name="connsiteY164" fmla="*/ 374657 h 722705"/>
              <a:gd name="connsiteX165" fmla="*/ 3822424 w 6783688"/>
              <a:gd name="connsiteY165" fmla="*/ 342845 h 722705"/>
              <a:gd name="connsiteX166" fmla="*/ 3680264 w 6783688"/>
              <a:gd name="connsiteY166" fmla="*/ 178577 h 722705"/>
              <a:gd name="connsiteX167" fmla="*/ 3509243 w 6783688"/>
              <a:gd name="connsiteY167" fmla="*/ 379979 h 722705"/>
              <a:gd name="connsiteX168" fmla="*/ 3282760 w 6783688"/>
              <a:gd name="connsiteY168" fmla="*/ 0 h 722705"/>
              <a:gd name="connsiteX169" fmla="*/ 3282760 w 6783688"/>
              <a:gd name="connsiteY169" fmla="*/ 30275 h 722705"/>
              <a:gd name="connsiteX170" fmla="*/ 3335194 w 6783688"/>
              <a:gd name="connsiteY170" fmla="*/ 35597 h 722705"/>
              <a:gd name="connsiteX171" fmla="*/ 3335194 w 6783688"/>
              <a:gd name="connsiteY171" fmla="*/ 527571 h 722705"/>
              <a:gd name="connsiteX172" fmla="*/ 3282760 w 6783688"/>
              <a:gd name="connsiteY172" fmla="*/ 532893 h 722705"/>
              <a:gd name="connsiteX173" fmla="*/ 3282760 w 6783688"/>
              <a:gd name="connsiteY173" fmla="*/ 563169 h 722705"/>
              <a:gd name="connsiteX174" fmla="*/ 3462153 w 6783688"/>
              <a:gd name="connsiteY174" fmla="*/ 563169 h 722705"/>
              <a:gd name="connsiteX175" fmla="*/ 3462153 w 6783688"/>
              <a:gd name="connsiteY175" fmla="*/ 532893 h 722705"/>
              <a:gd name="connsiteX176" fmla="*/ 3406690 w 6783688"/>
              <a:gd name="connsiteY176" fmla="*/ 527571 h 722705"/>
              <a:gd name="connsiteX177" fmla="*/ 3406690 w 6783688"/>
              <a:gd name="connsiteY177" fmla="*/ 0 h 722705"/>
              <a:gd name="connsiteX178" fmla="*/ 3282760 w 6783688"/>
              <a:gd name="connsiteY178" fmla="*/ 0 h 722705"/>
              <a:gd name="connsiteX179" fmla="*/ 2923261 w 6783688"/>
              <a:gd name="connsiteY179" fmla="*/ 570678 h 722705"/>
              <a:gd name="connsiteX180" fmla="*/ 2952893 w 6783688"/>
              <a:gd name="connsiteY180" fmla="*/ 529818 h 722705"/>
              <a:gd name="connsiteX181" fmla="*/ 3066134 w 6783688"/>
              <a:gd name="connsiteY181" fmla="*/ 571447 h 722705"/>
              <a:gd name="connsiteX182" fmla="*/ 3230325 w 6783688"/>
              <a:gd name="connsiteY182" fmla="*/ 371642 h 722705"/>
              <a:gd name="connsiteX183" fmla="*/ 3090481 w 6783688"/>
              <a:gd name="connsiteY183" fmla="*/ 178636 h 722705"/>
              <a:gd name="connsiteX184" fmla="*/ 2971895 w 6783688"/>
              <a:gd name="connsiteY184" fmla="*/ 240724 h 722705"/>
              <a:gd name="connsiteX185" fmla="*/ 2971895 w 6783688"/>
              <a:gd name="connsiteY185" fmla="*/ 59 h 722705"/>
              <a:gd name="connsiteX186" fmla="*/ 2852537 w 6783688"/>
              <a:gd name="connsiteY186" fmla="*/ 59 h 722705"/>
              <a:gd name="connsiteX187" fmla="*/ 2852537 w 6783688"/>
              <a:gd name="connsiteY187" fmla="*/ 29566 h 722705"/>
              <a:gd name="connsiteX188" fmla="*/ 2900399 w 6783688"/>
              <a:gd name="connsiteY188" fmla="*/ 34888 h 722705"/>
              <a:gd name="connsiteX189" fmla="*/ 2900399 w 6783688"/>
              <a:gd name="connsiteY189" fmla="*/ 570737 h 722705"/>
              <a:gd name="connsiteX190" fmla="*/ 2923261 w 6783688"/>
              <a:gd name="connsiteY190" fmla="*/ 570737 h 722705"/>
              <a:gd name="connsiteX191" fmla="*/ 3066134 w 6783688"/>
              <a:gd name="connsiteY191" fmla="*/ 225528 h 722705"/>
              <a:gd name="connsiteX192" fmla="*/ 3150516 w 6783688"/>
              <a:gd name="connsiteY192" fmla="*/ 377673 h 722705"/>
              <a:gd name="connsiteX193" fmla="*/ 3064650 w 6783688"/>
              <a:gd name="connsiteY193" fmla="*/ 533603 h 722705"/>
              <a:gd name="connsiteX194" fmla="*/ 2971895 w 6783688"/>
              <a:gd name="connsiteY194" fmla="*/ 437455 h 722705"/>
              <a:gd name="connsiteX195" fmla="*/ 2971895 w 6783688"/>
              <a:gd name="connsiteY195" fmla="*/ 326229 h 722705"/>
              <a:gd name="connsiteX196" fmla="*/ 3066134 w 6783688"/>
              <a:gd name="connsiteY196" fmla="*/ 225528 h 722705"/>
              <a:gd name="connsiteX197" fmla="*/ 2629082 w 6783688"/>
              <a:gd name="connsiteY197" fmla="*/ 529818 h 722705"/>
              <a:gd name="connsiteX198" fmla="*/ 2577420 w 6783688"/>
              <a:gd name="connsiteY198" fmla="*/ 470036 h 722705"/>
              <a:gd name="connsiteX199" fmla="*/ 2665602 w 6783688"/>
              <a:gd name="connsiteY199" fmla="*/ 396595 h 722705"/>
              <a:gd name="connsiteX200" fmla="*/ 2705863 w 6783688"/>
              <a:gd name="connsiteY200" fmla="*/ 396595 h 722705"/>
              <a:gd name="connsiteX201" fmla="*/ 2705863 w 6783688"/>
              <a:gd name="connsiteY201" fmla="*/ 458683 h 722705"/>
              <a:gd name="connsiteX202" fmla="*/ 2629082 w 6783688"/>
              <a:gd name="connsiteY202" fmla="*/ 529818 h 722705"/>
              <a:gd name="connsiteX203" fmla="*/ 2654913 w 6783688"/>
              <a:gd name="connsiteY203" fmla="*/ 364842 h 722705"/>
              <a:gd name="connsiteX204" fmla="*/ 2498323 w 6783688"/>
              <a:gd name="connsiteY204" fmla="*/ 474590 h 722705"/>
              <a:gd name="connsiteX205" fmla="*/ 2601707 w 6783688"/>
              <a:gd name="connsiteY205" fmla="*/ 571447 h 722705"/>
              <a:gd name="connsiteX206" fmla="*/ 2710376 w 6783688"/>
              <a:gd name="connsiteY206" fmla="*/ 517696 h 722705"/>
              <a:gd name="connsiteX207" fmla="*/ 2776528 w 6783688"/>
              <a:gd name="connsiteY207" fmla="*/ 570678 h 722705"/>
              <a:gd name="connsiteX208" fmla="*/ 2831278 w 6783688"/>
              <a:gd name="connsiteY208" fmla="*/ 557788 h 722705"/>
              <a:gd name="connsiteX209" fmla="*/ 2824449 w 6783688"/>
              <a:gd name="connsiteY209" fmla="*/ 532065 h 722705"/>
              <a:gd name="connsiteX210" fmla="*/ 2800102 w 6783688"/>
              <a:gd name="connsiteY210" fmla="*/ 536619 h 722705"/>
              <a:gd name="connsiteX211" fmla="*/ 2778072 w 6783688"/>
              <a:gd name="connsiteY211" fmla="*/ 494221 h 722705"/>
              <a:gd name="connsiteX212" fmla="*/ 2778072 w 6783688"/>
              <a:gd name="connsiteY212" fmla="*/ 321675 h 722705"/>
              <a:gd name="connsiteX213" fmla="*/ 2644284 w 6783688"/>
              <a:gd name="connsiteY213" fmla="*/ 178636 h 722705"/>
              <a:gd name="connsiteX214" fmla="*/ 2516612 w 6783688"/>
              <a:gd name="connsiteY214" fmla="*/ 272478 h 722705"/>
              <a:gd name="connsiteX215" fmla="*/ 2559961 w 6783688"/>
              <a:gd name="connsiteY215" fmla="*/ 319428 h 722705"/>
              <a:gd name="connsiteX216" fmla="*/ 2602538 w 6783688"/>
              <a:gd name="connsiteY216" fmla="*/ 279337 h 722705"/>
              <a:gd name="connsiteX217" fmla="*/ 2597966 w 6783688"/>
              <a:gd name="connsiteY217" fmla="*/ 252078 h 722705"/>
              <a:gd name="connsiteX218" fmla="*/ 2573619 w 6783688"/>
              <a:gd name="connsiteY218" fmla="*/ 252078 h 722705"/>
              <a:gd name="connsiteX219" fmla="*/ 2572075 w 6783688"/>
              <a:gd name="connsiteY219" fmla="*/ 242262 h 722705"/>
              <a:gd name="connsiteX220" fmla="*/ 2632883 w 6783688"/>
              <a:gd name="connsiteY220" fmla="*/ 210449 h 722705"/>
              <a:gd name="connsiteX221" fmla="*/ 2705863 w 6783688"/>
              <a:gd name="connsiteY221" fmla="*/ 313397 h 722705"/>
              <a:gd name="connsiteX222" fmla="*/ 2705863 w 6783688"/>
              <a:gd name="connsiteY222" fmla="*/ 364842 h 722705"/>
              <a:gd name="connsiteX223" fmla="*/ 2654913 w 6783688"/>
              <a:gd name="connsiteY223" fmla="*/ 364842 h 722705"/>
              <a:gd name="connsiteX224" fmla="*/ 2044584 w 6783688"/>
              <a:gd name="connsiteY224" fmla="*/ 186974 h 722705"/>
              <a:gd name="connsiteX225" fmla="*/ 2044584 w 6783688"/>
              <a:gd name="connsiteY225" fmla="*/ 217249 h 722705"/>
              <a:gd name="connsiteX226" fmla="*/ 2092446 w 6783688"/>
              <a:gd name="connsiteY226" fmla="*/ 222571 h 722705"/>
              <a:gd name="connsiteX227" fmla="*/ 2092446 w 6783688"/>
              <a:gd name="connsiteY227" fmla="*/ 527571 h 722705"/>
              <a:gd name="connsiteX228" fmla="*/ 2044584 w 6783688"/>
              <a:gd name="connsiteY228" fmla="*/ 532893 h 722705"/>
              <a:gd name="connsiteX229" fmla="*/ 2044584 w 6783688"/>
              <a:gd name="connsiteY229" fmla="*/ 563169 h 722705"/>
              <a:gd name="connsiteX230" fmla="*/ 2214061 w 6783688"/>
              <a:gd name="connsiteY230" fmla="*/ 563169 h 722705"/>
              <a:gd name="connsiteX231" fmla="*/ 2214061 w 6783688"/>
              <a:gd name="connsiteY231" fmla="*/ 532893 h 722705"/>
              <a:gd name="connsiteX232" fmla="*/ 2164655 w 6783688"/>
              <a:gd name="connsiteY232" fmla="*/ 527571 h 722705"/>
              <a:gd name="connsiteX233" fmla="*/ 2164655 w 6783688"/>
              <a:gd name="connsiteY233" fmla="*/ 325460 h 722705"/>
              <a:gd name="connsiteX234" fmla="*/ 2261210 w 6783688"/>
              <a:gd name="connsiteY234" fmla="*/ 229312 h 722705"/>
              <a:gd name="connsiteX235" fmla="*/ 2328074 w 6783688"/>
              <a:gd name="connsiteY235" fmla="*/ 308016 h 722705"/>
              <a:gd name="connsiteX236" fmla="*/ 2328074 w 6783688"/>
              <a:gd name="connsiteY236" fmla="*/ 527512 h 722705"/>
              <a:gd name="connsiteX237" fmla="*/ 2280212 w 6783688"/>
              <a:gd name="connsiteY237" fmla="*/ 532834 h 722705"/>
              <a:gd name="connsiteX238" fmla="*/ 2280212 w 6783688"/>
              <a:gd name="connsiteY238" fmla="*/ 563109 h 722705"/>
              <a:gd name="connsiteX239" fmla="*/ 2448204 w 6783688"/>
              <a:gd name="connsiteY239" fmla="*/ 563109 h 722705"/>
              <a:gd name="connsiteX240" fmla="*/ 2448204 w 6783688"/>
              <a:gd name="connsiteY240" fmla="*/ 532834 h 722705"/>
              <a:gd name="connsiteX241" fmla="*/ 2399570 w 6783688"/>
              <a:gd name="connsiteY241" fmla="*/ 527512 h 722705"/>
              <a:gd name="connsiteX242" fmla="*/ 2399570 w 6783688"/>
              <a:gd name="connsiteY242" fmla="*/ 307307 h 722705"/>
              <a:gd name="connsiteX243" fmla="*/ 2287813 w 6783688"/>
              <a:gd name="connsiteY243" fmla="*/ 178636 h 722705"/>
              <a:gd name="connsiteX244" fmla="*/ 2157826 w 6783688"/>
              <a:gd name="connsiteY244" fmla="*/ 250540 h 722705"/>
              <a:gd name="connsiteX245" fmla="*/ 2152482 w 6783688"/>
              <a:gd name="connsiteY245" fmla="*/ 186974 h 722705"/>
              <a:gd name="connsiteX246" fmla="*/ 2044584 w 6783688"/>
              <a:gd name="connsiteY246" fmla="*/ 186974 h 722705"/>
              <a:gd name="connsiteX247" fmla="*/ 1851533 w 6783688"/>
              <a:gd name="connsiteY247" fmla="*/ 58304 h 722705"/>
              <a:gd name="connsiteX248" fmla="*/ 1898682 w 6783688"/>
              <a:gd name="connsiteY248" fmla="*/ 103717 h 722705"/>
              <a:gd name="connsiteX249" fmla="*/ 1945832 w 6783688"/>
              <a:gd name="connsiteY249" fmla="*/ 57535 h 722705"/>
              <a:gd name="connsiteX250" fmla="*/ 1897970 w 6783688"/>
              <a:gd name="connsiteY250" fmla="*/ 11353 h 722705"/>
              <a:gd name="connsiteX251" fmla="*/ 1851533 w 6783688"/>
              <a:gd name="connsiteY251" fmla="*/ 58304 h 722705"/>
              <a:gd name="connsiteX252" fmla="*/ 1815845 w 6783688"/>
              <a:gd name="connsiteY252" fmla="*/ 186974 h 722705"/>
              <a:gd name="connsiteX253" fmla="*/ 1815845 w 6783688"/>
              <a:gd name="connsiteY253" fmla="*/ 217249 h 722705"/>
              <a:gd name="connsiteX254" fmla="*/ 1870595 w 6783688"/>
              <a:gd name="connsiteY254" fmla="*/ 222571 h 722705"/>
              <a:gd name="connsiteX255" fmla="*/ 1870595 w 6783688"/>
              <a:gd name="connsiteY255" fmla="*/ 527571 h 722705"/>
              <a:gd name="connsiteX256" fmla="*/ 1815845 w 6783688"/>
              <a:gd name="connsiteY256" fmla="*/ 532893 h 722705"/>
              <a:gd name="connsiteX257" fmla="*/ 1815845 w 6783688"/>
              <a:gd name="connsiteY257" fmla="*/ 563169 h 722705"/>
              <a:gd name="connsiteX258" fmla="*/ 1999038 w 6783688"/>
              <a:gd name="connsiteY258" fmla="*/ 563169 h 722705"/>
              <a:gd name="connsiteX259" fmla="*/ 1999038 w 6783688"/>
              <a:gd name="connsiteY259" fmla="*/ 532893 h 722705"/>
              <a:gd name="connsiteX260" fmla="*/ 1942803 w 6783688"/>
              <a:gd name="connsiteY260" fmla="*/ 527571 h 722705"/>
              <a:gd name="connsiteX261" fmla="*/ 1942803 w 6783688"/>
              <a:gd name="connsiteY261" fmla="*/ 186974 h 722705"/>
              <a:gd name="connsiteX262" fmla="*/ 1815845 w 6783688"/>
              <a:gd name="connsiteY262" fmla="*/ 186974 h 722705"/>
              <a:gd name="connsiteX263" fmla="*/ 1577901 w 6783688"/>
              <a:gd name="connsiteY263" fmla="*/ 529818 h 722705"/>
              <a:gd name="connsiteX264" fmla="*/ 1526238 w 6783688"/>
              <a:gd name="connsiteY264" fmla="*/ 470036 h 722705"/>
              <a:gd name="connsiteX265" fmla="*/ 1614420 w 6783688"/>
              <a:gd name="connsiteY265" fmla="*/ 396595 h 722705"/>
              <a:gd name="connsiteX266" fmla="*/ 1654681 w 6783688"/>
              <a:gd name="connsiteY266" fmla="*/ 396595 h 722705"/>
              <a:gd name="connsiteX267" fmla="*/ 1654681 w 6783688"/>
              <a:gd name="connsiteY267" fmla="*/ 458683 h 722705"/>
              <a:gd name="connsiteX268" fmla="*/ 1577901 w 6783688"/>
              <a:gd name="connsiteY268" fmla="*/ 529818 h 722705"/>
              <a:gd name="connsiteX269" fmla="*/ 1603791 w 6783688"/>
              <a:gd name="connsiteY269" fmla="*/ 364842 h 722705"/>
              <a:gd name="connsiteX270" fmla="*/ 1447201 w 6783688"/>
              <a:gd name="connsiteY270" fmla="*/ 474590 h 722705"/>
              <a:gd name="connsiteX271" fmla="*/ 1550585 w 6783688"/>
              <a:gd name="connsiteY271" fmla="*/ 571447 h 722705"/>
              <a:gd name="connsiteX272" fmla="*/ 1659254 w 6783688"/>
              <a:gd name="connsiteY272" fmla="*/ 517696 h 722705"/>
              <a:gd name="connsiteX273" fmla="*/ 1725406 w 6783688"/>
              <a:gd name="connsiteY273" fmla="*/ 570678 h 722705"/>
              <a:gd name="connsiteX274" fmla="*/ 1780156 w 6783688"/>
              <a:gd name="connsiteY274" fmla="*/ 557788 h 722705"/>
              <a:gd name="connsiteX275" fmla="*/ 1773327 w 6783688"/>
              <a:gd name="connsiteY275" fmla="*/ 532065 h 722705"/>
              <a:gd name="connsiteX276" fmla="*/ 1748980 w 6783688"/>
              <a:gd name="connsiteY276" fmla="*/ 536619 h 722705"/>
              <a:gd name="connsiteX277" fmla="*/ 1726950 w 6783688"/>
              <a:gd name="connsiteY277" fmla="*/ 494221 h 722705"/>
              <a:gd name="connsiteX278" fmla="*/ 1726950 w 6783688"/>
              <a:gd name="connsiteY278" fmla="*/ 321675 h 722705"/>
              <a:gd name="connsiteX279" fmla="*/ 1593162 w 6783688"/>
              <a:gd name="connsiteY279" fmla="*/ 178636 h 722705"/>
              <a:gd name="connsiteX280" fmla="*/ 1465490 w 6783688"/>
              <a:gd name="connsiteY280" fmla="*/ 272478 h 722705"/>
              <a:gd name="connsiteX281" fmla="*/ 1508839 w 6783688"/>
              <a:gd name="connsiteY281" fmla="*/ 319428 h 722705"/>
              <a:gd name="connsiteX282" fmla="*/ 1551416 w 6783688"/>
              <a:gd name="connsiteY282" fmla="*/ 279337 h 722705"/>
              <a:gd name="connsiteX283" fmla="*/ 1546844 w 6783688"/>
              <a:gd name="connsiteY283" fmla="*/ 252078 h 722705"/>
              <a:gd name="connsiteX284" fmla="*/ 1522497 w 6783688"/>
              <a:gd name="connsiteY284" fmla="*/ 252078 h 722705"/>
              <a:gd name="connsiteX285" fmla="*/ 1520953 w 6783688"/>
              <a:gd name="connsiteY285" fmla="*/ 242262 h 722705"/>
              <a:gd name="connsiteX286" fmla="*/ 1581760 w 6783688"/>
              <a:gd name="connsiteY286" fmla="*/ 210449 h 722705"/>
              <a:gd name="connsiteX287" fmla="*/ 1654741 w 6783688"/>
              <a:gd name="connsiteY287" fmla="*/ 313397 h 722705"/>
              <a:gd name="connsiteX288" fmla="*/ 1654741 w 6783688"/>
              <a:gd name="connsiteY288" fmla="*/ 364842 h 722705"/>
              <a:gd name="connsiteX289" fmla="*/ 1603791 w 6783688"/>
              <a:gd name="connsiteY289" fmla="*/ 364842 h 722705"/>
              <a:gd name="connsiteX290" fmla="*/ 1216145 w 6783688"/>
              <a:gd name="connsiteY290" fmla="*/ 482158 h 722705"/>
              <a:gd name="connsiteX291" fmla="*/ 1303555 w 6783688"/>
              <a:gd name="connsiteY291" fmla="*/ 571447 h 722705"/>
              <a:gd name="connsiteX292" fmla="*/ 1411512 w 6783688"/>
              <a:gd name="connsiteY292" fmla="*/ 476068 h 722705"/>
              <a:gd name="connsiteX293" fmla="*/ 1382652 w 6783688"/>
              <a:gd name="connsiteY293" fmla="*/ 468499 h 722705"/>
              <a:gd name="connsiteX294" fmla="*/ 1326417 w 6783688"/>
              <a:gd name="connsiteY294" fmla="*/ 528281 h 722705"/>
              <a:gd name="connsiteX295" fmla="*/ 1287641 w 6783688"/>
              <a:gd name="connsiteY295" fmla="*/ 469977 h 722705"/>
              <a:gd name="connsiteX296" fmla="*/ 1287641 w 6783688"/>
              <a:gd name="connsiteY296" fmla="*/ 223990 h 722705"/>
              <a:gd name="connsiteX297" fmla="*/ 1369707 w 6783688"/>
              <a:gd name="connsiteY297" fmla="*/ 223990 h 722705"/>
              <a:gd name="connsiteX298" fmla="*/ 1369707 w 6783688"/>
              <a:gd name="connsiteY298" fmla="*/ 186974 h 722705"/>
              <a:gd name="connsiteX299" fmla="*/ 1287641 w 6783688"/>
              <a:gd name="connsiteY299" fmla="*/ 186974 h 722705"/>
              <a:gd name="connsiteX300" fmla="*/ 1287641 w 6783688"/>
              <a:gd name="connsiteY300" fmla="*/ 74151 h 722705"/>
              <a:gd name="connsiteX301" fmla="*/ 1269411 w 6783688"/>
              <a:gd name="connsiteY301" fmla="*/ 74151 h 722705"/>
              <a:gd name="connsiteX302" fmla="*/ 1216204 w 6783688"/>
              <a:gd name="connsiteY302" fmla="*/ 89289 h 722705"/>
              <a:gd name="connsiteX303" fmla="*/ 1216204 w 6783688"/>
              <a:gd name="connsiteY303" fmla="*/ 186974 h 722705"/>
              <a:gd name="connsiteX304" fmla="*/ 1160741 w 6783688"/>
              <a:gd name="connsiteY304" fmla="*/ 186974 h 722705"/>
              <a:gd name="connsiteX305" fmla="*/ 1160741 w 6783688"/>
              <a:gd name="connsiteY305" fmla="*/ 224049 h 722705"/>
              <a:gd name="connsiteX306" fmla="*/ 1216204 w 6783688"/>
              <a:gd name="connsiteY306" fmla="*/ 224049 h 722705"/>
              <a:gd name="connsiteX307" fmla="*/ 1216204 w 6783688"/>
              <a:gd name="connsiteY307" fmla="*/ 482158 h 722705"/>
              <a:gd name="connsiteX308" fmla="*/ 848986 w 6783688"/>
              <a:gd name="connsiteY308" fmla="*/ 571447 h 722705"/>
              <a:gd name="connsiteX309" fmla="*/ 874817 w 6783688"/>
              <a:gd name="connsiteY309" fmla="*/ 571447 h 722705"/>
              <a:gd name="connsiteX310" fmla="*/ 886990 w 6783688"/>
              <a:gd name="connsiteY310" fmla="*/ 540403 h 722705"/>
              <a:gd name="connsiteX311" fmla="*/ 991859 w 6783688"/>
              <a:gd name="connsiteY311" fmla="*/ 571447 h 722705"/>
              <a:gd name="connsiteX312" fmla="*/ 1116502 w 6783688"/>
              <a:gd name="connsiteY312" fmla="*/ 446561 h 722705"/>
              <a:gd name="connsiteX313" fmla="*/ 909733 w 6783688"/>
              <a:gd name="connsiteY313" fmla="*/ 268694 h 722705"/>
              <a:gd name="connsiteX314" fmla="*/ 976598 w 6783688"/>
              <a:gd name="connsiteY314" fmla="*/ 214174 h 722705"/>
              <a:gd name="connsiteX315" fmla="*/ 1068580 w 6783688"/>
              <a:gd name="connsiteY315" fmla="*/ 296663 h 722705"/>
              <a:gd name="connsiteX316" fmla="*/ 1098212 w 6783688"/>
              <a:gd name="connsiteY316" fmla="*/ 296663 h 722705"/>
              <a:gd name="connsiteX317" fmla="*/ 1098212 w 6783688"/>
              <a:gd name="connsiteY317" fmla="*/ 178636 h 722705"/>
              <a:gd name="connsiteX318" fmla="*/ 1073865 w 6783688"/>
              <a:gd name="connsiteY318" fmla="*/ 178636 h 722705"/>
              <a:gd name="connsiteX319" fmla="*/ 1060920 w 6783688"/>
              <a:gd name="connsiteY319" fmla="*/ 200574 h 722705"/>
              <a:gd name="connsiteX320" fmla="*/ 977310 w 6783688"/>
              <a:gd name="connsiteY320" fmla="*/ 178636 h 722705"/>
              <a:gd name="connsiteX321" fmla="*/ 855696 w 6783688"/>
              <a:gd name="connsiteY321" fmla="*/ 292938 h 722705"/>
              <a:gd name="connsiteX322" fmla="*/ 1061692 w 6783688"/>
              <a:gd name="connsiteY322" fmla="*/ 469268 h 722705"/>
              <a:gd name="connsiteX323" fmla="*/ 988712 w 6783688"/>
              <a:gd name="connsiteY323" fmla="*/ 533603 h 722705"/>
              <a:gd name="connsiteX324" fmla="*/ 879270 w 6783688"/>
              <a:gd name="connsiteY324" fmla="*/ 435977 h 722705"/>
              <a:gd name="connsiteX325" fmla="*/ 848867 w 6783688"/>
              <a:gd name="connsiteY325" fmla="*/ 435977 h 722705"/>
              <a:gd name="connsiteX326" fmla="*/ 848867 w 6783688"/>
              <a:gd name="connsiteY326" fmla="*/ 571447 h 722705"/>
              <a:gd name="connsiteX327" fmla="*/ 789722 w 6783688"/>
              <a:gd name="connsiteY327" fmla="*/ 563109 h 722705"/>
              <a:gd name="connsiteX328" fmla="*/ 789722 w 6783688"/>
              <a:gd name="connsiteY328" fmla="*/ 532834 h 722705"/>
              <a:gd name="connsiteX329" fmla="*/ 741860 w 6783688"/>
              <a:gd name="connsiteY329" fmla="*/ 527512 h 722705"/>
              <a:gd name="connsiteX330" fmla="*/ 741860 w 6783688"/>
              <a:gd name="connsiteY330" fmla="*/ 186974 h 722705"/>
              <a:gd name="connsiteX331" fmla="*/ 620246 w 6783688"/>
              <a:gd name="connsiteY331" fmla="*/ 186974 h 722705"/>
              <a:gd name="connsiteX332" fmla="*/ 620246 w 6783688"/>
              <a:gd name="connsiteY332" fmla="*/ 217249 h 722705"/>
              <a:gd name="connsiteX333" fmla="*/ 670424 w 6783688"/>
              <a:gd name="connsiteY333" fmla="*/ 222571 h 722705"/>
              <a:gd name="connsiteX334" fmla="*/ 670424 w 6783688"/>
              <a:gd name="connsiteY334" fmla="*/ 415576 h 722705"/>
              <a:gd name="connsiteX335" fmla="*/ 575412 w 6783688"/>
              <a:gd name="connsiteY335" fmla="*/ 520771 h 722705"/>
              <a:gd name="connsiteX336" fmla="*/ 510033 w 6783688"/>
              <a:gd name="connsiteY336" fmla="*/ 443546 h 722705"/>
              <a:gd name="connsiteX337" fmla="*/ 510033 w 6783688"/>
              <a:gd name="connsiteY337" fmla="*/ 186974 h 722705"/>
              <a:gd name="connsiteX338" fmla="*/ 389903 w 6783688"/>
              <a:gd name="connsiteY338" fmla="*/ 186974 h 722705"/>
              <a:gd name="connsiteX339" fmla="*/ 389903 w 6783688"/>
              <a:gd name="connsiteY339" fmla="*/ 217249 h 722705"/>
              <a:gd name="connsiteX340" fmla="*/ 437765 w 6783688"/>
              <a:gd name="connsiteY340" fmla="*/ 222571 h 722705"/>
              <a:gd name="connsiteX341" fmla="*/ 437765 w 6783688"/>
              <a:gd name="connsiteY341" fmla="*/ 442836 h 722705"/>
              <a:gd name="connsiteX342" fmla="*/ 551006 w 6783688"/>
              <a:gd name="connsiteY342" fmla="*/ 571506 h 722705"/>
              <a:gd name="connsiteX343" fmla="*/ 675649 w 6783688"/>
              <a:gd name="connsiteY343" fmla="*/ 501849 h 722705"/>
              <a:gd name="connsiteX344" fmla="*/ 681706 w 6783688"/>
              <a:gd name="connsiteY344" fmla="*/ 563169 h 722705"/>
              <a:gd name="connsiteX345" fmla="*/ 789722 w 6783688"/>
              <a:gd name="connsiteY345" fmla="*/ 563169 h 722705"/>
              <a:gd name="connsiteX346" fmla="*/ 167220 w 6783688"/>
              <a:gd name="connsiteY346" fmla="*/ 534372 h 722705"/>
              <a:gd name="connsiteX347" fmla="*/ 28860 w 6783688"/>
              <a:gd name="connsiteY347" fmla="*/ 398133 h 722705"/>
              <a:gd name="connsiteX348" fmla="*/ 0 w 6783688"/>
              <a:gd name="connsiteY348" fmla="*/ 398133 h 722705"/>
              <a:gd name="connsiteX349" fmla="*/ 6829 w 6783688"/>
              <a:gd name="connsiteY349" fmla="*/ 572984 h 722705"/>
              <a:gd name="connsiteX350" fmla="*/ 31176 w 6783688"/>
              <a:gd name="connsiteY350" fmla="*/ 572984 h 722705"/>
              <a:gd name="connsiteX351" fmla="*/ 50178 w 6783688"/>
              <a:gd name="connsiteY351" fmla="*/ 549509 h 722705"/>
              <a:gd name="connsiteX352" fmla="*/ 169536 w 6783688"/>
              <a:gd name="connsiteY352" fmla="*/ 571447 h 722705"/>
              <a:gd name="connsiteX353" fmla="*/ 341328 w 6783688"/>
              <a:gd name="connsiteY353" fmla="*/ 401148 h 722705"/>
              <a:gd name="connsiteX354" fmla="*/ 176365 w 6783688"/>
              <a:gd name="connsiteY354" fmla="*/ 241434 h 722705"/>
              <a:gd name="connsiteX355" fmla="*/ 62351 w 6783688"/>
              <a:gd name="connsiteY355" fmla="*/ 143039 h 722705"/>
              <a:gd name="connsiteX356" fmla="*/ 161163 w 6783688"/>
              <a:gd name="connsiteY356" fmla="*/ 61319 h 722705"/>
              <a:gd name="connsiteX357" fmla="*/ 285034 w 6783688"/>
              <a:gd name="connsiteY357" fmla="*/ 186205 h 722705"/>
              <a:gd name="connsiteX358" fmla="*/ 313894 w 6783688"/>
              <a:gd name="connsiteY358" fmla="*/ 186205 h 722705"/>
              <a:gd name="connsiteX359" fmla="*/ 308549 w 6783688"/>
              <a:gd name="connsiteY359" fmla="*/ 31813 h 722705"/>
              <a:gd name="connsiteX360" fmla="*/ 285747 w 6783688"/>
              <a:gd name="connsiteY360" fmla="*/ 31813 h 722705"/>
              <a:gd name="connsiteX361" fmla="*/ 266744 w 6783688"/>
              <a:gd name="connsiteY361" fmla="*/ 47719 h 722705"/>
              <a:gd name="connsiteX362" fmla="*/ 162588 w 6783688"/>
              <a:gd name="connsiteY362" fmla="*/ 25013 h 722705"/>
              <a:gd name="connsiteX363" fmla="*/ 5998 w 6783688"/>
              <a:gd name="connsiteY363" fmla="*/ 179405 h 722705"/>
              <a:gd name="connsiteX364" fmla="*/ 145842 w 6783688"/>
              <a:gd name="connsiteY364" fmla="*/ 323982 h 722705"/>
              <a:gd name="connsiteX365" fmla="*/ 287231 w 6783688"/>
              <a:gd name="connsiteY365" fmla="*/ 433730 h 722705"/>
              <a:gd name="connsiteX366" fmla="*/ 167220 w 6783688"/>
              <a:gd name="connsiteY366" fmla="*/ 534372 h 7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783688" h="722705">
                <a:moveTo>
                  <a:pt x="6516173" y="571447"/>
                </a:moveTo>
                <a:lnTo>
                  <a:pt x="6542004" y="571447"/>
                </a:lnTo>
                <a:cubicBezTo>
                  <a:pt x="6544261" y="545725"/>
                  <a:pt x="6548062" y="540403"/>
                  <a:pt x="6554178" y="540403"/>
                </a:cubicBezTo>
                <a:cubicBezTo>
                  <a:pt x="6566351" y="540403"/>
                  <a:pt x="6590639" y="571447"/>
                  <a:pt x="6659046" y="571447"/>
                </a:cubicBezTo>
                <a:cubicBezTo>
                  <a:pt x="6741885" y="571447"/>
                  <a:pt x="6783689" y="515449"/>
                  <a:pt x="6783689" y="446561"/>
                </a:cubicBezTo>
                <a:cubicBezTo>
                  <a:pt x="6783689" y="287616"/>
                  <a:pt x="6576921" y="364073"/>
                  <a:pt x="6576921" y="268694"/>
                </a:cubicBezTo>
                <a:cubicBezTo>
                  <a:pt x="6576921" y="235403"/>
                  <a:pt x="6605781" y="214174"/>
                  <a:pt x="6643785" y="214174"/>
                </a:cubicBezTo>
                <a:cubicBezTo>
                  <a:pt x="6692419" y="214174"/>
                  <a:pt x="6721338" y="240665"/>
                  <a:pt x="6735768" y="296663"/>
                </a:cubicBezTo>
                <a:lnTo>
                  <a:pt x="6765400" y="296663"/>
                </a:lnTo>
                <a:lnTo>
                  <a:pt x="6765400" y="178636"/>
                </a:lnTo>
                <a:lnTo>
                  <a:pt x="6741053" y="178636"/>
                </a:lnTo>
                <a:cubicBezTo>
                  <a:pt x="6739509" y="192237"/>
                  <a:pt x="6737253" y="200574"/>
                  <a:pt x="6728108" y="200574"/>
                </a:cubicBezTo>
                <a:cubicBezTo>
                  <a:pt x="6714450" y="200574"/>
                  <a:pt x="6698476" y="178636"/>
                  <a:pt x="6644498" y="178636"/>
                </a:cubicBezTo>
                <a:cubicBezTo>
                  <a:pt x="6574546" y="178636"/>
                  <a:pt x="6522884" y="227834"/>
                  <a:pt x="6522884" y="292938"/>
                </a:cubicBezTo>
                <a:cubicBezTo>
                  <a:pt x="6522884" y="443546"/>
                  <a:pt x="6728880" y="360288"/>
                  <a:pt x="6728880" y="469268"/>
                </a:cubicBezTo>
                <a:cubicBezTo>
                  <a:pt x="6728880" y="511665"/>
                  <a:pt x="6702277" y="533603"/>
                  <a:pt x="6655900" y="533603"/>
                </a:cubicBezTo>
                <a:cubicBezTo>
                  <a:pt x="6603465" y="533603"/>
                  <a:pt x="6551031" y="502559"/>
                  <a:pt x="6546458" y="435977"/>
                </a:cubicBezTo>
                <a:lnTo>
                  <a:pt x="6516055" y="435977"/>
                </a:lnTo>
                <a:lnTo>
                  <a:pt x="6516055" y="571447"/>
                </a:lnTo>
                <a:close/>
                <a:moveTo>
                  <a:pt x="6218194" y="334566"/>
                </a:moveTo>
                <a:cubicBezTo>
                  <a:pt x="6222766" y="268694"/>
                  <a:pt x="6251626" y="213465"/>
                  <a:pt x="6308633" y="213465"/>
                </a:cubicBezTo>
                <a:cubicBezTo>
                  <a:pt x="6358039" y="213465"/>
                  <a:pt x="6380069" y="249062"/>
                  <a:pt x="6380069" y="317891"/>
                </a:cubicBezTo>
                <a:lnTo>
                  <a:pt x="6380069" y="334566"/>
                </a:lnTo>
                <a:lnTo>
                  <a:pt x="6218194" y="334566"/>
                </a:lnTo>
                <a:close/>
                <a:moveTo>
                  <a:pt x="6139929" y="379979"/>
                </a:moveTo>
                <a:cubicBezTo>
                  <a:pt x="6139929" y="495049"/>
                  <a:pt x="6193135" y="571447"/>
                  <a:pt x="6305605" y="571447"/>
                </a:cubicBezTo>
                <a:cubicBezTo>
                  <a:pt x="6382385" y="571447"/>
                  <a:pt x="6428763" y="531356"/>
                  <a:pt x="6448478" y="472283"/>
                </a:cubicBezTo>
                <a:lnTo>
                  <a:pt x="6415046" y="460930"/>
                </a:lnTo>
                <a:cubicBezTo>
                  <a:pt x="6396816" y="504806"/>
                  <a:pt x="6370213" y="526034"/>
                  <a:pt x="6320034" y="526034"/>
                </a:cubicBezTo>
                <a:cubicBezTo>
                  <a:pt x="6244797" y="526034"/>
                  <a:pt x="6218194" y="467730"/>
                  <a:pt x="6218194" y="374657"/>
                </a:cubicBezTo>
                <a:lnTo>
                  <a:pt x="6451566" y="374657"/>
                </a:lnTo>
                <a:cubicBezTo>
                  <a:pt x="6452338" y="364073"/>
                  <a:pt x="6453110" y="352720"/>
                  <a:pt x="6453110" y="342845"/>
                </a:cubicBezTo>
                <a:cubicBezTo>
                  <a:pt x="6453110" y="230081"/>
                  <a:pt x="6399132" y="178577"/>
                  <a:pt x="6310949" y="178577"/>
                </a:cubicBezTo>
                <a:cubicBezTo>
                  <a:pt x="6212909" y="178636"/>
                  <a:pt x="6139929" y="251309"/>
                  <a:pt x="6139929" y="379979"/>
                </a:cubicBezTo>
                <a:moveTo>
                  <a:pt x="5948362" y="58304"/>
                </a:moveTo>
                <a:cubicBezTo>
                  <a:pt x="5948362" y="83257"/>
                  <a:pt x="5960535" y="103717"/>
                  <a:pt x="5995511" y="103717"/>
                </a:cubicBezTo>
                <a:cubicBezTo>
                  <a:pt x="6025915" y="103717"/>
                  <a:pt x="6042661" y="87042"/>
                  <a:pt x="6042661" y="57535"/>
                </a:cubicBezTo>
                <a:cubicBezTo>
                  <a:pt x="6042661" y="23475"/>
                  <a:pt x="6022114" y="11353"/>
                  <a:pt x="5994798" y="11353"/>
                </a:cubicBezTo>
                <a:cubicBezTo>
                  <a:pt x="5962792" y="11353"/>
                  <a:pt x="5948362" y="31813"/>
                  <a:pt x="5948362" y="58304"/>
                </a:cubicBezTo>
                <a:moveTo>
                  <a:pt x="5912673" y="186974"/>
                </a:moveTo>
                <a:lnTo>
                  <a:pt x="5912673" y="217249"/>
                </a:lnTo>
                <a:lnTo>
                  <a:pt x="5967423" y="222571"/>
                </a:lnTo>
                <a:lnTo>
                  <a:pt x="5967423" y="527571"/>
                </a:lnTo>
                <a:lnTo>
                  <a:pt x="5912673" y="532893"/>
                </a:lnTo>
                <a:lnTo>
                  <a:pt x="5912673" y="563169"/>
                </a:lnTo>
                <a:lnTo>
                  <a:pt x="6095867" y="563169"/>
                </a:lnTo>
                <a:lnTo>
                  <a:pt x="6095867" y="532893"/>
                </a:lnTo>
                <a:lnTo>
                  <a:pt x="6039632" y="527571"/>
                </a:lnTo>
                <a:lnTo>
                  <a:pt x="6039632" y="186974"/>
                </a:lnTo>
                <a:lnTo>
                  <a:pt x="5912673" y="186974"/>
                </a:lnTo>
                <a:close/>
                <a:moveTo>
                  <a:pt x="5737853" y="178636"/>
                </a:moveTo>
                <a:cubicBezTo>
                  <a:pt x="5631440" y="178636"/>
                  <a:pt x="5557687" y="249003"/>
                  <a:pt x="5557687" y="386011"/>
                </a:cubicBezTo>
                <a:cubicBezTo>
                  <a:pt x="5557687" y="501081"/>
                  <a:pt x="5615466" y="571447"/>
                  <a:pt x="5723363" y="571447"/>
                </a:cubicBezTo>
                <a:cubicBezTo>
                  <a:pt x="5816831" y="571447"/>
                  <a:pt x="5853351" y="505574"/>
                  <a:pt x="5863980" y="470805"/>
                </a:cubicBezTo>
                <a:lnTo>
                  <a:pt x="5830548" y="459452"/>
                </a:lnTo>
                <a:cubicBezTo>
                  <a:pt x="5818375" y="490496"/>
                  <a:pt x="5792544" y="526803"/>
                  <a:pt x="5739337" y="526803"/>
                </a:cubicBezTo>
                <a:cubicBezTo>
                  <a:pt x="5663328" y="526803"/>
                  <a:pt x="5635953" y="468499"/>
                  <a:pt x="5635953" y="370873"/>
                </a:cubicBezTo>
                <a:cubicBezTo>
                  <a:pt x="5635953" y="270231"/>
                  <a:pt x="5670929" y="214174"/>
                  <a:pt x="5740822" y="214174"/>
                </a:cubicBezTo>
                <a:cubicBezTo>
                  <a:pt x="5777282" y="214174"/>
                  <a:pt x="5797828" y="223990"/>
                  <a:pt x="5797828" y="249003"/>
                </a:cubicBezTo>
                <a:cubicBezTo>
                  <a:pt x="5797828" y="254325"/>
                  <a:pt x="5797056" y="259587"/>
                  <a:pt x="5795572" y="265678"/>
                </a:cubicBezTo>
                <a:lnTo>
                  <a:pt x="5770513" y="265678"/>
                </a:lnTo>
                <a:cubicBezTo>
                  <a:pt x="5765168" y="277031"/>
                  <a:pt x="5763684" y="290631"/>
                  <a:pt x="5763684" y="298969"/>
                </a:cubicBezTo>
                <a:cubicBezTo>
                  <a:pt x="5763684" y="326229"/>
                  <a:pt x="5784942" y="342845"/>
                  <a:pt x="5810833" y="342845"/>
                </a:cubicBezTo>
                <a:cubicBezTo>
                  <a:pt x="5839693" y="342845"/>
                  <a:pt x="5864039" y="325460"/>
                  <a:pt x="5864039" y="280756"/>
                </a:cubicBezTo>
                <a:cubicBezTo>
                  <a:pt x="5863980" y="219496"/>
                  <a:pt x="5811546" y="178636"/>
                  <a:pt x="5737853" y="178636"/>
                </a:cubicBezTo>
                <a:moveTo>
                  <a:pt x="5320515" y="529818"/>
                </a:moveTo>
                <a:cubicBezTo>
                  <a:pt x="5282511" y="529818"/>
                  <a:pt x="5268853" y="507881"/>
                  <a:pt x="5268853" y="470036"/>
                </a:cubicBezTo>
                <a:cubicBezTo>
                  <a:pt x="5268853" y="425392"/>
                  <a:pt x="5290884" y="396595"/>
                  <a:pt x="5357035" y="396595"/>
                </a:cubicBezTo>
                <a:lnTo>
                  <a:pt x="5397296" y="396595"/>
                </a:lnTo>
                <a:lnTo>
                  <a:pt x="5397296" y="458683"/>
                </a:lnTo>
                <a:cubicBezTo>
                  <a:pt x="5397296" y="504865"/>
                  <a:pt x="5357035" y="529818"/>
                  <a:pt x="5320515" y="529818"/>
                </a:cubicBezTo>
                <a:moveTo>
                  <a:pt x="5346406" y="364842"/>
                </a:moveTo>
                <a:cubicBezTo>
                  <a:pt x="5255195" y="364842"/>
                  <a:pt x="5189815" y="392101"/>
                  <a:pt x="5189815" y="474590"/>
                </a:cubicBezTo>
                <a:cubicBezTo>
                  <a:pt x="5189815" y="545725"/>
                  <a:pt x="5236965" y="571447"/>
                  <a:pt x="5293200" y="571447"/>
                </a:cubicBezTo>
                <a:cubicBezTo>
                  <a:pt x="5339577" y="571447"/>
                  <a:pt x="5379838" y="551756"/>
                  <a:pt x="5401869" y="517696"/>
                </a:cubicBezTo>
                <a:cubicBezTo>
                  <a:pt x="5407926" y="557078"/>
                  <a:pt x="5429244" y="570678"/>
                  <a:pt x="5468020" y="570678"/>
                </a:cubicBezTo>
                <a:cubicBezTo>
                  <a:pt x="5490823" y="570678"/>
                  <a:pt x="5510597" y="564647"/>
                  <a:pt x="5522770" y="557788"/>
                </a:cubicBezTo>
                <a:lnTo>
                  <a:pt x="5515942" y="532065"/>
                </a:lnTo>
                <a:cubicBezTo>
                  <a:pt x="5507569" y="535081"/>
                  <a:pt x="5499968" y="536619"/>
                  <a:pt x="5491595" y="536619"/>
                </a:cubicBezTo>
                <a:cubicBezTo>
                  <a:pt x="5474137" y="536619"/>
                  <a:pt x="5469564" y="526803"/>
                  <a:pt x="5469564" y="494221"/>
                </a:cubicBezTo>
                <a:lnTo>
                  <a:pt x="5469564" y="321675"/>
                </a:lnTo>
                <a:cubicBezTo>
                  <a:pt x="5469564" y="215712"/>
                  <a:pt x="5428531" y="178636"/>
                  <a:pt x="5335776" y="178636"/>
                </a:cubicBezTo>
                <a:cubicBezTo>
                  <a:pt x="5262024" y="178636"/>
                  <a:pt x="5208105" y="217249"/>
                  <a:pt x="5208105" y="272478"/>
                </a:cubicBezTo>
                <a:cubicBezTo>
                  <a:pt x="5208105" y="302753"/>
                  <a:pt x="5224079" y="319428"/>
                  <a:pt x="5251454" y="319428"/>
                </a:cubicBezTo>
                <a:cubicBezTo>
                  <a:pt x="5275801" y="319428"/>
                  <a:pt x="5294031" y="305060"/>
                  <a:pt x="5294031" y="279337"/>
                </a:cubicBezTo>
                <a:cubicBezTo>
                  <a:pt x="5294031" y="271000"/>
                  <a:pt x="5291774" y="261184"/>
                  <a:pt x="5289458" y="252078"/>
                </a:cubicBezTo>
                <a:lnTo>
                  <a:pt x="5265112" y="252078"/>
                </a:lnTo>
                <a:cubicBezTo>
                  <a:pt x="5264340" y="248293"/>
                  <a:pt x="5263568" y="245278"/>
                  <a:pt x="5263568" y="242262"/>
                </a:cubicBezTo>
                <a:cubicBezTo>
                  <a:pt x="5263568" y="213524"/>
                  <a:pt x="5302344" y="210449"/>
                  <a:pt x="5324375" y="210449"/>
                </a:cubicBezTo>
                <a:cubicBezTo>
                  <a:pt x="5382154" y="210449"/>
                  <a:pt x="5397356" y="247525"/>
                  <a:pt x="5397356" y="313397"/>
                </a:cubicBezTo>
                <a:lnTo>
                  <a:pt x="5397356" y="364842"/>
                </a:lnTo>
                <a:lnTo>
                  <a:pt x="5346406" y="364842"/>
                </a:lnTo>
                <a:close/>
                <a:moveTo>
                  <a:pt x="4904782" y="312569"/>
                </a:moveTo>
                <a:cubicBezTo>
                  <a:pt x="4904782" y="238418"/>
                  <a:pt x="4937442" y="211927"/>
                  <a:pt x="4975446" y="211927"/>
                </a:cubicBezTo>
                <a:cubicBezTo>
                  <a:pt x="5016479" y="211927"/>
                  <a:pt x="5043854" y="236881"/>
                  <a:pt x="5043854" y="311091"/>
                </a:cubicBezTo>
                <a:cubicBezTo>
                  <a:pt x="5043854" y="389026"/>
                  <a:pt x="5013451" y="413270"/>
                  <a:pt x="4976218" y="413270"/>
                </a:cubicBezTo>
                <a:cubicBezTo>
                  <a:pt x="4932929" y="413270"/>
                  <a:pt x="4904782" y="388258"/>
                  <a:pt x="4904782" y="312569"/>
                </a:cubicBezTo>
                <a:moveTo>
                  <a:pt x="4990648" y="575231"/>
                </a:moveTo>
                <a:cubicBezTo>
                  <a:pt x="5057512" y="575231"/>
                  <a:pt x="5094032" y="579785"/>
                  <a:pt x="5094032" y="620644"/>
                </a:cubicBezTo>
                <a:cubicBezTo>
                  <a:pt x="5094032" y="669073"/>
                  <a:pt x="5051455" y="684211"/>
                  <a:pt x="4979247" y="684211"/>
                </a:cubicBezTo>
                <a:cubicBezTo>
                  <a:pt x="4887264" y="684211"/>
                  <a:pt x="4869805" y="662273"/>
                  <a:pt x="4869805" y="626676"/>
                </a:cubicBezTo>
                <a:cubicBezTo>
                  <a:pt x="4869805" y="605507"/>
                  <a:pt x="4877406" y="589600"/>
                  <a:pt x="4887264" y="575231"/>
                </a:cubicBezTo>
                <a:lnTo>
                  <a:pt x="4990648" y="575231"/>
                </a:lnTo>
                <a:close/>
                <a:moveTo>
                  <a:pt x="4976990" y="448808"/>
                </a:moveTo>
                <a:cubicBezTo>
                  <a:pt x="5054543" y="448808"/>
                  <a:pt x="5115350" y="398842"/>
                  <a:pt x="5115350" y="312569"/>
                </a:cubicBezTo>
                <a:cubicBezTo>
                  <a:pt x="5115350" y="268694"/>
                  <a:pt x="5098604" y="241434"/>
                  <a:pt x="5078117" y="220206"/>
                </a:cubicBezTo>
                <a:lnTo>
                  <a:pt x="5146526" y="209621"/>
                </a:lnTo>
                <a:lnTo>
                  <a:pt x="5146526" y="167224"/>
                </a:lnTo>
                <a:cubicBezTo>
                  <a:pt x="5139697" y="163440"/>
                  <a:pt x="5131324" y="161902"/>
                  <a:pt x="5123723" y="161902"/>
                </a:cubicBezTo>
                <a:cubicBezTo>
                  <a:pt x="5097892" y="161902"/>
                  <a:pt x="5072061" y="180824"/>
                  <a:pt x="5056087" y="199746"/>
                </a:cubicBezTo>
                <a:cubicBezTo>
                  <a:pt x="5037857" y="186856"/>
                  <a:pt x="5010482" y="178577"/>
                  <a:pt x="4977049" y="178577"/>
                </a:cubicBezTo>
                <a:cubicBezTo>
                  <a:pt x="4879010" y="178577"/>
                  <a:pt x="4831088" y="245928"/>
                  <a:pt x="4831088" y="320848"/>
                </a:cubicBezTo>
                <a:cubicBezTo>
                  <a:pt x="4831088" y="373061"/>
                  <a:pt x="4855435" y="417705"/>
                  <a:pt x="4901753" y="434380"/>
                </a:cubicBezTo>
                <a:cubicBezTo>
                  <a:pt x="4866005" y="466193"/>
                  <a:pt x="4836373" y="487362"/>
                  <a:pt x="4836373" y="521422"/>
                </a:cubicBezTo>
                <a:cubicBezTo>
                  <a:pt x="4836373" y="538806"/>
                  <a:pt x="4844746" y="554713"/>
                  <a:pt x="4862204" y="563050"/>
                </a:cubicBezTo>
                <a:cubicBezTo>
                  <a:pt x="4837145" y="578188"/>
                  <a:pt x="4811255" y="598648"/>
                  <a:pt x="4811255" y="640986"/>
                </a:cubicBezTo>
                <a:cubicBezTo>
                  <a:pt x="4811255" y="690183"/>
                  <a:pt x="4849259" y="722705"/>
                  <a:pt x="4961729" y="722705"/>
                </a:cubicBezTo>
                <a:cubicBezTo>
                  <a:pt x="5101573" y="722705"/>
                  <a:pt x="5148723" y="678830"/>
                  <a:pt x="5148723" y="603142"/>
                </a:cubicBezTo>
                <a:cubicBezTo>
                  <a:pt x="5148723" y="517637"/>
                  <a:pt x="5085659" y="504747"/>
                  <a:pt x="5000505" y="504747"/>
                </a:cubicBezTo>
                <a:lnTo>
                  <a:pt x="4929841" y="504747"/>
                </a:lnTo>
                <a:cubicBezTo>
                  <a:pt x="4910066" y="504747"/>
                  <a:pt x="4900209" y="503209"/>
                  <a:pt x="4900209" y="488840"/>
                </a:cubicBezTo>
                <a:cubicBezTo>
                  <a:pt x="4900209" y="478256"/>
                  <a:pt x="4910838" y="466134"/>
                  <a:pt x="4934413" y="444196"/>
                </a:cubicBezTo>
                <a:cubicBezTo>
                  <a:pt x="4948843" y="447330"/>
                  <a:pt x="4957988" y="448808"/>
                  <a:pt x="4976990" y="448808"/>
                </a:cubicBezTo>
                <a:moveTo>
                  <a:pt x="4541423" y="334566"/>
                </a:moveTo>
                <a:cubicBezTo>
                  <a:pt x="4545995" y="268694"/>
                  <a:pt x="4574854" y="213465"/>
                  <a:pt x="4631861" y="213465"/>
                </a:cubicBezTo>
                <a:cubicBezTo>
                  <a:pt x="4681267" y="213465"/>
                  <a:pt x="4703298" y="249062"/>
                  <a:pt x="4703298" y="317891"/>
                </a:cubicBezTo>
                <a:lnTo>
                  <a:pt x="4703298" y="334566"/>
                </a:lnTo>
                <a:lnTo>
                  <a:pt x="4541423" y="334566"/>
                </a:lnTo>
                <a:close/>
                <a:moveTo>
                  <a:pt x="4463157" y="379979"/>
                </a:moveTo>
                <a:cubicBezTo>
                  <a:pt x="4463157" y="495049"/>
                  <a:pt x="4516363" y="571447"/>
                  <a:pt x="4628833" y="571447"/>
                </a:cubicBezTo>
                <a:cubicBezTo>
                  <a:pt x="4705614" y="571447"/>
                  <a:pt x="4751991" y="531356"/>
                  <a:pt x="4771706" y="472283"/>
                </a:cubicBezTo>
                <a:lnTo>
                  <a:pt x="4738274" y="460930"/>
                </a:lnTo>
                <a:cubicBezTo>
                  <a:pt x="4720044" y="504806"/>
                  <a:pt x="4693441" y="526034"/>
                  <a:pt x="4643263" y="526034"/>
                </a:cubicBezTo>
                <a:cubicBezTo>
                  <a:pt x="4568026" y="526034"/>
                  <a:pt x="4541423" y="467730"/>
                  <a:pt x="4541423" y="374657"/>
                </a:cubicBezTo>
                <a:lnTo>
                  <a:pt x="4774794" y="374657"/>
                </a:lnTo>
                <a:cubicBezTo>
                  <a:pt x="4775566" y="364073"/>
                  <a:pt x="4776338" y="352720"/>
                  <a:pt x="4776338" y="342845"/>
                </a:cubicBezTo>
                <a:cubicBezTo>
                  <a:pt x="4776338" y="230081"/>
                  <a:pt x="4722360" y="178577"/>
                  <a:pt x="4634177" y="178577"/>
                </a:cubicBezTo>
                <a:cubicBezTo>
                  <a:pt x="4536138" y="178636"/>
                  <a:pt x="4463157" y="251309"/>
                  <a:pt x="4463157" y="379979"/>
                </a:cubicBezTo>
                <a:moveTo>
                  <a:pt x="4029133" y="33291"/>
                </a:moveTo>
                <a:lnTo>
                  <a:pt x="4029133" y="63566"/>
                </a:lnTo>
                <a:lnTo>
                  <a:pt x="4086912" y="69598"/>
                </a:lnTo>
                <a:lnTo>
                  <a:pt x="4086912" y="527512"/>
                </a:lnTo>
                <a:lnTo>
                  <a:pt x="4029133" y="533544"/>
                </a:lnTo>
                <a:lnTo>
                  <a:pt x="4029133" y="563050"/>
                </a:lnTo>
                <a:lnTo>
                  <a:pt x="4398549" y="563050"/>
                </a:lnTo>
                <a:lnTo>
                  <a:pt x="4405378" y="393520"/>
                </a:lnTo>
                <a:lnTo>
                  <a:pt x="4377231" y="393520"/>
                </a:lnTo>
                <a:cubicBezTo>
                  <a:pt x="4359773" y="508590"/>
                  <a:pt x="4321768" y="528222"/>
                  <a:pt x="4210783" y="528222"/>
                </a:cubicBezTo>
                <a:lnTo>
                  <a:pt x="4165949" y="528222"/>
                </a:lnTo>
                <a:lnTo>
                  <a:pt x="4165949" y="69657"/>
                </a:lnTo>
                <a:lnTo>
                  <a:pt x="4243502" y="62857"/>
                </a:lnTo>
                <a:lnTo>
                  <a:pt x="4243502" y="33350"/>
                </a:lnTo>
                <a:lnTo>
                  <a:pt x="4029133" y="33350"/>
                </a:lnTo>
                <a:close/>
                <a:moveTo>
                  <a:pt x="3587568" y="334566"/>
                </a:moveTo>
                <a:cubicBezTo>
                  <a:pt x="3592140" y="268694"/>
                  <a:pt x="3621000" y="213465"/>
                  <a:pt x="3678007" y="213465"/>
                </a:cubicBezTo>
                <a:cubicBezTo>
                  <a:pt x="3727413" y="213465"/>
                  <a:pt x="3749443" y="249062"/>
                  <a:pt x="3749443" y="317891"/>
                </a:cubicBezTo>
                <a:lnTo>
                  <a:pt x="3749443" y="334566"/>
                </a:lnTo>
                <a:lnTo>
                  <a:pt x="3587568" y="334566"/>
                </a:lnTo>
                <a:close/>
                <a:moveTo>
                  <a:pt x="3509243" y="379979"/>
                </a:moveTo>
                <a:cubicBezTo>
                  <a:pt x="3509243" y="495049"/>
                  <a:pt x="3562449" y="571447"/>
                  <a:pt x="3674919" y="571447"/>
                </a:cubicBezTo>
                <a:cubicBezTo>
                  <a:pt x="3751700" y="571447"/>
                  <a:pt x="3798077" y="531356"/>
                  <a:pt x="3817792" y="472283"/>
                </a:cubicBezTo>
                <a:lnTo>
                  <a:pt x="3784360" y="460930"/>
                </a:lnTo>
                <a:cubicBezTo>
                  <a:pt x="3766130" y="504806"/>
                  <a:pt x="3739527" y="526034"/>
                  <a:pt x="3689349" y="526034"/>
                </a:cubicBezTo>
                <a:cubicBezTo>
                  <a:pt x="3614112" y="526034"/>
                  <a:pt x="3587509" y="467730"/>
                  <a:pt x="3587509" y="374657"/>
                </a:cubicBezTo>
                <a:lnTo>
                  <a:pt x="3820880" y="374657"/>
                </a:lnTo>
                <a:cubicBezTo>
                  <a:pt x="3821652" y="364073"/>
                  <a:pt x="3822424" y="352720"/>
                  <a:pt x="3822424" y="342845"/>
                </a:cubicBezTo>
                <a:cubicBezTo>
                  <a:pt x="3822424" y="230081"/>
                  <a:pt x="3768446" y="178577"/>
                  <a:pt x="3680264" y="178577"/>
                </a:cubicBezTo>
                <a:cubicBezTo>
                  <a:pt x="3582224" y="178636"/>
                  <a:pt x="3509243" y="251309"/>
                  <a:pt x="3509243" y="379979"/>
                </a:cubicBezTo>
                <a:moveTo>
                  <a:pt x="3282760" y="0"/>
                </a:moveTo>
                <a:lnTo>
                  <a:pt x="3282760" y="30275"/>
                </a:lnTo>
                <a:lnTo>
                  <a:pt x="3335194" y="35597"/>
                </a:lnTo>
                <a:lnTo>
                  <a:pt x="3335194" y="527571"/>
                </a:lnTo>
                <a:lnTo>
                  <a:pt x="3282760" y="532893"/>
                </a:lnTo>
                <a:lnTo>
                  <a:pt x="3282760" y="563169"/>
                </a:lnTo>
                <a:lnTo>
                  <a:pt x="3462153" y="563169"/>
                </a:lnTo>
                <a:lnTo>
                  <a:pt x="3462153" y="532893"/>
                </a:lnTo>
                <a:lnTo>
                  <a:pt x="3406690" y="527571"/>
                </a:lnTo>
                <a:lnTo>
                  <a:pt x="3406690" y="0"/>
                </a:lnTo>
                <a:lnTo>
                  <a:pt x="3282760" y="0"/>
                </a:lnTo>
                <a:close/>
                <a:moveTo>
                  <a:pt x="2923261" y="570678"/>
                </a:moveTo>
                <a:lnTo>
                  <a:pt x="2952893" y="529818"/>
                </a:lnTo>
                <a:cubicBezTo>
                  <a:pt x="2981040" y="555541"/>
                  <a:pt x="3014472" y="571447"/>
                  <a:pt x="3066134" y="571447"/>
                </a:cubicBezTo>
                <a:cubicBezTo>
                  <a:pt x="3180148" y="571447"/>
                  <a:pt x="3230325" y="484405"/>
                  <a:pt x="3230325" y="371642"/>
                </a:cubicBezTo>
                <a:cubicBezTo>
                  <a:pt x="3230325" y="243740"/>
                  <a:pt x="3180920" y="178636"/>
                  <a:pt x="3090481" y="178636"/>
                </a:cubicBezTo>
                <a:cubicBezTo>
                  <a:pt x="3030446" y="178636"/>
                  <a:pt x="2991669" y="208143"/>
                  <a:pt x="2971895" y="240724"/>
                </a:cubicBezTo>
                <a:lnTo>
                  <a:pt x="2971895" y="59"/>
                </a:lnTo>
                <a:lnTo>
                  <a:pt x="2852537" y="59"/>
                </a:lnTo>
                <a:lnTo>
                  <a:pt x="2852537" y="29566"/>
                </a:lnTo>
                <a:lnTo>
                  <a:pt x="2900399" y="34888"/>
                </a:lnTo>
                <a:lnTo>
                  <a:pt x="2900399" y="570737"/>
                </a:lnTo>
                <a:lnTo>
                  <a:pt x="2923261" y="570737"/>
                </a:lnTo>
                <a:close/>
                <a:moveTo>
                  <a:pt x="3066134" y="225528"/>
                </a:moveTo>
                <a:cubicBezTo>
                  <a:pt x="3133770" y="225528"/>
                  <a:pt x="3150516" y="280756"/>
                  <a:pt x="3150516" y="377673"/>
                </a:cubicBezTo>
                <a:cubicBezTo>
                  <a:pt x="3150516" y="479084"/>
                  <a:pt x="3132286" y="533603"/>
                  <a:pt x="3064650" y="533603"/>
                </a:cubicBezTo>
                <a:cubicBezTo>
                  <a:pt x="3013700" y="533603"/>
                  <a:pt x="2971895" y="494221"/>
                  <a:pt x="2971895" y="437455"/>
                </a:cubicBezTo>
                <a:lnTo>
                  <a:pt x="2971895" y="326229"/>
                </a:lnTo>
                <a:cubicBezTo>
                  <a:pt x="2971895" y="260356"/>
                  <a:pt x="3016728" y="225528"/>
                  <a:pt x="3066134" y="225528"/>
                </a:cubicBezTo>
                <a:moveTo>
                  <a:pt x="2629082" y="529818"/>
                </a:moveTo>
                <a:cubicBezTo>
                  <a:pt x="2591077" y="529818"/>
                  <a:pt x="2577420" y="507881"/>
                  <a:pt x="2577420" y="470036"/>
                </a:cubicBezTo>
                <a:cubicBezTo>
                  <a:pt x="2577420" y="425392"/>
                  <a:pt x="2599450" y="396595"/>
                  <a:pt x="2665602" y="396595"/>
                </a:cubicBezTo>
                <a:lnTo>
                  <a:pt x="2705863" y="396595"/>
                </a:lnTo>
                <a:lnTo>
                  <a:pt x="2705863" y="458683"/>
                </a:lnTo>
                <a:cubicBezTo>
                  <a:pt x="2705863" y="504865"/>
                  <a:pt x="2665602" y="529818"/>
                  <a:pt x="2629082" y="529818"/>
                </a:cubicBezTo>
                <a:moveTo>
                  <a:pt x="2654913" y="364842"/>
                </a:moveTo>
                <a:cubicBezTo>
                  <a:pt x="2563702" y="364842"/>
                  <a:pt x="2498323" y="392101"/>
                  <a:pt x="2498323" y="474590"/>
                </a:cubicBezTo>
                <a:cubicBezTo>
                  <a:pt x="2498323" y="545725"/>
                  <a:pt x="2545472" y="571447"/>
                  <a:pt x="2601707" y="571447"/>
                </a:cubicBezTo>
                <a:cubicBezTo>
                  <a:pt x="2648084" y="571447"/>
                  <a:pt x="2688345" y="551756"/>
                  <a:pt x="2710376" y="517696"/>
                </a:cubicBezTo>
                <a:cubicBezTo>
                  <a:pt x="2716433" y="557078"/>
                  <a:pt x="2737751" y="570678"/>
                  <a:pt x="2776528" y="570678"/>
                </a:cubicBezTo>
                <a:cubicBezTo>
                  <a:pt x="2799330" y="570678"/>
                  <a:pt x="2819105" y="564647"/>
                  <a:pt x="2831278" y="557788"/>
                </a:cubicBezTo>
                <a:lnTo>
                  <a:pt x="2824449" y="532065"/>
                </a:lnTo>
                <a:cubicBezTo>
                  <a:pt x="2816076" y="535081"/>
                  <a:pt x="2808475" y="536619"/>
                  <a:pt x="2800102" y="536619"/>
                </a:cubicBezTo>
                <a:cubicBezTo>
                  <a:pt x="2782644" y="536619"/>
                  <a:pt x="2778072" y="526803"/>
                  <a:pt x="2778072" y="494221"/>
                </a:cubicBezTo>
                <a:lnTo>
                  <a:pt x="2778072" y="321675"/>
                </a:lnTo>
                <a:cubicBezTo>
                  <a:pt x="2778072" y="215712"/>
                  <a:pt x="2737039" y="178636"/>
                  <a:pt x="2644284" y="178636"/>
                </a:cubicBezTo>
                <a:cubicBezTo>
                  <a:pt x="2570531" y="178636"/>
                  <a:pt x="2516612" y="217249"/>
                  <a:pt x="2516612" y="272478"/>
                </a:cubicBezTo>
                <a:cubicBezTo>
                  <a:pt x="2516612" y="302753"/>
                  <a:pt x="2532586" y="319428"/>
                  <a:pt x="2559961" y="319428"/>
                </a:cubicBezTo>
                <a:cubicBezTo>
                  <a:pt x="2584308" y="319428"/>
                  <a:pt x="2602538" y="305060"/>
                  <a:pt x="2602538" y="279337"/>
                </a:cubicBezTo>
                <a:cubicBezTo>
                  <a:pt x="2602538" y="271000"/>
                  <a:pt x="2600282" y="261184"/>
                  <a:pt x="2597966" y="252078"/>
                </a:cubicBezTo>
                <a:lnTo>
                  <a:pt x="2573619" y="252078"/>
                </a:lnTo>
                <a:cubicBezTo>
                  <a:pt x="2572847" y="248293"/>
                  <a:pt x="2572075" y="245278"/>
                  <a:pt x="2572075" y="242262"/>
                </a:cubicBezTo>
                <a:cubicBezTo>
                  <a:pt x="2572075" y="213524"/>
                  <a:pt x="2610852" y="210449"/>
                  <a:pt x="2632883" y="210449"/>
                </a:cubicBezTo>
                <a:cubicBezTo>
                  <a:pt x="2690661" y="210449"/>
                  <a:pt x="2705863" y="247525"/>
                  <a:pt x="2705863" y="313397"/>
                </a:cubicBezTo>
                <a:lnTo>
                  <a:pt x="2705863" y="364842"/>
                </a:lnTo>
                <a:lnTo>
                  <a:pt x="2654913" y="364842"/>
                </a:lnTo>
                <a:close/>
                <a:moveTo>
                  <a:pt x="2044584" y="186974"/>
                </a:moveTo>
                <a:lnTo>
                  <a:pt x="2044584" y="217249"/>
                </a:lnTo>
                <a:lnTo>
                  <a:pt x="2092446" y="222571"/>
                </a:lnTo>
                <a:lnTo>
                  <a:pt x="2092446" y="527571"/>
                </a:lnTo>
                <a:lnTo>
                  <a:pt x="2044584" y="532893"/>
                </a:lnTo>
                <a:lnTo>
                  <a:pt x="2044584" y="563169"/>
                </a:lnTo>
                <a:lnTo>
                  <a:pt x="2214061" y="563169"/>
                </a:lnTo>
                <a:lnTo>
                  <a:pt x="2214061" y="532893"/>
                </a:lnTo>
                <a:lnTo>
                  <a:pt x="2164655" y="527571"/>
                </a:lnTo>
                <a:lnTo>
                  <a:pt x="2164655" y="325460"/>
                </a:lnTo>
                <a:cubicBezTo>
                  <a:pt x="2164655" y="264141"/>
                  <a:pt x="2209488" y="229312"/>
                  <a:pt x="2261210" y="229312"/>
                </a:cubicBezTo>
                <a:cubicBezTo>
                  <a:pt x="2317445" y="229312"/>
                  <a:pt x="2328074" y="258050"/>
                  <a:pt x="2328074" y="308016"/>
                </a:cubicBezTo>
                <a:lnTo>
                  <a:pt x="2328074" y="527512"/>
                </a:lnTo>
                <a:lnTo>
                  <a:pt x="2280212" y="532834"/>
                </a:lnTo>
                <a:lnTo>
                  <a:pt x="2280212" y="563109"/>
                </a:lnTo>
                <a:lnTo>
                  <a:pt x="2448204" y="563109"/>
                </a:lnTo>
                <a:lnTo>
                  <a:pt x="2448204" y="532834"/>
                </a:lnTo>
                <a:lnTo>
                  <a:pt x="2399570" y="527512"/>
                </a:lnTo>
                <a:lnTo>
                  <a:pt x="2399570" y="307307"/>
                </a:lnTo>
                <a:cubicBezTo>
                  <a:pt x="2399570" y="218727"/>
                  <a:pt x="2365366" y="178636"/>
                  <a:pt x="2287813" y="178636"/>
                </a:cubicBezTo>
                <a:cubicBezTo>
                  <a:pt x="2221662" y="178636"/>
                  <a:pt x="2179144" y="213465"/>
                  <a:pt x="2157826" y="250540"/>
                </a:cubicBezTo>
                <a:lnTo>
                  <a:pt x="2152482" y="186974"/>
                </a:lnTo>
                <a:lnTo>
                  <a:pt x="2044584" y="186974"/>
                </a:lnTo>
                <a:close/>
                <a:moveTo>
                  <a:pt x="1851533" y="58304"/>
                </a:moveTo>
                <a:cubicBezTo>
                  <a:pt x="1851533" y="83257"/>
                  <a:pt x="1863706" y="103717"/>
                  <a:pt x="1898682" y="103717"/>
                </a:cubicBezTo>
                <a:cubicBezTo>
                  <a:pt x="1929086" y="103717"/>
                  <a:pt x="1945832" y="87042"/>
                  <a:pt x="1945832" y="57535"/>
                </a:cubicBezTo>
                <a:cubicBezTo>
                  <a:pt x="1945832" y="23475"/>
                  <a:pt x="1925286" y="11353"/>
                  <a:pt x="1897970" y="11353"/>
                </a:cubicBezTo>
                <a:cubicBezTo>
                  <a:pt x="1865963" y="11353"/>
                  <a:pt x="1851533" y="31813"/>
                  <a:pt x="1851533" y="58304"/>
                </a:cubicBezTo>
                <a:moveTo>
                  <a:pt x="1815845" y="186974"/>
                </a:moveTo>
                <a:lnTo>
                  <a:pt x="1815845" y="217249"/>
                </a:lnTo>
                <a:lnTo>
                  <a:pt x="1870595" y="222571"/>
                </a:lnTo>
                <a:lnTo>
                  <a:pt x="1870595" y="527571"/>
                </a:lnTo>
                <a:lnTo>
                  <a:pt x="1815845" y="532893"/>
                </a:lnTo>
                <a:lnTo>
                  <a:pt x="1815845" y="563169"/>
                </a:lnTo>
                <a:lnTo>
                  <a:pt x="1999038" y="563169"/>
                </a:lnTo>
                <a:lnTo>
                  <a:pt x="1999038" y="532893"/>
                </a:lnTo>
                <a:lnTo>
                  <a:pt x="1942803" y="527571"/>
                </a:lnTo>
                <a:lnTo>
                  <a:pt x="1942803" y="186974"/>
                </a:lnTo>
                <a:lnTo>
                  <a:pt x="1815845" y="186974"/>
                </a:lnTo>
                <a:close/>
                <a:moveTo>
                  <a:pt x="1577901" y="529818"/>
                </a:moveTo>
                <a:cubicBezTo>
                  <a:pt x="1539896" y="529818"/>
                  <a:pt x="1526238" y="507881"/>
                  <a:pt x="1526238" y="470036"/>
                </a:cubicBezTo>
                <a:cubicBezTo>
                  <a:pt x="1526238" y="425392"/>
                  <a:pt x="1548269" y="396595"/>
                  <a:pt x="1614420" y="396595"/>
                </a:cubicBezTo>
                <a:lnTo>
                  <a:pt x="1654681" y="396595"/>
                </a:lnTo>
                <a:lnTo>
                  <a:pt x="1654681" y="458683"/>
                </a:lnTo>
                <a:cubicBezTo>
                  <a:pt x="1654681" y="504865"/>
                  <a:pt x="1614420" y="529818"/>
                  <a:pt x="1577901" y="529818"/>
                </a:cubicBezTo>
                <a:moveTo>
                  <a:pt x="1603791" y="364842"/>
                </a:moveTo>
                <a:cubicBezTo>
                  <a:pt x="1512580" y="364842"/>
                  <a:pt x="1447201" y="392101"/>
                  <a:pt x="1447201" y="474590"/>
                </a:cubicBezTo>
                <a:cubicBezTo>
                  <a:pt x="1447201" y="545725"/>
                  <a:pt x="1494350" y="571447"/>
                  <a:pt x="1550585" y="571447"/>
                </a:cubicBezTo>
                <a:cubicBezTo>
                  <a:pt x="1596962" y="571447"/>
                  <a:pt x="1637223" y="551756"/>
                  <a:pt x="1659254" y="517696"/>
                </a:cubicBezTo>
                <a:cubicBezTo>
                  <a:pt x="1665311" y="557078"/>
                  <a:pt x="1686629" y="570678"/>
                  <a:pt x="1725406" y="570678"/>
                </a:cubicBezTo>
                <a:cubicBezTo>
                  <a:pt x="1748208" y="570678"/>
                  <a:pt x="1767983" y="564647"/>
                  <a:pt x="1780156" y="557788"/>
                </a:cubicBezTo>
                <a:lnTo>
                  <a:pt x="1773327" y="532065"/>
                </a:lnTo>
                <a:cubicBezTo>
                  <a:pt x="1764954" y="535081"/>
                  <a:pt x="1757353" y="536619"/>
                  <a:pt x="1748980" y="536619"/>
                </a:cubicBezTo>
                <a:cubicBezTo>
                  <a:pt x="1731522" y="536619"/>
                  <a:pt x="1726950" y="526803"/>
                  <a:pt x="1726950" y="494221"/>
                </a:cubicBezTo>
                <a:lnTo>
                  <a:pt x="1726950" y="321675"/>
                </a:lnTo>
                <a:cubicBezTo>
                  <a:pt x="1726950" y="215712"/>
                  <a:pt x="1685917" y="178636"/>
                  <a:pt x="1593162" y="178636"/>
                </a:cubicBezTo>
                <a:cubicBezTo>
                  <a:pt x="1519409" y="178636"/>
                  <a:pt x="1465490" y="217249"/>
                  <a:pt x="1465490" y="272478"/>
                </a:cubicBezTo>
                <a:cubicBezTo>
                  <a:pt x="1465490" y="302753"/>
                  <a:pt x="1481464" y="319428"/>
                  <a:pt x="1508839" y="319428"/>
                </a:cubicBezTo>
                <a:cubicBezTo>
                  <a:pt x="1533186" y="319428"/>
                  <a:pt x="1551416" y="305060"/>
                  <a:pt x="1551416" y="279337"/>
                </a:cubicBezTo>
                <a:cubicBezTo>
                  <a:pt x="1551416" y="271000"/>
                  <a:pt x="1549160" y="261184"/>
                  <a:pt x="1546844" y="252078"/>
                </a:cubicBezTo>
                <a:lnTo>
                  <a:pt x="1522497" y="252078"/>
                </a:lnTo>
                <a:cubicBezTo>
                  <a:pt x="1521725" y="248293"/>
                  <a:pt x="1520953" y="245278"/>
                  <a:pt x="1520953" y="242262"/>
                </a:cubicBezTo>
                <a:cubicBezTo>
                  <a:pt x="1520953" y="213524"/>
                  <a:pt x="1559730" y="210449"/>
                  <a:pt x="1581760" y="210449"/>
                </a:cubicBezTo>
                <a:cubicBezTo>
                  <a:pt x="1639539" y="210449"/>
                  <a:pt x="1654741" y="247525"/>
                  <a:pt x="1654741" y="313397"/>
                </a:cubicBezTo>
                <a:lnTo>
                  <a:pt x="1654741" y="364842"/>
                </a:lnTo>
                <a:lnTo>
                  <a:pt x="1603791" y="364842"/>
                </a:lnTo>
                <a:close/>
                <a:moveTo>
                  <a:pt x="1216145" y="482158"/>
                </a:moveTo>
                <a:cubicBezTo>
                  <a:pt x="1216145" y="544956"/>
                  <a:pt x="1249577" y="571447"/>
                  <a:pt x="1303555" y="571447"/>
                </a:cubicBezTo>
                <a:cubicBezTo>
                  <a:pt x="1366619" y="571447"/>
                  <a:pt x="1397023" y="540403"/>
                  <a:pt x="1411512" y="476068"/>
                </a:cubicBezTo>
                <a:lnTo>
                  <a:pt x="1382652" y="468499"/>
                </a:lnTo>
                <a:cubicBezTo>
                  <a:pt x="1370479" y="514681"/>
                  <a:pt x="1353793" y="528281"/>
                  <a:pt x="1326417" y="528281"/>
                </a:cubicBezTo>
                <a:cubicBezTo>
                  <a:pt x="1297558" y="528281"/>
                  <a:pt x="1287641" y="511606"/>
                  <a:pt x="1287641" y="469977"/>
                </a:cubicBezTo>
                <a:lnTo>
                  <a:pt x="1287641" y="223990"/>
                </a:lnTo>
                <a:lnTo>
                  <a:pt x="1369707" y="223990"/>
                </a:lnTo>
                <a:lnTo>
                  <a:pt x="1369707" y="186974"/>
                </a:lnTo>
                <a:lnTo>
                  <a:pt x="1287641" y="186974"/>
                </a:lnTo>
                <a:lnTo>
                  <a:pt x="1287641" y="74151"/>
                </a:lnTo>
                <a:lnTo>
                  <a:pt x="1269411" y="74151"/>
                </a:lnTo>
                <a:lnTo>
                  <a:pt x="1216204" y="89289"/>
                </a:lnTo>
                <a:lnTo>
                  <a:pt x="1216204" y="186974"/>
                </a:lnTo>
                <a:lnTo>
                  <a:pt x="1160741" y="186974"/>
                </a:lnTo>
                <a:lnTo>
                  <a:pt x="1160741" y="224049"/>
                </a:lnTo>
                <a:lnTo>
                  <a:pt x="1216204" y="224049"/>
                </a:lnTo>
                <a:lnTo>
                  <a:pt x="1216204" y="482158"/>
                </a:lnTo>
                <a:close/>
                <a:moveTo>
                  <a:pt x="848986" y="571447"/>
                </a:moveTo>
                <a:lnTo>
                  <a:pt x="874817" y="571447"/>
                </a:lnTo>
                <a:cubicBezTo>
                  <a:pt x="877073" y="545725"/>
                  <a:pt x="880874" y="540403"/>
                  <a:pt x="886990" y="540403"/>
                </a:cubicBezTo>
                <a:cubicBezTo>
                  <a:pt x="899163" y="540403"/>
                  <a:pt x="923451" y="571447"/>
                  <a:pt x="991859" y="571447"/>
                </a:cubicBezTo>
                <a:cubicBezTo>
                  <a:pt x="1074697" y="571447"/>
                  <a:pt x="1116502" y="515449"/>
                  <a:pt x="1116502" y="446561"/>
                </a:cubicBezTo>
                <a:cubicBezTo>
                  <a:pt x="1116502" y="287616"/>
                  <a:pt x="909733" y="364073"/>
                  <a:pt x="909733" y="268694"/>
                </a:cubicBezTo>
                <a:cubicBezTo>
                  <a:pt x="909733" y="235403"/>
                  <a:pt x="938593" y="214174"/>
                  <a:pt x="976598" y="214174"/>
                </a:cubicBezTo>
                <a:cubicBezTo>
                  <a:pt x="1025232" y="214174"/>
                  <a:pt x="1054151" y="240665"/>
                  <a:pt x="1068580" y="296663"/>
                </a:cubicBezTo>
                <a:lnTo>
                  <a:pt x="1098212" y="296663"/>
                </a:lnTo>
                <a:lnTo>
                  <a:pt x="1098212" y="178636"/>
                </a:lnTo>
                <a:lnTo>
                  <a:pt x="1073865" y="178636"/>
                </a:lnTo>
                <a:cubicBezTo>
                  <a:pt x="1072322" y="192237"/>
                  <a:pt x="1070065" y="200574"/>
                  <a:pt x="1060920" y="200574"/>
                </a:cubicBezTo>
                <a:cubicBezTo>
                  <a:pt x="1047262" y="200574"/>
                  <a:pt x="1031288" y="178636"/>
                  <a:pt x="977310" y="178636"/>
                </a:cubicBezTo>
                <a:cubicBezTo>
                  <a:pt x="907358" y="178636"/>
                  <a:pt x="855696" y="227834"/>
                  <a:pt x="855696" y="292938"/>
                </a:cubicBezTo>
                <a:cubicBezTo>
                  <a:pt x="855696" y="443546"/>
                  <a:pt x="1061692" y="360288"/>
                  <a:pt x="1061692" y="469268"/>
                </a:cubicBezTo>
                <a:cubicBezTo>
                  <a:pt x="1061692" y="511665"/>
                  <a:pt x="1035089" y="533603"/>
                  <a:pt x="988712" y="533603"/>
                </a:cubicBezTo>
                <a:cubicBezTo>
                  <a:pt x="936277" y="533603"/>
                  <a:pt x="883843" y="502559"/>
                  <a:pt x="879270" y="435977"/>
                </a:cubicBezTo>
                <a:lnTo>
                  <a:pt x="848867" y="435977"/>
                </a:lnTo>
                <a:lnTo>
                  <a:pt x="848867" y="571447"/>
                </a:lnTo>
                <a:close/>
                <a:moveTo>
                  <a:pt x="789722" y="563109"/>
                </a:moveTo>
                <a:lnTo>
                  <a:pt x="789722" y="532834"/>
                </a:lnTo>
                <a:lnTo>
                  <a:pt x="741860" y="527512"/>
                </a:lnTo>
                <a:lnTo>
                  <a:pt x="741860" y="186974"/>
                </a:lnTo>
                <a:lnTo>
                  <a:pt x="620246" y="186974"/>
                </a:lnTo>
                <a:lnTo>
                  <a:pt x="620246" y="217249"/>
                </a:lnTo>
                <a:lnTo>
                  <a:pt x="670424" y="222571"/>
                </a:lnTo>
                <a:lnTo>
                  <a:pt x="670424" y="415576"/>
                </a:lnTo>
                <a:cubicBezTo>
                  <a:pt x="670424" y="484465"/>
                  <a:pt x="627075" y="520771"/>
                  <a:pt x="575412" y="520771"/>
                </a:cubicBezTo>
                <a:cubicBezTo>
                  <a:pt x="522206" y="520771"/>
                  <a:pt x="510033" y="493512"/>
                  <a:pt x="510033" y="443546"/>
                </a:cubicBezTo>
                <a:lnTo>
                  <a:pt x="510033" y="186974"/>
                </a:lnTo>
                <a:lnTo>
                  <a:pt x="389903" y="186974"/>
                </a:lnTo>
                <a:lnTo>
                  <a:pt x="389903" y="217249"/>
                </a:lnTo>
                <a:lnTo>
                  <a:pt x="437765" y="222571"/>
                </a:lnTo>
                <a:lnTo>
                  <a:pt x="437765" y="442836"/>
                </a:lnTo>
                <a:cubicBezTo>
                  <a:pt x="437765" y="531415"/>
                  <a:pt x="473513" y="571506"/>
                  <a:pt x="551006" y="571506"/>
                </a:cubicBezTo>
                <a:cubicBezTo>
                  <a:pt x="614842" y="571506"/>
                  <a:pt x="655162" y="537446"/>
                  <a:pt x="675649" y="501849"/>
                </a:cubicBezTo>
                <a:lnTo>
                  <a:pt x="681706" y="563169"/>
                </a:lnTo>
                <a:lnTo>
                  <a:pt x="789722" y="563169"/>
                </a:lnTo>
                <a:close/>
                <a:moveTo>
                  <a:pt x="167220" y="534372"/>
                </a:moveTo>
                <a:cubicBezTo>
                  <a:pt x="76009" y="534372"/>
                  <a:pt x="50950" y="479852"/>
                  <a:pt x="28860" y="398133"/>
                </a:cubicBezTo>
                <a:lnTo>
                  <a:pt x="0" y="398133"/>
                </a:lnTo>
                <a:lnTo>
                  <a:pt x="6829" y="572984"/>
                </a:lnTo>
                <a:lnTo>
                  <a:pt x="31176" y="572984"/>
                </a:lnTo>
                <a:cubicBezTo>
                  <a:pt x="37233" y="558615"/>
                  <a:pt x="39548" y="549509"/>
                  <a:pt x="50178" y="549509"/>
                </a:cubicBezTo>
                <a:cubicBezTo>
                  <a:pt x="72981" y="549509"/>
                  <a:pt x="101128" y="571447"/>
                  <a:pt x="169536" y="571447"/>
                </a:cubicBezTo>
                <a:cubicBezTo>
                  <a:pt x="282005" y="571447"/>
                  <a:pt x="341328" y="498006"/>
                  <a:pt x="341328" y="401148"/>
                </a:cubicBezTo>
                <a:cubicBezTo>
                  <a:pt x="341328" y="286078"/>
                  <a:pt x="257718" y="263372"/>
                  <a:pt x="176365" y="241434"/>
                </a:cubicBezTo>
                <a:cubicBezTo>
                  <a:pt x="110985" y="223281"/>
                  <a:pt x="62351" y="203590"/>
                  <a:pt x="62351" y="143039"/>
                </a:cubicBezTo>
                <a:cubicBezTo>
                  <a:pt x="62351" y="93073"/>
                  <a:pt x="101900" y="61319"/>
                  <a:pt x="161163" y="61319"/>
                </a:cubicBezTo>
                <a:cubicBezTo>
                  <a:pt x="224999" y="61319"/>
                  <a:pt x="263003" y="93132"/>
                  <a:pt x="285034" y="186205"/>
                </a:cubicBezTo>
                <a:lnTo>
                  <a:pt x="313894" y="186205"/>
                </a:lnTo>
                <a:lnTo>
                  <a:pt x="308549" y="31813"/>
                </a:lnTo>
                <a:lnTo>
                  <a:pt x="285747" y="31813"/>
                </a:lnTo>
                <a:cubicBezTo>
                  <a:pt x="280402" y="41629"/>
                  <a:pt x="277374" y="47719"/>
                  <a:pt x="266744" y="47719"/>
                </a:cubicBezTo>
                <a:cubicBezTo>
                  <a:pt x="248514" y="47719"/>
                  <a:pt x="220367" y="25013"/>
                  <a:pt x="162588" y="25013"/>
                </a:cubicBezTo>
                <a:cubicBezTo>
                  <a:pt x="55403" y="25013"/>
                  <a:pt x="5998" y="102948"/>
                  <a:pt x="5998" y="179405"/>
                </a:cubicBezTo>
                <a:cubicBezTo>
                  <a:pt x="5998" y="275553"/>
                  <a:pt x="58432" y="301275"/>
                  <a:pt x="145842" y="323982"/>
                </a:cubicBezTo>
                <a:cubicBezTo>
                  <a:pt x="239310" y="348935"/>
                  <a:pt x="287231" y="361826"/>
                  <a:pt x="287231" y="433730"/>
                </a:cubicBezTo>
                <a:cubicBezTo>
                  <a:pt x="287290" y="496527"/>
                  <a:pt x="244001" y="534372"/>
                  <a:pt x="167220" y="534372"/>
                </a:cubicBezTo>
              </a:path>
            </a:pathLst>
          </a:custGeom>
          <a:solidFill>
            <a:schemeClr val="bg1"/>
          </a:solidFill>
          <a:ln w="5933" cap="flat">
            <a:noFill/>
            <a:prstDash val="solid"/>
            <a:miter/>
          </a:ln>
        </p:spPr>
        <p:txBody>
          <a:bodyPr rtlCol="0" anchor="ctr"/>
          <a:lstStyle/>
          <a:p>
            <a:endParaRPr lang="en-US"/>
          </a:p>
        </p:txBody>
      </p:sp>
    </p:spTree>
    <p:extLst>
      <p:ext uri="{BB962C8B-B14F-4D97-AF65-F5344CB8AC3E}">
        <p14:creationId xmlns:p14="http://schemas.microsoft.com/office/powerpoint/2010/main" val="156870460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2 Call out Lar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25"/>
            <a:ext cx="11664950" cy="5795963"/>
          </a:xfrm>
          <a:prstGeom prst="rect">
            <a:avLst/>
          </a:prstGeom>
        </p:spPr>
        <p:txBody>
          <a:bodyPr lIns="0" tIns="0" rIns="0" bIns="0" anchor="ctr" anchorCtr="0">
            <a:normAutofit/>
          </a:bodyPr>
          <a:lstStyle>
            <a:lvl1pPr>
              <a:lnSpc>
                <a:spcPct val="90000"/>
              </a:lnSpc>
              <a:defRPr sz="9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Large text call out</a:t>
            </a:r>
          </a:p>
        </p:txBody>
      </p:sp>
      <p:cxnSp>
        <p:nvCxnSpPr>
          <p:cNvPr id="5" name="Straight Connector 4">
            <a:extLst>
              <a:ext uri="{FF2B5EF4-FFF2-40B4-BE49-F238E27FC236}">
                <a16:creationId xmlns:a16="http://schemas.microsoft.com/office/drawing/2014/main" id="{6B596BE8-3110-764C-9BBC-16D507EF9925}"/>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93C40AC-01AD-604C-A852-EF2B1A10D214}"/>
              </a:ext>
            </a:extLst>
          </p:cNvPr>
          <p:cNvGrpSpPr/>
          <p:nvPr userDrawn="1"/>
        </p:nvGrpSpPr>
        <p:grpSpPr>
          <a:xfrm>
            <a:off x="10814051" y="6438651"/>
            <a:ext cx="1111250" cy="225425"/>
            <a:chOff x="292100" y="6413250"/>
            <a:chExt cx="1111250" cy="225425"/>
          </a:xfrm>
        </p:grpSpPr>
        <p:sp>
          <p:nvSpPr>
            <p:cNvPr id="6" name="Freeform: Shape 12">
              <a:extLst>
                <a:ext uri="{FF2B5EF4-FFF2-40B4-BE49-F238E27FC236}">
                  <a16:creationId xmlns:a16="http://schemas.microsoft.com/office/drawing/2014/main" id="{F34D1FD1-70E7-064A-AD42-05BD7D8E5048}"/>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36ED59FD-A74C-A04B-B454-9DF8F157021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8" name="Graphic 6">
            <a:extLst>
              <a:ext uri="{FF2B5EF4-FFF2-40B4-BE49-F238E27FC236}">
                <a16:creationId xmlns:a16="http://schemas.microsoft.com/office/drawing/2014/main" id="{D84AC024-C3B2-08DC-FBA8-7BE45EFC61C0}"/>
              </a:ext>
            </a:extLst>
          </p:cNvPr>
          <p:cNvSpPr/>
          <p:nvPr userDrawn="1"/>
        </p:nvSpPr>
        <p:spPr>
          <a:xfrm>
            <a:off x="287339" y="6465716"/>
            <a:ext cx="1563045" cy="166520"/>
          </a:xfrm>
          <a:custGeom>
            <a:avLst/>
            <a:gdLst>
              <a:gd name="connsiteX0" fmla="*/ 6516173 w 6783688"/>
              <a:gd name="connsiteY0" fmla="*/ 571447 h 722705"/>
              <a:gd name="connsiteX1" fmla="*/ 6542004 w 6783688"/>
              <a:gd name="connsiteY1" fmla="*/ 571447 h 722705"/>
              <a:gd name="connsiteX2" fmla="*/ 6554178 w 6783688"/>
              <a:gd name="connsiteY2" fmla="*/ 540403 h 722705"/>
              <a:gd name="connsiteX3" fmla="*/ 6659046 w 6783688"/>
              <a:gd name="connsiteY3" fmla="*/ 571447 h 722705"/>
              <a:gd name="connsiteX4" fmla="*/ 6783689 w 6783688"/>
              <a:gd name="connsiteY4" fmla="*/ 446561 h 722705"/>
              <a:gd name="connsiteX5" fmla="*/ 6576921 w 6783688"/>
              <a:gd name="connsiteY5" fmla="*/ 268694 h 722705"/>
              <a:gd name="connsiteX6" fmla="*/ 6643785 w 6783688"/>
              <a:gd name="connsiteY6" fmla="*/ 214174 h 722705"/>
              <a:gd name="connsiteX7" fmla="*/ 6735768 w 6783688"/>
              <a:gd name="connsiteY7" fmla="*/ 296663 h 722705"/>
              <a:gd name="connsiteX8" fmla="*/ 6765400 w 6783688"/>
              <a:gd name="connsiteY8" fmla="*/ 296663 h 722705"/>
              <a:gd name="connsiteX9" fmla="*/ 6765400 w 6783688"/>
              <a:gd name="connsiteY9" fmla="*/ 178636 h 722705"/>
              <a:gd name="connsiteX10" fmla="*/ 6741053 w 6783688"/>
              <a:gd name="connsiteY10" fmla="*/ 178636 h 722705"/>
              <a:gd name="connsiteX11" fmla="*/ 6728108 w 6783688"/>
              <a:gd name="connsiteY11" fmla="*/ 200574 h 722705"/>
              <a:gd name="connsiteX12" fmla="*/ 6644498 w 6783688"/>
              <a:gd name="connsiteY12" fmla="*/ 178636 h 722705"/>
              <a:gd name="connsiteX13" fmla="*/ 6522884 w 6783688"/>
              <a:gd name="connsiteY13" fmla="*/ 292938 h 722705"/>
              <a:gd name="connsiteX14" fmla="*/ 6728880 w 6783688"/>
              <a:gd name="connsiteY14" fmla="*/ 469268 h 722705"/>
              <a:gd name="connsiteX15" fmla="*/ 6655900 w 6783688"/>
              <a:gd name="connsiteY15" fmla="*/ 533603 h 722705"/>
              <a:gd name="connsiteX16" fmla="*/ 6546458 w 6783688"/>
              <a:gd name="connsiteY16" fmla="*/ 435977 h 722705"/>
              <a:gd name="connsiteX17" fmla="*/ 6516055 w 6783688"/>
              <a:gd name="connsiteY17" fmla="*/ 435977 h 722705"/>
              <a:gd name="connsiteX18" fmla="*/ 6516055 w 6783688"/>
              <a:gd name="connsiteY18" fmla="*/ 571447 h 722705"/>
              <a:gd name="connsiteX19" fmla="*/ 6218194 w 6783688"/>
              <a:gd name="connsiteY19" fmla="*/ 334566 h 722705"/>
              <a:gd name="connsiteX20" fmla="*/ 6308633 w 6783688"/>
              <a:gd name="connsiteY20" fmla="*/ 213465 h 722705"/>
              <a:gd name="connsiteX21" fmla="*/ 6380069 w 6783688"/>
              <a:gd name="connsiteY21" fmla="*/ 317891 h 722705"/>
              <a:gd name="connsiteX22" fmla="*/ 6380069 w 6783688"/>
              <a:gd name="connsiteY22" fmla="*/ 334566 h 722705"/>
              <a:gd name="connsiteX23" fmla="*/ 6218194 w 6783688"/>
              <a:gd name="connsiteY23" fmla="*/ 334566 h 722705"/>
              <a:gd name="connsiteX24" fmla="*/ 6139929 w 6783688"/>
              <a:gd name="connsiteY24" fmla="*/ 379979 h 722705"/>
              <a:gd name="connsiteX25" fmla="*/ 6305605 w 6783688"/>
              <a:gd name="connsiteY25" fmla="*/ 571447 h 722705"/>
              <a:gd name="connsiteX26" fmla="*/ 6448478 w 6783688"/>
              <a:gd name="connsiteY26" fmla="*/ 472283 h 722705"/>
              <a:gd name="connsiteX27" fmla="*/ 6415046 w 6783688"/>
              <a:gd name="connsiteY27" fmla="*/ 460930 h 722705"/>
              <a:gd name="connsiteX28" fmla="*/ 6320034 w 6783688"/>
              <a:gd name="connsiteY28" fmla="*/ 526034 h 722705"/>
              <a:gd name="connsiteX29" fmla="*/ 6218194 w 6783688"/>
              <a:gd name="connsiteY29" fmla="*/ 374657 h 722705"/>
              <a:gd name="connsiteX30" fmla="*/ 6451566 w 6783688"/>
              <a:gd name="connsiteY30" fmla="*/ 374657 h 722705"/>
              <a:gd name="connsiteX31" fmla="*/ 6453110 w 6783688"/>
              <a:gd name="connsiteY31" fmla="*/ 342845 h 722705"/>
              <a:gd name="connsiteX32" fmla="*/ 6310949 w 6783688"/>
              <a:gd name="connsiteY32" fmla="*/ 178577 h 722705"/>
              <a:gd name="connsiteX33" fmla="*/ 6139929 w 6783688"/>
              <a:gd name="connsiteY33" fmla="*/ 379979 h 722705"/>
              <a:gd name="connsiteX34" fmla="*/ 5948362 w 6783688"/>
              <a:gd name="connsiteY34" fmla="*/ 58304 h 722705"/>
              <a:gd name="connsiteX35" fmla="*/ 5995511 w 6783688"/>
              <a:gd name="connsiteY35" fmla="*/ 103717 h 722705"/>
              <a:gd name="connsiteX36" fmla="*/ 6042661 w 6783688"/>
              <a:gd name="connsiteY36" fmla="*/ 57535 h 722705"/>
              <a:gd name="connsiteX37" fmla="*/ 5994798 w 6783688"/>
              <a:gd name="connsiteY37" fmla="*/ 11353 h 722705"/>
              <a:gd name="connsiteX38" fmla="*/ 5948362 w 6783688"/>
              <a:gd name="connsiteY38" fmla="*/ 58304 h 722705"/>
              <a:gd name="connsiteX39" fmla="*/ 5912673 w 6783688"/>
              <a:gd name="connsiteY39" fmla="*/ 186974 h 722705"/>
              <a:gd name="connsiteX40" fmla="*/ 5912673 w 6783688"/>
              <a:gd name="connsiteY40" fmla="*/ 217249 h 722705"/>
              <a:gd name="connsiteX41" fmla="*/ 5967423 w 6783688"/>
              <a:gd name="connsiteY41" fmla="*/ 222571 h 722705"/>
              <a:gd name="connsiteX42" fmla="*/ 5967423 w 6783688"/>
              <a:gd name="connsiteY42" fmla="*/ 527571 h 722705"/>
              <a:gd name="connsiteX43" fmla="*/ 5912673 w 6783688"/>
              <a:gd name="connsiteY43" fmla="*/ 532893 h 722705"/>
              <a:gd name="connsiteX44" fmla="*/ 5912673 w 6783688"/>
              <a:gd name="connsiteY44" fmla="*/ 563169 h 722705"/>
              <a:gd name="connsiteX45" fmla="*/ 6095867 w 6783688"/>
              <a:gd name="connsiteY45" fmla="*/ 563169 h 722705"/>
              <a:gd name="connsiteX46" fmla="*/ 6095867 w 6783688"/>
              <a:gd name="connsiteY46" fmla="*/ 532893 h 722705"/>
              <a:gd name="connsiteX47" fmla="*/ 6039632 w 6783688"/>
              <a:gd name="connsiteY47" fmla="*/ 527571 h 722705"/>
              <a:gd name="connsiteX48" fmla="*/ 6039632 w 6783688"/>
              <a:gd name="connsiteY48" fmla="*/ 186974 h 722705"/>
              <a:gd name="connsiteX49" fmla="*/ 5912673 w 6783688"/>
              <a:gd name="connsiteY49" fmla="*/ 186974 h 722705"/>
              <a:gd name="connsiteX50" fmla="*/ 5737853 w 6783688"/>
              <a:gd name="connsiteY50" fmla="*/ 178636 h 722705"/>
              <a:gd name="connsiteX51" fmla="*/ 5557687 w 6783688"/>
              <a:gd name="connsiteY51" fmla="*/ 386011 h 722705"/>
              <a:gd name="connsiteX52" fmla="*/ 5723363 w 6783688"/>
              <a:gd name="connsiteY52" fmla="*/ 571447 h 722705"/>
              <a:gd name="connsiteX53" fmla="*/ 5863980 w 6783688"/>
              <a:gd name="connsiteY53" fmla="*/ 470805 h 722705"/>
              <a:gd name="connsiteX54" fmla="*/ 5830548 w 6783688"/>
              <a:gd name="connsiteY54" fmla="*/ 459452 h 722705"/>
              <a:gd name="connsiteX55" fmla="*/ 5739337 w 6783688"/>
              <a:gd name="connsiteY55" fmla="*/ 526803 h 722705"/>
              <a:gd name="connsiteX56" fmla="*/ 5635953 w 6783688"/>
              <a:gd name="connsiteY56" fmla="*/ 370873 h 722705"/>
              <a:gd name="connsiteX57" fmla="*/ 5740822 w 6783688"/>
              <a:gd name="connsiteY57" fmla="*/ 214174 h 722705"/>
              <a:gd name="connsiteX58" fmla="*/ 5797828 w 6783688"/>
              <a:gd name="connsiteY58" fmla="*/ 249003 h 722705"/>
              <a:gd name="connsiteX59" fmla="*/ 5795572 w 6783688"/>
              <a:gd name="connsiteY59" fmla="*/ 265678 h 722705"/>
              <a:gd name="connsiteX60" fmla="*/ 5770513 w 6783688"/>
              <a:gd name="connsiteY60" fmla="*/ 265678 h 722705"/>
              <a:gd name="connsiteX61" fmla="*/ 5763684 w 6783688"/>
              <a:gd name="connsiteY61" fmla="*/ 298969 h 722705"/>
              <a:gd name="connsiteX62" fmla="*/ 5810833 w 6783688"/>
              <a:gd name="connsiteY62" fmla="*/ 342845 h 722705"/>
              <a:gd name="connsiteX63" fmla="*/ 5864039 w 6783688"/>
              <a:gd name="connsiteY63" fmla="*/ 280756 h 722705"/>
              <a:gd name="connsiteX64" fmla="*/ 5737853 w 6783688"/>
              <a:gd name="connsiteY64" fmla="*/ 178636 h 722705"/>
              <a:gd name="connsiteX65" fmla="*/ 5320515 w 6783688"/>
              <a:gd name="connsiteY65" fmla="*/ 529818 h 722705"/>
              <a:gd name="connsiteX66" fmla="*/ 5268853 w 6783688"/>
              <a:gd name="connsiteY66" fmla="*/ 470036 h 722705"/>
              <a:gd name="connsiteX67" fmla="*/ 5357035 w 6783688"/>
              <a:gd name="connsiteY67" fmla="*/ 396595 h 722705"/>
              <a:gd name="connsiteX68" fmla="*/ 5397296 w 6783688"/>
              <a:gd name="connsiteY68" fmla="*/ 396595 h 722705"/>
              <a:gd name="connsiteX69" fmla="*/ 5397296 w 6783688"/>
              <a:gd name="connsiteY69" fmla="*/ 458683 h 722705"/>
              <a:gd name="connsiteX70" fmla="*/ 5320515 w 6783688"/>
              <a:gd name="connsiteY70" fmla="*/ 529818 h 722705"/>
              <a:gd name="connsiteX71" fmla="*/ 5346406 w 6783688"/>
              <a:gd name="connsiteY71" fmla="*/ 364842 h 722705"/>
              <a:gd name="connsiteX72" fmla="*/ 5189815 w 6783688"/>
              <a:gd name="connsiteY72" fmla="*/ 474590 h 722705"/>
              <a:gd name="connsiteX73" fmla="*/ 5293200 w 6783688"/>
              <a:gd name="connsiteY73" fmla="*/ 571447 h 722705"/>
              <a:gd name="connsiteX74" fmla="*/ 5401869 w 6783688"/>
              <a:gd name="connsiteY74" fmla="*/ 517696 h 722705"/>
              <a:gd name="connsiteX75" fmla="*/ 5468020 w 6783688"/>
              <a:gd name="connsiteY75" fmla="*/ 570678 h 722705"/>
              <a:gd name="connsiteX76" fmla="*/ 5522770 w 6783688"/>
              <a:gd name="connsiteY76" fmla="*/ 557788 h 722705"/>
              <a:gd name="connsiteX77" fmla="*/ 5515942 w 6783688"/>
              <a:gd name="connsiteY77" fmla="*/ 532065 h 722705"/>
              <a:gd name="connsiteX78" fmla="*/ 5491595 w 6783688"/>
              <a:gd name="connsiteY78" fmla="*/ 536619 h 722705"/>
              <a:gd name="connsiteX79" fmla="*/ 5469564 w 6783688"/>
              <a:gd name="connsiteY79" fmla="*/ 494221 h 722705"/>
              <a:gd name="connsiteX80" fmla="*/ 5469564 w 6783688"/>
              <a:gd name="connsiteY80" fmla="*/ 321675 h 722705"/>
              <a:gd name="connsiteX81" fmla="*/ 5335776 w 6783688"/>
              <a:gd name="connsiteY81" fmla="*/ 178636 h 722705"/>
              <a:gd name="connsiteX82" fmla="*/ 5208105 w 6783688"/>
              <a:gd name="connsiteY82" fmla="*/ 272478 h 722705"/>
              <a:gd name="connsiteX83" fmla="*/ 5251454 w 6783688"/>
              <a:gd name="connsiteY83" fmla="*/ 319428 h 722705"/>
              <a:gd name="connsiteX84" fmla="*/ 5294031 w 6783688"/>
              <a:gd name="connsiteY84" fmla="*/ 279337 h 722705"/>
              <a:gd name="connsiteX85" fmla="*/ 5289458 w 6783688"/>
              <a:gd name="connsiteY85" fmla="*/ 252078 h 722705"/>
              <a:gd name="connsiteX86" fmla="*/ 5265112 w 6783688"/>
              <a:gd name="connsiteY86" fmla="*/ 252078 h 722705"/>
              <a:gd name="connsiteX87" fmla="*/ 5263568 w 6783688"/>
              <a:gd name="connsiteY87" fmla="*/ 242262 h 722705"/>
              <a:gd name="connsiteX88" fmla="*/ 5324375 w 6783688"/>
              <a:gd name="connsiteY88" fmla="*/ 210449 h 722705"/>
              <a:gd name="connsiteX89" fmla="*/ 5397356 w 6783688"/>
              <a:gd name="connsiteY89" fmla="*/ 313397 h 722705"/>
              <a:gd name="connsiteX90" fmla="*/ 5397356 w 6783688"/>
              <a:gd name="connsiteY90" fmla="*/ 364842 h 722705"/>
              <a:gd name="connsiteX91" fmla="*/ 5346406 w 6783688"/>
              <a:gd name="connsiteY91" fmla="*/ 364842 h 722705"/>
              <a:gd name="connsiteX92" fmla="*/ 4904782 w 6783688"/>
              <a:gd name="connsiteY92" fmla="*/ 312569 h 722705"/>
              <a:gd name="connsiteX93" fmla="*/ 4975446 w 6783688"/>
              <a:gd name="connsiteY93" fmla="*/ 211927 h 722705"/>
              <a:gd name="connsiteX94" fmla="*/ 5043854 w 6783688"/>
              <a:gd name="connsiteY94" fmla="*/ 311091 h 722705"/>
              <a:gd name="connsiteX95" fmla="*/ 4976218 w 6783688"/>
              <a:gd name="connsiteY95" fmla="*/ 413270 h 722705"/>
              <a:gd name="connsiteX96" fmla="*/ 4904782 w 6783688"/>
              <a:gd name="connsiteY96" fmla="*/ 312569 h 722705"/>
              <a:gd name="connsiteX97" fmla="*/ 4990648 w 6783688"/>
              <a:gd name="connsiteY97" fmla="*/ 575231 h 722705"/>
              <a:gd name="connsiteX98" fmla="*/ 5094032 w 6783688"/>
              <a:gd name="connsiteY98" fmla="*/ 620644 h 722705"/>
              <a:gd name="connsiteX99" fmla="*/ 4979247 w 6783688"/>
              <a:gd name="connsiteY99" fmla="*/ 684211 h 722705"/>
              <a:gd name="connsiteX100" fmla="*/ 4869805 w 6783688"/>
              <a:gd name="connsiteY100" fmla="*/ 626676 h 722705"/>
              <a:gd name="connsiteX101" fmla="*/ 4887264 w 6783688"/>
              <a:gd name="connsiteY101" fmla="*/ 575231 h 722705"/>
              <a:gd name="connsiteX102" fmla="*/ 4990648 w 6783688"/>
              <a:gd name="connsiteY102" fmla="*/ 575231 h 722705"/>
              <a:gd name="connsiteX103" fmla="*/ 4976990 w 6783688"/>
              <a:gd name="connsiteY103" fmla="*/ 448808 h 722705"/>
              <a:gd name="connsiteX104" fmla="*/ 5115350 w 6783688"/>
              <a:gd name="connsiteY104" fmla="*/ 312569 h 722705"/>
              <a:gd name="connsiteX105" fmla="*/ 5078117 w 6783688"/>
              <a:gd name="connsiteY105" fmla="*/ 220206 h 722705"/>
              <a:gd name="connsiteX106" fmla="*/ 5146526 w 6783688"/>
              <a:gd name="connsiteY106" fmla="*/ 209621 h 722705"/>
              <a:gd name="connsiteX107" fmla="*/ 5146526 w 6783688"/>
              <a:gd name="connsiteY107" fmla="*/ 167224 h 722705"/>
              <a:gd name="connsiteX108" fmla="*/ 5123723 w 6783688"/>
              <a:gd name="connsiteY108" fmla="*/ 161902 h 722705"/>
              <a:gd name="connsiteX109" fmla="*/ 5056087 w 6783688"/>
              <a:gd name="connsiteY109" fmla="*/ 199746 h 722705"/>
              <a:gd name="connsiteX110" fmla="*/ 4977049 w 6783688"/>
              <a:gd name="connsiteY110" fmla="*/ 178577 h 722705"/>
              <a:gd name="connsiteX111" fmla="*/ 4831088 w 6783688"/>
              <a:gd name="connsiteY111" fmla="*/ 320848 h 722705"/>
              <a:gd name="connsiteX112" fmla="*/ 4901753 w 6783688"/>
              <a:gd name="connsiteY112" fmla="*/ 434380 h 722705"/>
              <a:gd name="connsiteX113" fmla="*/ 4836373 w 6783688"/>
              <a:gd name="connsiteY113" fmla="*/ 521422 h 722705"/>
              <a:gd name="connsiteX114" fmla="*/ 4862204 w 6783688"/>
              <a:gd name="connsiteY114" fmla="*/ 563050 h 722705"/>
              <a:gd name="connsiteX115" fmla="*/ 4811255 w 6783688"/>
              <a:gd name="connsiteY115" fmla="*/ 640986 h 722705"/>
              <a:gd name="connsiteX116" fmla="*/ 4961729 w 6783688"/>
              <a:gd name="connsiteY116" fmla="*/ 722705 h 722705"/>
              <a:gd name="connsiteX117" fmla="*/ 5148723 w 6783688"/>
              <a:gd name="connsiteY117" fmla="*/ 603142 h 722705"/>
              <a:gd name="connsiteX118" fmla="*/ 5000505 w 6783688"/>
              <a:gd name="connsiteY118" fmla="*/ 504747 h 722705"/>
              <a:gd name="connsiteX119" fmla="*/ 4929841 w 6783688"/>
              <a:gd name="connsiteY119" fmla="*/ 504747 h 722705"/>
              <a:gd name="connsiteX120" fmla="*/ 4900209 w 6783688"/>
              <a:gd name="connsiteY120" fmla="*/ 488840 h 722705"/>
              <a:gd name="connsiteX121" fmla="*/ 4934413 w 6783688"/>
              <a:gd name="connsiteY121" fmla="*/ 444196 h 722705"/>
              <a:gd name="connsiteX122" fmla="*/ 4976990 w 6783688"/>
              <a:gd name="connsiteY122" fmla="*/ 448808 h 722705"/>
              <a:gd name="connsiteX123" fmla="*/ 4541423 w 6783688"/>
              <a:gd name="connsiteY123" fmla="*/ 334566 h 722705"/>
              <a:gd name="connsiteX124" fmla="*/ 4631861 w 6783688"/>
              <a:gd name="connsiteY124" fmla="*/ 213465 h 722705"/>
              <a:gd name="connsiteX125" fmla="*/ 4703298 w 6783688"/>
              <a:gd name="connsiteY125" fmla="*/ 317891 h 722705"/>
              <a:gd name="connsiteX126" fmla="*/ 4703298 w 6783688"/>
              <a:gd name="connsiteY126" fmla="*/ 334566 h 722705"/>
              <a:gd name="connsiteX127" fmla="*/ 4541423 w 6783688"/>
              <a:gd name="connsiteY127" fmla="*/ 334566 h 722705"/>
              <a:gd name="connsiteX128" fmla="*/ 4463157 w 6783688"/>
              <a:gd name="connsiteY128" fmla="*/ 379979 h 722705"/>
              <a:gd name="connsiteX129" fmla="*/ 4628833 w 6783688"/>
              <a:gd name="connsiteY129" fmla="*/ 571447 h 722705"/>
              <a:gd name="connsiteX130" fmla="*/ 4771706 w 6783688"/>
              <a:gd name="connsiteY130" fmla="*/ 472283 h 722705"/>
              <a:gd name="connsiteX131" fmla="*/ 4738274 w 6783688"/>
              <a:gd name="connsiteY131" fmla="*/ 460930 h 722705"/>
              <a:gd name="connsiteX132" fmla="*/ 4643263 w 6783688"/>
              <a:gd name="connsiteY132" fmla="*/ 526034 h 722705"/>
              <a:gd name="connsiteX133" fmla="*/ 4541423 w 6783688"/>
              <a:gd name="connsiteY133" fmla="*/ 374657 h 722705"/>
              <a:gd name="connsiteX134" fmla="*/ 4774794 w 6783688"/>
              <a:gd name="connsiteY134" fmla="*/ 374657 h 722705"/>
              <a:gd name="connsiteX135" fmla="*/ 4776338 w 6783688"/>
              <a:gd name="connsiteY135" fmla="*/ 342845 h 722705"/>
              <a:gd name="connsiteX136" fmla="*/ 4634177 w 6783688"/>
              <a:gd name="connsiteY136" fmla="*/ 178577 h 722705"/>
              <a:gd name="connsiteX137" fmla="*/ 4463157 w 6783688"/>
              <a:gd name="connsiteY137" fmla="*/ 379979 h 722705"/>
              <a:gd name="connsiteX138" fmla="*/ 4029133 w 6783688"/>
              <a:gd name="connsiteY138" fmla="*/ 33291 h 722705"/>
              <a:gd name="connsiteX139" fmla="*/ 4029133 w 6783688"/>
              <a:gd name="connsiteY139" fmla="*/ 63566 h 722705"/>
              <a:gd name="connsiteX140" fmla="*/ 4086912 w 6783688"/>
              <a:gd name="connsiteY140" fmla="*/ 69598 h 722705"/>
              <a:gd name="connsiteX141" fmla="*/ 4086912 w 6783688"/>
              <a:gd name="connsiteY141" fmla="*/ 527512 h 722705"/>
              <a:gd name="connsiteX142" fmla="*/ 4029133 w 6783688"/>
              <a:gd name="connsiteY142" fmla="*/ 533544 h 722705"/>
              <a:gd name="connsiteX143" fmla="*/ 4029133 w 6783688"/>
              <a:gd name="connsiteY143" fmla="*/ 563050 h 722705"/>
              <a:gd name="connsiteX144" fmla="*/ 4398549 w 6783688"/>
              <a:gd name="connsiteY144" fmla="*/ 563050 h 722705"/>
              <a:gd name="connsiteX145" fmla="*/ 4405378 w 6783688"/>
              <a:gd name="connsiteY145" fmla="*/ 393520 h 722705"/>
              <a:gd name="connsiteX146" fmla="*/ 4377231 w 6783688"/>
              <a:gd name="connsiteY146" fmla="*/ 393520 h 722705"/>
              <a:gd name="connsiteX147" fmla="*/ 4210783 w 6783688"/>
              <a:gd name="connsiteY147" fmla="*/ 528222 h 722705"/>
              <a:gd name="connsiteX148" fmla="*/ 4165949 w 6783688"/>
              <a:gd name="connsiteY148" fmla="*/ 528222 h 722705"/>
              <a:gd name="connsiteX149" fmla="*/ 4165949 w 6783688"/>
              <a:gd name="connsiteY149" fmla="*/ 69657 h 722705"/>
              <a:gd name="connsiteX150" fmla="*/ 4243502 w 6783688"/>
              <a:gd name="connsiteY150" fmla="*/ 62857 h 722705"/>
              <a:gd name="connsiteX151" fmla="*/ 4243502 w 6783688"/>
              <a:gd name="connsiteY151" fmla="*/ 33350 h 722705"/>
              <a:gd name="connsiteX152" fmla="*/ 4029133 w 6783688"/>
              <a:gd name="connsiteY152" fmla="*/ 33350 h 722705"/>
              <a:gd name="connsiteX153" fmla="*/ 3587568 w 6783688"/>
              <a:gd name="connsiteY153" fmla="*/ 334566 h 722705"/>
              <a:gd name="connsiteX154" fmla="*/ 3678007 w 6783688"/>
              <a:gd name="connsiteY154" fmla="*/ 213465 h 722705"/>
              <a:gd name="connsiteX155" fmla="*/ 3749443 w 6783688"/>
              <a:gd name="connsiteY155" fmla="*/ 317891 h 722705"/>
              <a:gd name="connsiteX156" fmla="*/ 3749443 w 6783688"/>
              <a:gd name="connsiteY156" fmla="*/ 334566 h 722705"/>
              <a:gd name="connsiteX157" fmla="*/ 3587568 w 6783688"/>
              <a:gd name="connsiteY157" fmla="*/ 334566 h 722705"/>
              <a:gd name="connsiteX158" fmla="*/ 3509243 w 6783688"/>
              <a:gd name="connsiteY158" fmla="*/ 379979 h 722705"/>
              <a:gd name="connsiteX159" fmla="*/ 3674919 w 6783688"/>
              <a:gd name="connsiteY159" fmla="*/ 571447 h 722705"/>
              <a:gd name="connsiteX160" fmla="*/ 3817792 w 6783688"/>
              <a:gd name="connsiteY160" fmla="*/ 472283 h 722705"/>
              <a:gd name="connsiteX161" fmla="*/ 3784360 w 6783688"/>
              <a:gd name="connsiteY161" fmla="*/ 460930 h 722705"/>
              <a:gd name="connsiteX162" fmla="*/ 3689349 w 6783688"/>
              <a:gd name="connsiteY162" fmla="*/ 526034 h 722705"/>
              <a:gd name="connsiteX163" fmla="*/ 3587509 w 6783688"/>
              <a:gd name="connsiteY163" fmla="*/ 374657 h 722705"/>
              <a:gd name="connsiteX164" fmla="*/ 3820880 w 6783688"/>
              <a:gd name="connsiteY164" fmla="*/ 374657 h 722705"/>
              <a:gd name="connsiteX165" fmla="*/ 3822424 w 6783688"/>
              <a:gd name="connsiteY165" fmla="*/ 342845 h 722705"/>
              <a:gd name="connsiteX166" fmla="*/ 3680264 w 6783688"/>
              <a:gd name="connsiteY166" fmla="*/ 178577 h 722705"/>
              <a:gd name="connsiteX167" fmla="*/ 3509243 w 6783688"/>
              <a:gd name="connsiteY167" fmla="*/ 379979 h 722705"/>
              <a:gd name="connsiteX168" fmla="*/ 3282760 w 6783688"/>
              <a:gd name="connsiteY168" fmla="*/ 0 h 722705"/>
              <a:gd name="connsiteX169" fmla="*/ 3282760 w 6783688"/>
              <a:gd name="connsiteY169" fmla="*/ 30275 h 722705"/>
              <a:gd name="connsiteX170" fmla="*/ 3335194 w 6783688"/>
              <a:gd name="connsiteY170" fmla="*/ 35597 h 722705"/>
              <a:gd name="connsiteX171" fmla="*/ 3335194 w 6783688"/>
              <a:gd name="connsiteY171" fmla="*/ 527571 h 722705"/>
              <a:gd name="connsiteX172" fmla="*/ 3282760 w 6783688"/>
              <a:gd name="connsiteY172" fmla="*/ 532893 h 722705"/>
              <a:gd name="connsiteX173" fmla="*/ 3282760 w 6783688"/>
              <a:gd name="connsiteY173" fmla="*/ 563169 h 722705"/>
              <a:gd name="connsiteX174" fmla="*/ 3462153 w 6783688"/>
              <a:gd name="connsiteY174" fmla="*/ 563169 h 722705"/>
              <a:gd name="connsiteX175" fmla="*/ 3462153 w 6783688"/>
              <a:gd name="connsiteY175" fmla="*/ 532893 h 722705"/>
              <a:gd name="connsiteX176" fmla="*/ 3406690 w 6783688"/>
              <a:gd name="connsiteY176" fmla="*/ 527571 h 722705"/>
              <a:gd name="connsiteX177" fmla="*/ 3406690 w 6783688"/>
              <a:gd name="connsiteY177" fmla="*/ 0 h 722705"/>
              <a:gd name="connsiteX178" fmla="*/ 3282760 w 6783688"/>
              <a:gd name="connsiteY178" fmla="*/ 0 h 722705"/>
              <a:gd name="connsiteX179" fmla="*/ 2923261 w 6783688"/>
              <a:gd name="connsiteY179" fmla="*/ 570678 h 722705"/>
              <a:gd name="connsiteX180" fmla="*/ 2952893 w 6783688"/>
              <a:gd name="connsiteY180" fmla="*/ 529818 h 722705"/>
              <a:gd name="connsiteX181" fmla="*/ 3066134 w 6783688"/>
              <a:gd name="connsiteY181" fmla="*/ 571447 h 722705"/>
              <a:gd name="connsiteX182" fmla="*/ 3230325 w 6783688"/>
              <a:gd name="connsiteY182" fmla="*/ 371642 h 722705"/>
              <a:gd name="connsiteX183" fmla="*/ 3090481 w 6783688"/>
              <a:gd name="connsiteY183" fmla="*/ 178636 h 722705"/>
              <a:gd name="connsiteX184" fmla="*/ 2971895 w 6783688"/>
              <a:gd name="connsiteY184" fmla="*/ 240724 h 722705"/>
              <a:gd name="connsiteX185" fmla="*/ 2971895 w 6783688"/>
              <a:gd name="connsiteY185" fmla="*/ 59 h 722705"/>
              <a:gd name="connsiteX186" fmla="*/ 2852537 w 6783688"/>
              <a:gd name="connsiteY186" fmla="*/ 59 h 722705"/>
              <a:gd name="connsiteX187" fmla="*/ 2852537 w 6783688"/>
              <a:gd name="connsiteY187" fmla="*/ 29566 h 722705"/>
              <a:gd name="connsiteX188" fmla="*/ 2900399 w 6783688"/>
              <a:gd name="connsiteY188" fmla="*/ 34888 h 722705"/>
              <a:gd name="connsiteX189" fmla="*/ 2900399 w 6783688"/>
              <a:gd name="connsiteY189" fmla="*/ 570737 h 722705"/>
              <a:gd name="connsiteX190" fmla="*/ 2923261 w 6783688"/>
              <a:gd name="connsiteY190" fmla="*/ 570737 h 722705"/>
              <a:gd name="connsiteX191" fmla="*/ 3066134 w 6783688"/>
              <a:gd name="connsiteY191" fmla="*/ 225528 h 722705"/>
              <a:gd name="connsiteX192" fmla="*/ 3150516 w 6783688"/>
              <a:gd name="connsiteY192" fmla="*/ 377673 h 722705"/>
              <a:gd name="connsiteX193" fmla="*/ 3064650 w 6783688"/>
              <a:gd name="connsiteY193" fmla="*/ 533603 h 722705"/>
              <a:gd name="connsiteX194" fmla="*/ 2971895 w 6783688"/>
              <a:gd name="connsiteY194" fmla="*/ 437455 h 722705"/>
              <a:gd name="connsiteX195" fmla="*/ 2971895 w 6783688"/>
              <a:gd name="connsiteY195" fmla="*/ 326229 h 722705"/>
              <a:gd name="connsiteX196" fmla="*/ 3066134 w 6783688"/>
              <a:gd name="connsiteY196" fmla="*/ 225528 h 722705"/>
              <a:gd name="connsiteX197" fmla="*/ 2629082 w 6783688"/>
              <a:gd name="connsiteY197" fmla="*/ 529818 h 722705"/>
              <a:gd name="connsiteX198" fmla="*/ 2577420 w 6783688"/>
              <a:gd name="connsiteY198" fmla="*/ 470036 h 722705"/>
              <a:gd name="connsiteX199" fmla="*/ 2665602 w 6783688"/>
              <a:gd name="connsiteY199" fmla="*/ 396595 h 722705"/>
              <a:gd name="connsiteX200" fmla="*/ 2705863 w 6783688"/>
              <a:gd name="connsiteY200" fmla="*/ 396595 h 722705"/>
              <a:gd name="connsiteX201" fmla="*/ 2705863 w 6783688"/>
              <a:gd name="connsiteY201" fmla="*/ 458683 h 722705"/>
              <a:gd name="connsiteX202" fmla="*/ 2629082 w 6783688"/>
              <a:gd name="connsiteY202" fmla="*/ 529818 h 722705"/>
              <a:gd name="connsiteX203" fmla="*/ 2654913 w 6783688"/>
              <a:gd name="connsiteY203" fmla="*/ 364842 h 722705"/>
              <a:gd name="connsiteX204" fmla="*/ 2498323 w 6783688"/>
              <a:gd name="connsiteY204" fmla="*/ 474590 h 722705"/>
              <a:gd name="connsiteX205" fmla="*/ 2601707 w 6783688"/>
              <a:gd name="connsiteY205" fmla="*/ 571447 h 722705"/>
              <a:gd name="connsiteX206" fmla="*/ 2710376 w 6783688"/>
              <a:gd name="connsiteY206" fmla="*/ 517696 h 722705"/>
              <a:gd name="connsiteX207" fmla="*/ 2776528 w 6783688"/>
              <a:gd name="connsiteY207" fmla="*/ 570678 h 722705"/>
              <a:gd name="connsiteX208" fmla="*/ 2831278 w 6783688"/>
              <a:gd name="connsiteY208" fmla="*/ 557788 h 722705"/>
              <a:gd name="connsiteX209" fmla="*/ 2824449 w 6783688"/>
              <a:gd name="connsiteY209" fmla="*/ 532065 h 722705"/>
              <a:gd name="connsiteX210" fmla="*/ 2800102 w 6783688"/>
              <a:gd name="connsiteY210" fmla="*/ 536619 h 722705"/>
              <a:gd name="connsiteX211" fmla="*/ 2778072 w 6783688"/>
              <a:gd name="connsiteY211" fmla="*/ 494221 h 722705"/>
              <a:gd name="connsiteX212" fmla="*/ 2778072 w 6783688"/>
              <a:gd name="connsiteY212" fmla="*/ 321675 h 722705"/>
              <a:gd name="connsiteX213" fmla="*/ 2644284 w 6783688"/>
              <a:gd name="connsiteY213" fmla="*/ 178636 h 722705"/>
              <a:gd name="connsiteX214" fmla="*/ 2516612 w 6783688"/>
              <a:gd name="connsiteY214" fmla="*/ 272478 h 722705"/>
              <a:gd name="connsiteX215" fmla="*/ 2559961 w 6783688"/>
              <a:gd name="connsiteY215" fmla="*/ 319428 h 722705"/>
              <a:gd name="connsiteX216" fmla="*/ 2602538 w 6783688"/>
              <a:gd name="connsiteY216" fmla="*/ 279337 h 722705"/>
              <a:gd name="connsiteX217" fmla="*/ 2597966 w 6783688"/>
              <a:gd name="connsiteY217" fmla="*/ 252078 h 722705"/>
              <a:gd name="connsiteX218" fmla="*/ 2573619 w 6783688"/>
              <a:gd name="connsiteY218" fmla="*/ 252078 h 722705"/>
              <a:gd name="connsiteX219" fmla="*/ 2572075 w 6783688"/>
              <a:gd name="connsiteY219" fmla="*/ 242262 h 722705"/>
              <a:gd name="connsiteX220" fmla="*/ 2632883 w 6783688"/>
              <a:gd name="connsiteY220" fmla="*/ 210449 h 722705"/>
              <a:gd name="connsiteX221" fmla="*/ 2705863 w 6783688"/>
              <a:gd name="connsiteY221" fmla="*/ 313397 h 722705"/>
              <a:gd name="connsiteX222" fmla="*/ 2705863 w 6783688"/>
              <a:gd name="connsiteY222" fmla="*/ 364842 h 722705"/>
              <a:gd name="connsiteX223" fmla="*/ 2654913 w 6783688"/>
              <a:gd name="connsiteY223" fmla="*/ 364842 h 722705"/>
              <a:gd name="connsiteX224" fmla="*/ 2044584 w 6783688"/>
              <a:gd name="connsiteY224" fmla="*/ 186974 h 722705"/>
              <a:gd name="connsiteX225" fmla="*/ 2044584 w 6783688"/>
              <a:gd name="connsiteY225" fmla="*/ 217249 h 722705"/>
              <a:gd name="connsiteX226" fmla="*/ 2092446 w 6783688"/>
              <a:gd name="connsiteY226" fmla="*/ 222571 h 722705"/>
              <a:gd name="connsiteX227" fmla="*/ 2092446 w 6783688"/>
              <a:gd name="connsiteY227" fmla="*/ 527571 h 722705"/>
              <a:gd name="connsiteX228" fmla="*/ 2044584 w 6783688"/>
              <a:gd name="connsiteY228" fmla="*/ 532893 h 722705"/>
              <a:gd name="connsiteX229" fmla="*/ 2044584 w 6783688"/>
              <a:gd name="connsiteY229" fmla="*/ 563169 h 722705"/>
              <a:gd name="connsiteX230" fmla="*/ 2214061 w 6783688"/>
              <a:gd name="connsiteY230" fmla="*/ 563169 h 722705"/>
              <a:gd name="connsiteX231" fmla="*/ 2214061 w 6783688"/>
              <a:gd name="connsiteY231" fmla="*/ 532893 h 722705"/>
              <a:gd name="connsiteX232" fmla="*/ 2164655 w 6783688"/>
              <a:gd name="connsiteY232" fmla="*/ 527571 h 722705"/>
              <a:gd name="connsiteX233" fmla="*/ 2164655 w 6783688"/>
              <a:gd name="connsiteY233" fmla="*/ 325460 h 722705"/>
              <a:gd name="connsiteX234" fmla="*/ 2261210 w 6783688"/>
              <a:gd name="connsiteY234" fmla="*/ 229312 h 722705"/>
              <a:gd name="connsiteX235" fmla="*/ 2328074 w 6783688"/>
              <a:gd name="connsiteY235" fmla="*/ 308016 h 722705"/>
              <a:gd name="connsiteX236" fmla="*/ 2328074 w 6783688"/>
              <a:gd name="connsiteY236" fmla="*/ 527512 h 722705"/>
              <a:gd name="connsiteX237" fmla="*/ 2280212 w 6783688"/>
              <a:gd name="connsiteY237" fmla="*/ 532834 h 722705"/>
              <a:gd name="connsiteX238" fmla="*/ 2280212 w 6783688"/>
              <a:gd name="connsiteY238" fmla="*/ 563109 h 722705"/>
              <a:gd name="connsiteX239" fmla="*/ 2448204 w 6783688"/>
              <a:gd name="connsiteY239" fmla="*/ 563109 h 722705"/>
              <a:gd name="connsiteX240" fmla="*/ 2448204 w 6783688"/>
              <a:gd name="connsiteY240" fmla="*/ 532834 h 722705"/>
              <a:gd name="connsiteX241" fmla="*/ 2399570 w 6783688"/>
              <a:gd name="connsiteY241" fmla="*/ 527512 h 722705"/>
              <a:gd name="connsiteX242" fmla="*/ 2399570 w 6783688"/>
              <a:gd name="connsiteY242" fmla="*/ 307307 h 722705"/>
              <a:gd name="connsiteX243" fmla="*/ 2287813 w 6783688"/>
              <a:gd name="connsiteY243" fmla="*/ 178636 h 722705"/>
              <a:gd name="connsiteX244" fmla="*/ 2157826 w 6783688"/>
              <a:gd name="connsiteY244" fmla="*/ 250540 h 722705"/>
              <a:gd name="connsiteX245" fmla="*/ 2152482 w 6783688"/>
              <a:gd name="connsiteY245" fmla="*/ 186974 h 722705"/>
              <a:gd name="connsiteX246" fmla="*/ 2044584 w 6783688"/>
              <a:gd name="connsiteY246" fmla="*/ 186974 h 722705"/>
              <a:gd name="connsiteX247" fmla="*/ 1851533 w 6783688"/>
              <a:gd name="connsiteY247" fmla="*/ 58304 h 722705"/>
              <a:gd name="connsiteX248" fmla="*/ 1898682 w 6783688"/>
              <a:gd name="connsiteY248" fmla="*/ 103717 h 722705"/>
              <a:gd name="connsiteX249" fmla="*/ 1945832 w 6783688"/>
              <a:gd name="connsiteY249" fmla="*/ 57535 h 722705"/>
              <a:gd name="connsiteX250" fmla="*/ 1897970 w 6783688"/>
              <a:gd name="connsiteY250" fmla="*/ 11353 h 722705"/>
              <a:gd name="connsiteX251" fmla="*/ 1851533 w 6783688"/>
              <a:gd name="connsiteY251" fmla="*/ 58304 h 722705"/>
              <a:gd name="connsiteX252" fmla="*/ 1815845 w 6783688"/>
              <a:gd name="connsiteY252" fmla="*/ 186974 h 722705"/>
              <a:gd name="connsiteX253" fmla="*/ 1815845 w 6783688"/>
              <a:gd name="connsiteY253" fmla="*/ 217249 h 722705"/>
              <a:gd name="connsiteX254" fmla="*/ 1870595 w 6783688"/>
              <a:gd name="connsiteY254" fmla="*/ 222571 h 722705"/>
              <a:gd name="connsiteX255" fmla="*/ 1870595 w 6783688"/>
              <a:gd name="connsiteY255" fmla="*/ 527571 h 722705"/>
              <a:gd name="connsiteX256" fmla="*/ 1815845 w 6783688"/>
              <a:gd name="connsiteY256" fmla="*/ 532893 h 722705"/>
              <a:gd name="connsiteX257" fmla="*/ 1815845 w 6783688"/>
              <a:gd name="connsiteY257" fmla="*/ 563169 h 722705"/>
              <a:gd name="connsiteX258" fmla="*/ 1999038 w 6783688"/>
              <a:gd name="connsiteY258" fmla="*/ 563169 h 722705"/>
              <a:gd name="connsiteX259" fmla="*/ 1999038 w 6783688"/>
              <a:gd name="connsiteY259" fmla="*/ 532893 h 722705"/>
              <a:gd name="connsiteX260" fmla="*/ 1942803 w 6783688"/>
              <a:gd name="connsiteY260" fmla="*/ 527571 h 722705"/>
              <a:gd name="connsiteX261" fmla="*/ 1942803 w 6783688"/>
              <a:gd name="connsiteY261" fmla="*/ 186974 h 722705"/>
              <a:gd name="connsiteX262" fmla="*/ 1815845 w 6783688"/>
              <a:gd name="connsiteY262" fmla="*/ 186974 h 722705"/>
              <a:gd name="connsiteX263" fmla="*/ 1577901 w 6783688"/>
              <a:gd name="connsiteY263" fmla="*/ 529818 h 722705"/>
              <a:gd name="connsiteX264" fmla="*/ 1526238 w 6783688"/>
              <a:gd name="connsiteY264" fmla="*/ 470036 h 722705"/>
              <a:gd name="connsiteX265" fmla="*/ 1614420 w 6783688"/>
              <a:gd name="connsiteY265" fmla="*/ 396595 h 722705"/>
              <a:gd name="connsiteX266" fmla="*/ 1654681 w 6783688"/>
              <a:gd name="connsiteY266" fmla="*/ 396595 h 722705"/>
              <a:gd name="connsiteX267" fmla="*/ 1654681 w 6783688"/>
              <a:gd name="connsiteY267" fmla="*/ 458683 h 722705"/>
              <a:gd name="connsiteX268" fmla="*/ 1577901 w 6783688"/>
              <a:gd name="connsiteY268" fmla="*/ 529818 h 722705"/>
              <a:gd name="connsiteX269" fmla="*/ 1603791 w 6783688"/>
              <a:gd name="connsiteY269" fmla="*/ 364842 h 722705"/>
              <a:gd name="connsiteX270" fmla="*/ 1447201 w 6783688"/>
              <a:gd name="connsiteY270" fmla="*/ 474590 h 722705"/>
              <a:gd name="connsiteX271" fmla="*/ 1550585 w 6783688"/>
              <a:gd name="connsiteY271" fmla="*/ 571447 h 722705"/>
              <a:gd name="connsiteX272" fmla="*/ 1659254 w 6783688"/>
              <a:gd name="connsiteY272" fmla="*/ 517696 h 722705"/>
              <a:gd name="connsiteX273" fmla="*/ 1725406 w 6783688"/>
              <a:gd name="connsiteY273" fmla="*/ 570678 h 722705"/>
              <a:gd name="connsiteX274" fmla="*/ 1780156 w 6783688"/>
              <a:gd name="connsiteY274" fmla="*/ 557788 h 722705"/>
              <a:gd name="connsiteX275" fmla="*/ 1773327 w 6783688"/>
              <a:gd name="connsiteY275" fmla="*/ 532065 h 722705"/>
              <a:gd name="connsiteX276" fmla="*/ 1748980 w 6783688"/>
              <a:gd name="connsiteY276" fmla="*/ 536619 h 722705"/>
              <a:gd name="connsiteX277" fmla="*/ 1726950 w 6783688"/>
              <a:gd name="connsiteY277" fmla="*/ 494221 h 722705"/>
              <a:gd name="connsiteX278" fmla="*/ 1726950 w 6783688"/>
              <a:gd name="connsiteY278" fmla="*/ 321675 h 722705"/>
              <a:gd name="connsiteX279" fmla="*/ 1593162 w 6783688"/>
              <a:gd name="connsiteY279" fmla="*/ 178636 h 722705"/>
              <a:gd name="connsiteX280" fmla="*/ 1465490 w 6783688"/>
              <a:gd name="connsiteY280" fmla="*/ 272478 h 722705"/>
              <a:gd name="connsiteX281" fmla="*/ 1508839 w 6783688"/>
              <a:gd name="connsiteY281" fmla="*/ 319428 h 722705"/>
              <a:gd name="connsiteX282" fmla="*/ 1551416 w 6783688"/>
              <a:gd name="connsiteY282" fmla="*/ 279337 h 722705"/>
              <a:gd name="connsiteX283" fmla="*/ 1546844 w 6783688"/>
              <a:gd name="connsiteY283" fmla="*/ 252078 h 722705"/>
              <a:gd name="connsiteX284" fmla="*/ 1522497 w 6783688"/>
              <a:gd name="connsiteY284" fmla="*/ 252078 h 722705"/>
              <a:gd name="connsiteX285" fmla="*/ 1520953 w 6783688"/>
              <a:gd name="connsiteY285" fmla="*/ 242262 h 722705"/>
              <a:gd name="connsiteX286" fmla="*/ 1581760 w 6783688"/>
              <a:gd name="connsiteY286" fmla="*/ 210449 h 722705"/>
              <a:gd name="connsiteX287" fmla="*/ 1654741 w 6783688"/>
              <a:gd name="connsiteY287" fmla="*/ 313397 h 722705"/>
              <a:gd name="connsiteX288" fmla="*/ 1654741 w 6783688"/>
              <a:gd name="connsiteY288" fmla="*/ 364842 h 722705"/>
              <a:gd name="connsiteX289" fmla="*/ 1603791 w 6783688"/>
              <a:gd name="connsiteY289" fmla="*/ 364842 h 722705"/>
              <a:gd name="connsiteX290" fmla="*/ 1216145 w 6783688"/>
              <a:gd name="connsiteY290" fmla="*/ 482158 h 722705"/>
              <a:gd name="connsiteX291" fmla="*/ 1303555 w 6783688"/>
              <a:gd name="connsiteY291" fmla="*/ 571447 h 722705"/>
              <a:gd name="connsiteX292" fmla="*/ 1411512 w 6783688"/>
              <a:gd name="connsiteY292" fmla="*/ 476068 h 722705"/>
              <a:gd name="connsiteX293" fmla="*/ 1382652 w 6783688"/>
              <a:gd name="connsiteY293" fmla="*/ 468499 h 722705"/>
              <a:gd name="connsiteX294" fmla="*/ 1326417 w 6783688"/>
              <a:gd name="connsiteY294" fmla="*/ 528281 h 722705"/>
              <a:gd name="connsiteX295" fmla="*/ 1287641 w 6783688"/>
              <a:gd name="connsiteY295" fmla="*/ 469977 h 722705"/>
              <a:gd name="connsiteX296" fmla="*/ 1287641 w 6783688"/>
              <a:gd name="connsiteY296" fmla="*/ 223990 h 722705"/>
              <a:gd name="connsiteX297" fmla="*/ 1369707 w 6783688"/>
              <a:gd name="connsiteY297" fmla="*/ 223990 h 722705"/>
              <a:gd name="connsiteX298" fmla="*/ 1369707 w 6783688"/>
              <a:gd name="connsiteY298" fmla="*/ 186974 h 722705"/>
              <a:gd name="connsiteX299" fmla="*/ 1287641 w 6783688"/>
              <a:gd name="connsiteY299" fmla="*/ 186974 h 722705"/>
              <a:gd name="connsiteX300" fmla="*/ 1287641 w 6783688"/>
              <a:gd name="connsiteY300" fmla="*/ 74151 h 722705"/>
              <a:gd name="connsiteX301" fmla="*/ 1269411 w 6783688"/>
              <a:gd name="connsiteY301" fmla="*/ 74151 h 722705"/>
              <a:gd name="connsiteX302" fmla="*/ 1216204 w 6783688"/>
              <a:gd name="connsiteY302" fmla="*/ 89289 h 722705"/>
              <a:gd name="connsiteX303" fmla="*/ 1216204 w 6783688"/>
              <a:gd name="connsiteY303" fmla="*/ 186974 h 722705"/>
              <a:gd name="connsiteX304" fmla="*/ 1160741 w 6783688"/>
              <a:gd name="connsiteY304" fmla="*/ 186974 h 722705"/>
              <a:gd name="connsiteX305" fmla="*/ 1160741 w 6783688"/>
              <a:gd name="connsiteY305" fmla="*/ 224049 h 722705"/>
              <a:gd name="connsiteX306" fmla="*/ 1216204 w 6783688"/>
              <a:gd name="connsiteY306" fmla="*/ 224049 h 722705"/>
              <a:gd name="connsiteX307" fmla="*/ 1216204 w 6783688"/>
              <a:gd name="connsiteY307" fmla="*/ 482158 h 722705"/>
              <a:gd name="connsiteX308" fmla="*/ 848986 w 6783688"/>
              <a:gd name="connsiteY308" fmla="*/ 571447 h 722705"/>
              <a:gd name="connsiteX309" fmla="*/ 874817 w 6783688"/>
              <a:gd name="connsiteY309" fmla="*/ 571447 h 722705"/>
              <a:gd name="connsiteX310" fmla="*/ 886990 w 6783688"/>
              <a:gd name="connsiteY310" fmla="*/ 540403 h 722705"/>
              <a:gd name="connsiteX311" fmla="*/ 991859 w 6783688"/>
              <a:gd name="connsiteY311" fmla="*/ 571447 h 722705"/>
              <a:gd name="connsiteX312" fmla="*/ 1116502 w 6783688"/>
              <a:gd name="connsiteY312" fmla="*/ 446561 h 722705"/>
              <a:gd name="connsiteX313" fmla="*/ 909733 w 6783688"/>
              <a:gd name="connsiteY313" fmla="*/ 268694 h 722705"/>
              <a:gd name="connsiteX314" fmla="*/ 976598 w 6783688"/>
              <a:gd name="connsiteY314" fmla="*/ 214174 h 722705"/>
              <a:gd name="connsiteX315" fmla="*/ 1068580 w 6783688"/>
              <a:gd name="connsiteY315" fmla="*/ 296663 h 722705"/>
              <a:gd name="connsiteX316" fmla="*/ 1098212 w 6783688"/>
              <a:gd name="connsiteY316" fmla="*/ 296663 h 722705"/>
              <a:gd name="connsiteX317" fmla="*/ 1098212 w 6783688"/>
              <a:gd name="connsiteY317" fmla="*/ 178636 h 722705"/>
              <a:gd name="connsiteX318" fmla="*/ 1073865 w 6783688"/>
              <a:gd name="connsiteY318" fmla="*/ 178636 h 722705"/>
              <a:gd name="connsiteX319" fmla="*/ 1060920 w 6783688"/>
              <a:gd name="connsiteY319" fmla="*/ 200574 h 722705"/>
              <a:gd name="connsiteX320" fmla="*/ 977310 w 6783688"/>
              <a:gd name="connsiteY320" fmla="*/ 178636 h 722705"/>
              <a:gd name="connsiteX321" fmla="*/ 855696 w 6783688"/>
              <a:gd name="connsiteY321" fmla="*/ 292938 h 722705"/>
              <a:gd name="connsiteX322" fmla="*/ 1061692 w 6783688"/>
              <a:gd name="connsiteY322" fmla="*/ 469268 h 722705"/>
              <a:gd name="connsiteX323" fmla="*/ 988712 w 6783688"/>
              <a:gd name="connsiteY323" fmla="*/ 533603 h 722705"/>
              <a:gd name="connsiteX324" fmla="*/ 879270 w 6783688"/>
              <a:gd name="connsiteY324" fmla="*/ 435977 h 722705"/>
              <a:gd name="connsiteX325" fmla="*/ 848867 w 6783688"/>
              <a:gd name="connsiteY325" fmla="*/ 435977 h 722705"/>
              <a:gd name="connsiteX326" fmla="*/ 848867 w 6783688"/>
              <a:gd name="connsiteY326" fmla="*/ 571447 h 722705"/>
              <a:gd name="connsiteX327" fmla="*/ 789722 w 6783688"/>
              <a:gd name="connsiteY327" fmla="*/ 563109 h 722705"/>
              <a:gd name="connsiteX328" fmla="*/ 789722 w 6783688"/>
              <a:gd name="connsiteY328" fmla="*/ 532834 h 722705"/>
              <a:gd name="connsiteX329" fmla="*/ 741860 w 6783688"/>
              <a:gd name="connsiteY329" fmla="*/ 527512 h 722705"/>
              <a:gd name="connsiteX330" fmla="*/ 741860 w 6783688"/>
              <a:gd name="connsiteY330" fmla="*/ 186974 h 722705"/>
              <a:gd name="connsiteX331" fmla="*/ 620246 w 6783688"/>
              <a:gd name="connsiteY331" fmla="*/ 186974 h 722705"/>
              <a:gd name="connsiteX332" fmla="*/ 620246 w 6783688"/>
              <a:gd name="connsiteY332" fmla="*/ 217249 h 722705"/>
              <a:gd name="connsiteX333" fmla="*/ 670424 w 6783688"/>
              <a:gd name="connsiteY333" fmla="*/ 222571 h 722705"/>
              <a:gd name="connsiteX334" fmla="*/ 670424 w 6783688"/>
              <a:gd name="connsiteY334" fmla="*/ 415576 h 722705"/>
              <a:gd name="connsiteX335" fmla="*/ 575412 w 6783688"/>
              <a:gd name="connsiteY335" fmla="*/ 520771 h 722705"/>
              <a:gd name="connsiteX336" fmla="*/ 510033 w 6783688"/>
              <a:gd name="connsiteY336" fmla="*/ 443546 h 722705"/>
              <a:gd name="connsiteX337" fmla="*/ 510033 w 6783688"/>
              <a:gd name="connsiteY337" fmla="*/ 186974 h 722705"/>
              <a:gd name="connsiteX338" fmla="*/ 389903 w 6783688"/>
              <a:gd name="connsiteY338" fmla="*/ 186974 h 722705"/>
              <a:gd name="connsiteX339" fmla="*/ 389903 w 6783688"/>
              <a:gd name="connsiteY339" fmla="*/ 217249 h 722705"/>
              <a:gd name="connsiteX340" fmla="*/ 437765 w 6783688"/>
              <a:gd name="connsiteY340" fmla="*/ 222571 h 722705"/>
              <a:gd name="connsiteX341" fmla="*/ 437765 w 6783688"/>
              <a:gd name="connsiteY341" fmla="*/ 442836 h 722705"/>
              <a:gd name="connsiteX342" fmla="*/ 551006 w 6783688"/>
              <a:gd name="connsiteY342" fmla="*/ 571506 h 722705"/>
              <a:gd name="connsiteX343" fmla="*/ 675649 w 6783688"/>
              <a:gd name="connsiteY343" fmla="*/ 501849 h 722705"/>
              <a:gd name="connsiteX344" fmla="*/ 681706 w 6783688"/>
              <a:gd name="connsiteY344" fmla="*/ 563169 h 722705"/>
              <a:gd name="connsiteX345" fmla="*/ 789722 w 6783688"/>
              <a:gd name="connsiteY345" fmla="*/ 563169 h 722705"/>
              <a:gd name="connsiteX346" fmla="*/ 167220 w 6783688"/>
              <a:gd name="connsiteY346" fmla="*/ 534372 h 722705"/>
              <a:gd name="connsiteX347" fmla="*/ 28860 w 6783688"/>
              <a:gd name="connsiteY347" fmla="*/ 398133 h 722705"/>
              <a:gd name="connsiteX348" fmla="*/ 0 w 6783688"/>
              <a:gd name="connsiteY348" fmla="*/ 398133 h 722705"/>
              <a:gd name="connsiteX349" fmla="*/ 6829 w 6783688"/>
              <a:gd name="connsiteY349" fmla="*/ 572984 h 722705"/>
              <a:gd name="connsiteX350" fmla="*/ 31176 w 6783688"/>
              <a:gd name="connsiteY350" fmla="*/ 572984 h 722705"/>
              <a:gd name="connsiteX351" fmla="*/ 50178 w 6783688"/>
              <a:gd name="connsiteY351" fmla="*/ 549509 h 722705"/>
              <a:gd name="connsiteX352" fmla="*/ 169536 w 6783688"/>
              <a:gd name="connsiteY352" fmla="*/ 571447 h 722705"/>
              <a:gd name="connsiteX353" fmla="*/ 341328 w 6783688"/>
              <a:gd name="connsiteY353" fmla="*/ 401148 h 722705"/>
              <a:gd name="connsiteX354" fmla="*/ 176365 w 6783688"/>
              <a:gd name="connsiteY354" fmla="*/ 241434 h 722705"/>
              <a:gd name="connsiteX355" fmla="*/ 62351 w 6783688"/>
              <a:gd name="connsiteY355" fmla="*/ 143039 h 722705"/>
              <a:gd name="connsiteX356" fmla="*/ 161163 w 6783688"/>
              <a:gd name="connsiteY356" fmla="*/ 61319 h 722705"/>
              <a:gd name="connsiteX357" fmla="*/ 285034 w 6783688"/>
              <a:gd name="connsiteY357" fmla="*/ 186205 h 722705"/>
              <a:gd name="connsiteX358" fmla="*/ 313894 w 6783688"/>
              <a:gd name="connsiteY358" fmla="*/ 186205 h 722705"/>
              <a:gd name="connsiteX359" fmla="*/ 308549 w 6783688"/>
              <a:gd name="connsiteY359" fmla="*/ 31813 h 722705"/>
              <a:gd name="connsiteX360" fmla="*/ 285747 w 6783688"/>
              <a:gd name="connsiteY360" fmla="*/ 31813 h 722705"/>
              <a:gd name="connsiteX361" fmla="*/ 266744 w 6783688"/>
              <a:gd name="connsiteY361" fmla="*/ 47719 h 722705"/>
              <a:gd name="connsiteX362" fmla="*/ 162588 w 6783688"/>
              <a:gd name="connsiteY362" fmla="*/ 25013 h 722705"/>
              <a:gd name="connsiteX363" fmla="*/ 5998 w 6783688"/>
              <a:gd name="connsiteY363" fmla="*/ 179405 h 722705"/>
              <a:gd name="connsiteX364" fmla="*/ 145842 w 6783688"/>
              <a:gd name="connsiteY364" fmla="*/ 323982 h 722705"/>
              <a:gd name="connsiteX365" fmla="*/ 287231 w 6783688"/>
              <a:gd name="connsiteY365" fmla="*/ 433730 h 722705"/>
              <a:gd name="connsiteX366" fmla="*/ 167220 w 6783688"/>
              <a:gd name="connsiteY366" fmla="*/ 534372 h 7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783688" h="722705">
                <a:moveTo>
                  <a:pt x="6516173" y="571447"/>
                </a:moveTo>
                <a:lnTo>
                  <a:pt x="6542004" y="571447"/>
                </a:lnTo>
                <a:cubicBezTo>
                  <a:pt x="6544261" y="545725"/>
                  <a:pt x="6548062" y="540403"/>
                  <a:pt x="6554178" y="540403"/>
                </a:cubicBezTo>
                <a:cubicBezTo>
                  <a:pt x="6566351" y="540403"/>
                  <a:pt x="6590639" y="571447"/>
                  <a:pt x="6659046" y="571447"/>
                </a:cubicBezTo>
                <a:cubicBezTo>
                  <a:pt x="6741885" y="571447"/>
                  <a:pt x="6783689" y="515449"/>
                  <a:pt x="6783689" y="446561"/>
                </a:cubicBezTo>
                <a:cubicBezTo>
                  <a:pt x="6783689" y="287616"/>
                  <a:pt x="6576921" y="364073"/>
                  <a:pt x="6576921" y="268694"/>
                </a:cubicBezTo>
                <a:cubicBezTo>
                  <a:pt x="6576921" y="235403"/>
                  <a:pt x="6605781" y="214174"/>
                  <a:pt x="6643785" y="214174"/>
                </a:cubicBezTo>
                <a:cubicBezTo>
                  <a:pt x="6692419" y="214174"/>
                  <a:pt x="6721338" y="240665"/>
                  <a:pt x="6735768" y="296663"/>
                </a:cubicBezTo>
                <a:lnTo>
                  <a:pt x="6765400" y="296663"/>
                </a:lnTo>
                <a:lnTo>
                  <a:pt x="6765400" y="178636"/>
                </a:lnTo>
                <a:lnTo>
                  <a:pt x="6741053" y="178636"/>
                </a:lnTo>
                <a:cubicBezTo>
                  <a:pt x="6739509" y="192237"/>
                  <a:pt x="6737253" y="200574"/>
                  <a:pt x="6728108" y="200574"/>
                </a:cubicBezTo>
                <a:cubicBezTo>
                  <a:pt x="6714450" y="200574"/>
                  <a:pt x="6698476" y="178636"/>
                  <a:pt x="6644498" y="178636"/>
                </a:cubicBezTo>
                <a:cubicBezTo>
                  <a:pt x="6574546" y="178636"/>
                  <a:pt x="6522884" y="227834"/>
                  <a:pt x="6522884" y="292938"/>
                </a:cubicBezTo>
                <a:cubicBezTo>
                  <a:pt x="6522884" y="443546"/>
                  <a:pt x="6728880" y="360288"/>
                  <a:pt x="6728880" y="469268"/>
                </a:cubicBezTo>
                <a:cubicBezTo>
                  <a:pt x="6728880" y="511665"/>
                  <a:pt x="6702277" y="533603"/>
                  <a:pt x="6655900" y="533603"/>
                </a:cubicBezTo>
                <a:cubicBezTo>
                  <a:pt x="6603465" y="533603"/>
                  <a:pt x="6551031" y="502559"/>
                  <a:pt x="6546458" y="435977"/>
                </a:cubicBezTo>
                <a:lnTo>
                  <a:pt x="6516055" y="435977"/>
                </a:lnTo>
                <a:lnTo>
                  <a:pt x="6516055" y="571447"/>
                </a:lnTo>
                <a:close/>
                <a:moveTo>
                  <a:pt x="6218194" y="334566"/>
                </a:moveTo>
                <a:cubicBezTo>
                  <a:pt x="6222766" y="268694"/>
                  <a:pt x="6251626" y="213465"/>
                  <a:pt x="6308633" y="213465"/>
                </a:cubicBezTo>
                <a:cubicBezTo>
                  <a:pt x="6358039" y="213465"/>
                  <a:pt x="6380069" y="249062"/>
                  <a:pt x="6380069" y="317891"/>
                </a:cubicBezTo>
                <a:lnTo>
                  <a:pt x="6380069" y="334566"/>
                </a:lnTo>
                <a:lnTo>
                  <a:pt x="6218194" y="334566"/>
                </a:lnTo>
                <a:close/>
                <a:moveTo>
                  <a:pt x="6139929" y="379979"/>
                </a:moveTo>
                <a:cubicBezTo>
                  <a:pt x="6139929" y="495049"/>
                  <a:pt x="6193135" y="571447"/>
                  <a:pt x="6305605" y="571447"/>
                </a:cubicBezTo>
                <a:cubicBezTo>
                  <a:pt x="6382385" y="571447"/>
                  <a:pt x="6428763" y="531356"/>
                  <a:pt x="6448478" y="472283"/>
                </a:cubicBezTo>
                <a:lnTo>
                  <a:pt x="6415046" y="460930"/>
                </a:lnTo>
                <a:cubicBezTo>
                  <a:pt x="6396816" y="504806"/>
                  <a:pt x="6370213" y="526034"/>
                  <a:pt x="6320034" y="526034"/>
                </a:cubicBezTo>
                <a:cubicBezTo>
                  <a:pt x="6244797" y="526034"/>
                  <a:pt x="6218194" y="467730"/>
                  <a:pt x="6218194" y="374657"/>
                </a:cubicBezTo>
                <a:lnTo>
                  <a:pt x="6451566" y="374657"/>
                </a:lnTo>
                <a:cubicBezTo>
                  <a:pt x="6452338" y="364073"/>
                  <a:pt x="6453110" y="352720"/>
                  <a:pt x="6453110" y="342845"/>
                </a:cubicBezTo>
                <a:cubicBezTo>
                  <a:pt x="6453110" y="230081"/>
                  <a:pt x="6399132" y="178577"/>
                  <a:pt x="6310949" y="178577"/>
                </a:cubicBezTo>
                <a:cubicBezTo>
                  <a:pt x="6212909" y="178636"/>
                  <a:pt x="6139929" y="251309"/>
                  <a:pt x="6139929" y="379979"/>
                </a:cubicBezTo>
                <a:moveTo>
                  <a:pt x="5948362" y="58304"/>
                </a:moveTo>
                <a:cubicBezTo>
                  <a:pt x="5948362" y="83257"/>
                  <a:pt x="5960535" y="103717"/>
                  <a:pt x="5995511" y="103717"/>
                </a:cubicBezTo>
                <a:cubicBezTo>
                  <a:pt x="6025915" y="103717"/>
                  <a:pt x="6042661" y="87042"/>
                  <a:pt x="6042661" y="57535"/>
                </a:cubicBezTo>
                <a:cubicBezTo>
                  <a:pt x="6042661" y="23475"/>
                  <a:pt x="6022114" y="11353"/>
                  <a:pt x="5994798" y="11353"/>
                </a:cubicBezTo>
                <a:cubicBezTo>
                  <a:pt x="5962792" y="11353"/>
                  <a:pt x="5948362" y="31813"/>
                  <a:pt x="5948362" y="58304"/>
                </a:cubicBezTo>
                <a:moveTo>
                  <a:pt x="5912673" y="186974"/>
                </a:moveTo>
                <a:lnTo>
                  <a:pt x="5912673" y="217249"/>
                </a:lnTo>
                <a:lnTo>
                  <a:pt x="5967423" y="222571"/>
                </a:lnTo>
                <a:lnTo>
                  <a:pt x="5967423" y="527571"/>
                </a:lnTo>
                <a:lnTo>
                  <a:pt x="5912673" y="532893"/>
                </a:lnTo>
                <a:lnTo>
                  <a:pt x="5912673" y="563169"/>
                </a:lnTo>
                <a:lnTo>
                  <a:pt x="6095867" y="563169"/>
                </a:lnTo>
                <a:lnTo>
                  <a:pt x="6095867" y="532893"/>
                </a:lnTo>
                <a:lnTo>
                  <a:pt x="6039632" y="527571"/>
                </a:lnTo>
                <a:lnTo>
                  <a:pt x="6039632" y="186974"/>
                </a:lnTo>
                <a:lnTo>
                  <a:pt x="5912673" y="186974"/>
                </a:lnTo>
                <a:close/>
                <a:moveTo>
                  <a:pt x="5737853" y="178636"/>
                </a:moveTo>
                <a:cubicBezTo>
                  <a:pt x="5631440" y="178636"/>
                  <a:pt x="5557687" y="249003"/>
                  <a:pt x="5557687" y="386011"/>
                </a:cubicBezTo>
                <a:cubicBezTo>
                  <a:pt x="5557687" y="501081"/>
                  <a:pt x="5615466" y="571447"/>
                  <a:pt x="5723363" y="571447"/>
                </a:cubicBezTo>
                <a:cubicBezTo>
                  <a:pt x="5816831" y="571447"/>
                  <a:pt x="5853351" y="505574"/>
                  <a:pt x="5863980" y="470805"/>
                </a:cubicBezTo>
                <a:lnTo>
                  <a:pt x="5830548" y="459452"/>
                </a:lnTo>
                <a:cubicBezTo>
                  <a:pt x="5818375" y="490496"/>
                  <a:pt x="5792544" y="526803"/>
                  <a:pt x="5739337" y="526803"/>
                </a:cubicBezTo>
                <a:cubicBezTo>
                  <a:pt x="5663328" y="526803"/>
                  <a:pt x="5635953" y="468499"/>
                  <a:pt x="5635953" y="370873"/>
                </a:cubicBezTo>
                <a:cubicBezTo>
                  <a:pt x="5635953" y="270231"/>
                  <a:pt x="5670929" y="214174"/>
                  <a:pt x="5740822" y="214174"/>
                </a:cubicBezTo>
                <a:cubicBezTo>
                  <a:pt x="5777282" y="214174"/>
                  <a:pt x="5797828" y="223990"/>
                  <a:pt x="5797828" y="249003"/>
                </a:cubicBezTo>
                <a:cubicBezTo>
                  <a:pt x="5797828" y="254325"/>
                  <a:pt x="5797056" y="259587"/>
                  <a:pt x="5795572" y="265678"/>
                </a:cubicBezTo>
                <a:lnTo>
                  <a:pt x="5770513" y="265678"/>
                </a:lnTo>
                <a:cubicBezTo>
                  <a:pt x="5765168" y="277031"/>
                  <a:pt x="5763684" y="290631"/>
                  <a:pt x="5763684" y="298969"/>
                </a:cubicBezTo>
                <a:cubicBezTo>
                  <a:pt x="5763684" y="326229"/>
                  <a:pt x="5784942" y="342845"/>
                  <a:pt x="5810833" y="342845"/>
                </a:cubicBezTo>
                <a:cubicBezTo>
                  <a:pt x="5839693" y="342845"/>
                  <a:pt x="5864039" y="325460"/>
                  <a:pt x="5864039" y="280756"/>
                </a:cubicBezTo>
                <a:cubicBezTo>
                  <a:pt x="5863980" y="219496"/>
                  <a:pt x="5811546" y="178636"/>
                  <a:pt x="5737853" y="178636"/>
                </a:cubicBezTo>
                <a:moveTo>
                  <a:pt x="5320515" y="529818"/>
                </a:moveTo>
                <a:cubicBezTo>
                  <a:pt x="5282511" y="529818"/>
                  <a:pt x="5268853" y="507881"/>
                  <a:pt x="5268853" y="470036"/>
                </a:cubicBezTo>
                <a:cubicBezTo>
                  <a:pt x="5268853" y="425392"/>
                  <a:pt x="5290884" y="396595"/>
                  <a:pt x="5357035" y="396595"/>
                </a:cubicBezTo>
                <a:lnTo>
                  <a:pt x="5397296" y="396595"/>
                </a:lnTo>
                <a:lnTo>
                  <a:pt x="5397296" y="458683"/>
                </a:lnTo>
                <a:cubicBezTo>
                  <a:pt x="5397296" y="504865"/>
                  <a:pt x="5357035" y="529818"/>
                  <a:pt x="5320515" y="529818"/>
                </a:cubicBezTo>
                <a:moveTo>
                  <a:pt x="5346406" y="364842"/>
                </a:moveTo>
                <a:cubicBezTo>
                  <a:pt x="5255195" y="364842"/>
                  <a:pt x="5189815" y="392101"/>
                  <a:pt x="5189815" y="474590"/>
                </a:cubicBezTo>
                <a:cubicBezTo>
                  <a:pt x="5189815" y="545725"/>
                  <a:pt x="5236965" y="571447"/>
                  <a:pt x="5293200" y="571447"/>
                </a:cubicBezTo>
                <a:cubicBezTo>
                  <a:pt x="5339577" y="571447"/>
                  <a:pt x="5379838" y="551756"/>
                  <a:pt x="5401869" y="517696"/>
                </a:cubicBezTo>
                <a:cubicBezTo>
                  <a:pt x="5407926" y="557078"/>
                  <a:pt x="5429244" y="570678"/>
                  <a:pt x="5468020" y="570678"/>
                </a:cubicBezTo>
                <a:cubicBezTo>
                  <a:pt x="5490823" y="570678"/>
                  <a:pt x="5510597" y="564647"/>
                  <a:pt x="5522770" y="557788"/>
                </a:cubicBezTo>
                <a:lnTo>
                  <a:pt x="5515942" y="532065"/>
                </a:lnTo>
                <a:cubicBezTo>
                  <a:pt x="5507569" y="535081"/>
                  <a:pt x="5499968" y="536619"/>
                  <a:pt x="5491595" y="536619"/>
                </a:cubicBezTo>
                <a:cubicBezTo>
                  <a:pt x="5474137" y="536619"/>
                  <a:pt x="5469564" y="526803"/>
                  <a:pt x="5469564" y="494221"/>
                </a:cubicBezTo>
                <a:lnTo>
                  <a:pt x="5469564" y="321675"/>
                </a:lnTo>
                <a:cubicBezTo>
                  <a:pt x="5469564" y="215712"/>
                  <a:pt x="5428531" y="178636"/>
                  <a:pt x="5335776" y="178636"/>
                </a:cubicBezTo>
                <a:cubicBezTo>
                  <a:pt x="5262024" y="178636"/>
                  <a:pt x="5208105" y="217249"/>
                  <a:pt x="5208105" y="272478"/>
                </a:cubicBezTo>
                <a:cubicBezTo>
                  <a:pt x="5208105" y="302753"/>
                  <a:pt x="5224079" y="319428"/>
                  <a:pt x="5251454" y="319428"/>
                </a:cubicBezTo>
                <a:cubicBezTo>
                  <a:pt x="5275801" y="319428"/>
                  <a:pt x="5294031" y="305060"/>
                  <a:pt x="5294031" y="279337"/>
                </a:cubicBezTo>
                <a:cubicBezTo>
                  <a:pt x="5294031" y="271000"/>
                  <a:pt x="5291774" y="261184"/>
                  <a:pt x="5289458" y="252078"/>
                </a:cubicBezTo>
                <a:lnTo>
                  <a:pt x="5265112" y="252078"/>
                </a:lnTo>
                <a:cubicBezTo>
                  <a:pt x="5264340" y="248293"/>
                  <a:pt x="5263568" y="245278"/>
                  <a:pt x="5263568" y="242262"/>
                </a:cubicBezTo>
                <a:cubicBezTo>
                  <a:pt x="5263568" y="213524"/>
                  <a:pt x="5302344" y="210449"/>
                  <a:pt x="5324375" y="210449"/>
                </a:cubicBezTo>
                <a:cubicBezTo>
                  <a:pt x="5382154" y="210449"/>
                  <a:pt x="5397356" y="247525"/>
                  <a:pt x="5397356" y="313397"/>
                </a:cubicBezTo>
                <a:lnTo>
                  <a:pt x="5397356" y="364842"/>
                </a:lnTo>
                <a:lnTo>
                  <a:pt x="5346406" y="364842"/>
                </a:lnTo>
                <a:close/>
                <a:moveTo>
                  <a:pt x="4904782" y="312569"/>
                </a:moveTo>
                <a:cubicBezTo>
                  <a:pt x="4904782" y="238418"/>
                  <a:pt x="4937442" y="211927"/>
                  <a:pt x="4975446" y="211927"/>
                </a:cubicBezTo>
                <a:cubicBezTo>
                  <a:pt x="5016479" y="211927"/>
                  <a:pt x="5043854" y="236881"/>
                  <a:pt x="5043854" y="311091"/>
                </a:cubicBezTo>
                <a:cubicBezTo>
                  <a:pt x="5043854" y="389026"/>
                  <a:pt x="5013451" y="413270"/>
                  <a:pt x="4976218" y="413270"/>
                </a:cubicBezTo>
                <a:cubicBezTo>
                  <a:pt x="4932929" y="413270"/>
                  <a:pt x="4904782" y="388258"/>
                  <a:pt x="4904782" y="312569"/>
                </a:cubicBezTo>
                <a:moveTo>
                  <a:pt x="4990648" y="575231"/>
                </a:moveTo>
                <a:cubicBezTo>
                  <a:pt x="5057512" y="575231"/>
                  <a:pt x="5094032" y="579785"/>
                  <a:pt x="5094032" y="620644"/>
                </a:cubicBezTo>
                <a:cubicBezTo>
                  <a:pt x="5094032" y="669073"/>
                  <a:pt x="5051455" y="684211"/>
                  <a:pt x="4979247" y="684211"/>
                </a:cubicBezTo>
                <a:cubicBezTo>
                  <a:pt x="4887264" y="684211"/>
                  <a:pt x="4869805" y="662273"/>
                  <a:pt x="4869805" y="626676"/>
                </a:cubicBezTo>
                <a:cubicBezTo>
                  <a:pt x="4869805" y="605507"/>
                  <a:pt x="4877406" y="589600"/>
                  <a:pt x="4887264" y="575231"/>
                </a:cubicBezTo>
                <a:lnTo>
                  <a:pt x="4990648" y="575231"/>
                </a:lnTo>
                <a:close/>
                <a:moveTo>
                  <a:pt x="4976990" y="448808"/>
                </a:moveTo>
                <a:cubicBezTo>
                  <a:pt x="5054543" y="448808"/>
                  <a:pt x="5115350" y="398842"/>
                  <a:pt x="5115350" y="312569"/>
                </a:cubicBezTo>
                <a:cubicBezTo>
                  <a:pt x="5115350" y="268694"/>
                  <a:pt x="5098604" y="241434"/>
                  <a:pt x="5078117" y="220206"/>
                </a:cubicBezTo>
                <a:lnTo>
                  <a:pt x="5146526" y="209621"/>
                </a:lnTo>
                <a:lnTo>
                  <a:pt x="5146526" y="167224"/>
                </a:lnTo>
                <a:cubicBezTo>
                  <a:pt x="5139697" y="163440"/>
                  <a:pt x="5131324" y="161902"/>
                  <a:pt x="5123723" y="161902"/>
                </a:cubicBezTo>
                <a:cubicBezTo>
                  <a:pt x="5097892" y="161902"/>
                  <a:pt x="5072061" y="180824"/>
                  <a:pt x="5056087" y="199746"/>
                </a:cubicBezTo>
                <a:cubicBezTo>
                  <a:pt x="5037857" y="186856"/>
                  <a:pt x="5010482" y="178577"/>
                  <a:pt x="4977049" y="178577"/>
                </a:cubicBezTo>
                <a:cubicBezTo>
                  <a:pt x="4879010" y="178577"/>
                  <a:pt x="4831088" y="245928"/>
                  <a:pt x="4831088" y="320848"/>
                </a:cubicBezTo>
                <a:cubicBezTo>
                  <a:pt x="4831088" y="373061"/>
                  <a:pt x="4855435" y="417705"/>
                  <a:pt x="4901753" y="434380"/>
                </a:cubicBezTo>
                <a:cubicBezTo>
                  <a:pt x="4866005" y="466193"/>
                  <a:pt x="4836373" y="487362"/>
                  <a:pt x="4836373" y="521422"/>
                </a:cubicBezTo>
                <a:cubicBezTo>
                  <a:pt x="4836373" y="538806"/>
                  <a:pt x="4844746" y="554713"/>
                  <a:pt x="4862204" y="563050"/>
                </a:cubicBezTo>
                <a:cubicBezTo>
                  <a:pt x="4837145" y="578188"/>
                  <a:pt x="4811255" y="598648"/>
                  <a:pt x="4811255" y="640986"/>
                </a:cubicBezTo>
                <a:cubicBezTo>
                  <a:pt x="4811255" y="690183"/>
                  <a:pt x="4849259" y="722705"/>
                  <a:pt x="4961729" y="722705"/>
                </a:cubicBezTo>
                <a:cubicBezTo>
                  <a:pt x="5101573" y="722705"/>
                  <a:pt x="5148723" y="678830"/>
                  <a:pt x="5148723" y="603142"/>
                </a:cubicBezTo>
                <a:cubicBezTo>
                  <a:pt x="5148723" y="517637"/>
                  <a:pt x="5085659" y="504747"/>
                  <a:pt x="5000505" y="504747"/>
                </a:cubicBezTo>
                <a:lnTo>
                  <a:pt x="4929841" y="504747"/>
                </a:lnTo>
                <a:cubicBezTo>
                  <a:pt x="4910066" y="504747"/>
                  <a:pt x="4900209" y="503209"/>
                  <a:pt x="4900209" y="488840"/>
                </a:cubicBezTo>
                <a:cubicBezTo>
                  <a:pt x="4900209" y="478256"/>
                  <a:pt x="4910838" y="466134"/>
                  <a:pt x="4934413" y="444196"/>
                </a:cubicBezTo>
                <a:cubicBezTo>
                  <a:pt x="4948843" y="447330"/>
                  <a:pt x="4957988" y="448808"/>
                  <a:pt x="4976990" y="448808"/>
                </a:cubicBezTo>
                <a:moveTo>
                  <a:pt x="4541423" y="334566"/>
                </a:moveTo>
                <a:cubicBezTo>
                  <a:pt x="4545995" y="268694"/>
                  <a:pt x="4574854" y="213465"/>
                  <a:pt x="4631861" y="213465"/>
                </a:cubicBezTo>
                <a:cubicBezTo>
                  <a:pt x="4681267" y="213465"/>
                  <a:pt x="4703298" y="249062"/>
                  <a:pt x="4703298" y="317891"/>
                </a:cubicBezTo>
                <a:lnTo>
                  <a:pt x="4703298" y="334566"/>
                </a:lnTo>
                <a:lnTo>
                  <a:pt x="4541423" y="334566"/>
                </a:lnTo>
                <a:close/>
                <a:moveTo>
                  <a:pt x="4463157" y="379979"/>
                </a:moveTo>
                <a:cubicBezTo>
                  <a:pt x="4463157" y="495049"/>
                  <a:pt x="4516363" y="571447"/>
                  <a:pt x="4628833" y="571447"/>
                </a:cubicBezTo>
                <a:cubicBezTo>
                  <a:pt x="4705614" y="571447"/>
                  <a:pt x="4751991" y="531356"/>
                  <a:pt x="4771706" y="472283"/>
                </a:cubicBezTo>
                <a:lnTo>
                  <a:pt x="4738274" y="460930"/>
                </a:lnTo>
                <a:cubicBezTo>
                  <a:pt x="4720044" y="504806"/>
                  <a:pt x="4693441" y="526034"/>
                  <a:pt x="4643263" y="526034"/>
                </a:cubicBezTo>
                <a:cubicBezTo>
                  <a:pt x="4568026" y="526034"/>
                  <a:pt x="4541423" y="467730"/>
                  <a:pt x="4541423" y="374657"/>
                </a:cubicBezTo>
                <a:lnTo>
                  <a:pt x="4774794" y="374657"/>
                </a:lnTo>
                <a:cubicBezTo>
                  <a:pt x="4775566" y="364073"/>
                  <a:pt x="4776338" y="352720"/>
                  <a:pt x="4776338" y="342845"/>
                </a:cubicBezTo>
                <a:cubicBezTo>
                  <a:pt x="4776338" y="230081"/>
                  <a:pt x="4722360" y="178577"/>
                  <a:pt x="4634177" y="178577"/>
                </a:cubicBezTo>
                <a:cubicBezTo>
                  <a:pt x="4536138" y="178636"/>
                  <a:pt x="4463157" y="251309"/>
                  <a:pt x="4463157" y="379979"/>
                </a:cubicBezTo>
                <a:moveTo>
                  <a:pt x="4029133" y="33291"/>
                </a:moveTo>
                <a:lnTo>
                  <a:pt x="4029133" y="63566"/>
                </a:lnTo>
                <a:lnTo>
                  <a:pt x="4086912" y="69598"/>
                </a:lnTo>
                <a:lnTo>
                  <a:pt x="4086912" y="527512"/>
                </a:lnTo>
                <a:lnTo>
                  <a:pt x="4029133" y="533544"/>
                </a:lnTo>
                <a:lnTo>
                  <a:pt x="4029133" y="563050"/>
                </a:lnTo>
                <a:lnTo>
                  <a:pt x="4398549" y="563050"/>
                </a:lnTo>
                <a:lnTo>
                  <a:pt x="4405378" y="393520"/>
                </a:lnTo>
                <a:lnTo>
                  <a:pt x="4377231" y="393520"/>
                </a:lnTo>
                <a:cubicBezTo>
                  <a:pt x="4359773" y="508590"/>
                  <a:pt x="4321768" y="528222"/>
                  <a:pt x="4210783" y="528222"/>
                </a:cubicBezTo>
                <a:lnTo>
                  <a:pt x="4165949" y="528222"/>
                </a:lnTo>
                <a:lnTo>
                  <a:pt x="4165949" y="69657"/>
                </a:lnTo>
                <a:lnTo>
                  <a:pt x="4243502" y="62857"/>
                </a:lnTo>
                <a:lnTo>
                  <a:pt x="4243502" y="33350"/>
                </a:lnTo>
                <a:lnTo>
                  <a:pt x="4029133" y="33350"/>
                </a:lnTo>
                <a:close/>
                <a:moveTo>
                  <a:pt x="3587568" y="334566"/>
                </a:moveTo>
                <a:cubicBezTo>
                  <a:pt x="3592140" y="268694"/>
                  <a:pt x="3621000" y="213465"/>
                  <a:pt x="3678007" y="213465"/>
                </a:cubicBezTo>
                <a:cubicBezTo>
                  <a:pt x="3727413" y="213465"/>
                  <a:pt x="3749443" y="249062"/>
                  <a:pt x="3749443" y="317891"/>
                </a:cubicBezTo>
                <a:lnTo>
                  <a:pt x="3749443" y="334566"/>
                </a:lnTo>
                <a:lnTo>
                  <a:pt x="3587568" y="334566"/>
                </a:lnTo>
                <a:close/>
                <a:moveTo>
                  <a:pt x="3509243" y="379979"/>
                </a:moveTo>
                <a:cubicBezTo>
                  <a:pt x="3509243" y="495049"/>
                  <a:pt x="3562449" y="571447"/>
                  <a:pt x="3674919" y="571447"/>
                </a:cubicBezTo>
                <a:cubicBezTo>
                  <a:pt x="3751700" y="571447"/>
                  <a:pt x="3798077" y="531356"/>
                  <a:pt x="3817792" y="472283"/>
                </a:cubicBezTo>
                <a:lnTo>
                  <a:pt x="3784360" y="460930"/>
                </a:lnTo>
                <a:cubicBezTo>
                  <a:pt x="3766130" y="504806"/>
                  <a:pt x="3739527" y="526034"/>
                  <a:pt x="3689349" y="526034"/>
                </a:cubicBezTo>
                <a:cubicBezTo>
                  <a:pt x="3614112" y="526034"/>
                  <a:pt x="3587509" y="467730"/>
                  <a:pt x="3587509" y="374657"/>
                </a:cubicBezTo>
                <a:lnTo>
                  <a:pt x="3820880" y="374657"/>
                </a:lnTo>
                <a:cubicBezTo>
                  <a:pt x="3821652" y="364073"/>
                  <a:pt x="3822424" y="352720"/>
                  <a:pt x="3822424" y="342845"/>
                </a:cubicBezTo>
                <a:cubicBezTo>
                  <a:pt x="3822424" y="230081"/>
                  <a:pt x="3768446" y="178577"/>
                  <a:pt x="3680264" y="178577"/>
                </a:cubicBezTo>
                <a:cubicBezTo>
                  <a:pt x="3582224" y="178636"/>
                  <a:pt x="3509243" y="251309"/>
                  <a:pt x="3509243" y="379979"/>
                </a:cubicBezTo>
                <a:moveTo>
                  <a:pt x="3282760" y="0"/>
                </a:moveTo>
                <a:lnTo>
                  <a:pt x="3282760" y="30275"/>
                </a:lnTo>
                <a:lnTo>
                  <a:pt x="3335194" y="35597"/>
                </a:lnTo>
                <a:lnTo>
                  <a:pt x="3335194" y="527571"/>
                </a:lnTo>
                <a:lnTo>
                  <a:pt x="3282760" y="532893"/>
                </a:lnTo>
                <a:lnTo>
                  <a:pt x="3282760" y="563169"/>
                </a:lnTo>
                <a:lnTo>
                  <a:pt x="3462153" y="563169"/>
                </a:lnTo>
                <a:lnTo>
                  <a:pt x="3462153" y="532893"/>
                </a:lnTo>
                <a:lnTo>
                  <a:pt x="3406690" y="527571"/>
                </a:lnTo>
                <a:lnTo>
                  <a:pt x="3406690" y="0"/>
                </a:lnTo>
                <a:lnTo>
                  <a:pt x="3282760" y="0"/>
                </a:lnTo>
                <a:close/>
                <a:moveTo>
                  <a:pt x="2923261" y="570678"/>
                </a:moveTo>
                <a:lnTo>
                  <a:pt x="2952893" y="529818"/>
                </a:lnTo>
                <a:cubicBezTo>
                  <a:pt x="2981040" y="555541"/>
                  <a:pt x="3014472" y="571447"/>
                  <a:pt x="3066134" y="571447"/>
                </a:cubicBezTo>
                <a:cubicBezTo>
                  <a:pt x="3180148" y="571447"/>
                  <a:pt x="3230325" y="484405"/>
                  <a:pt x="3230325" y="371642"/>
                </a:cubicBezTo>
                <a:cubicBezTo>
                  <a:pt x="3230325" y="243740"/>
                  <a:pt x="3180920" y="178636"/>
                  <a:pt x="3090481" y="178636"/>
                </a:cubicBezTo>
                <a:cubicBezTo>
                  <a:pt x="3030446" y="178636"/>
                  <a:pt x="2991669" y="208143"/>
                  <a:pt x="2971895" y="240724"/>
                </a:cubicBezTo>
                <a:lnTo>
                  <a:pt x="2971895" y="59"/>
                </a:lnTo>
                <a:lnTo>
                  <a:pt x="2852537" y="59"/>
                </a:lnTo>
                <a:lnTo>
                  <a:pt x="2852537" y="29566"/>
                </a:lnTo>
                <a:lnTo>
                  <a:pt x="2900399" y="34888"/>
                </a:lnTo>
                <a:lnTo>
                  <a:pt x="2900399" y="570737"/>
                </a:lnTo>
                <a:lnTo>
                  <a:pt x="2923261" y="570737"/>
                </a:lnTo>
                <a:close/>
                <a:moveTo>
                  <a:pt x="3066134" y="225528"/>
                </a:moveTo>
                <a:cubicBezTo>
                  <a:pt x="3133770" y="225528"/>
                  <a:pt x="3150516" y="280756"/>
                  <a:pt x="3150516" y="377673"/>
                </a:cubicBezTo>
                <a:cubicBezTo>
                  <a:pt x="3150516" y="479084"/>
                  <a:pt x="3132286" y="533603"/>
                  <a:pt x="3064650" y="533603"/>
                </a:cubicBezTo>
                <a:cubicBezTo>
                  <a:pt x="3013700" y="533603"/>
                  <a:pt x="2971895" y="494221"/>
                  <a:pt x="2971895" y="437455"/>
                </a:cubicBezTo>
                <a:lnTo>
                  <a:pt x="2971895" y="326229"/>
                </a:lnTo>
                <a:cubicBezTo>
                  <a:pt x="2971895" y="260356"/>
                  <a:pt x="3016728" y="225528"/>
                  <a:pt x="3066134" y="225528"/>
                </a:cubicBezTo>
                <a:moveTo>
                  <a:pt x="2629082" y="529818"/>
                </a:moveTo>
                <a:cubicBezTo>
                  <a:pt x="2591077" y="529818"/>
                  <a:pt x="2577420" y="507881"/>
                  <a:pt x="2577420" y="470036"/>
                </a:cubicBezTo>
                <a:cubicBezTo>
                  <a:pt x="2577420" y="425392"/>
                  <a:pt x="2599450" y="396595"/>
                  <a:pt x="2665602" y="396595"/>
                </a:cubicBezTo>
                <a:lnTo>
                  <a:pt x="2705863" y="396595"/>
                </a:lnTo>
                <a:lnTo>
                  <a:pt x="2705863" y="458683"/>
                </a:lnTo>
                <a:cubicBezTo>
                  <a:pt x="2705863" y="504865"/>
                  <a:pt x="2665602" y="529818"/>
                  <a:pt x="2629082" y="529818"/>
                </a:cubicBezTo>
                <a:moveTo>
                  <a:pt x="2654913" y="364842"/>
                </a:moveTo>
                <a:cubicBezTo>
                  <a:pt x="2563702" y="364842"/>
                  <a:pt x="2498323" y="392101"/>
                  <a:pt x="2498323" y="474590"/>
                </a:cubicBezTo>
                <a:cubicBezTo>
                  <a:pt x="2498323" y="545725"/>
                  <a:pt x="2545472" y="571447"/>
                  <a:pt x="2601707" y="571447"/>
                </a:cubicBezTo>
                <a:cubicBezTo>
                  <a:pt x="2648084" y="571447"/>
                  <a:pt x="2688345" y="551756"/>
                  <a:pt x="2710376" y="517696"/>
                </a:cubicBezTo>
                <a:cubicBezTo>
                  <a:pt x="2716433" y="557078"/>
                  <a:pt x="2737751" y="570678"/>
                  <a:pt x="2776528" y="570678"/>
                </a:cubicBezTo>
                <a:cubicBezTo>
                  <a:pt x="2799330" y="570678"/>
                  <a:pt x="2819105" y="564647"/>
                  <a:pt x="2831278" y="557788"/>
                </a:cubicBezTo>
                <a:lnTo>
                  <a:pt x="2824449" y="532065"/>
                </a:lnTo>
                <a:cubicBezTo>
                  <a:pt x="2816076" y="535081"/>
                  <a:pt x="2808475" y="536619"/>
                  <a:pt x="2800102" y="536619"/>
                </a:cubicBezTo>
                <a:cubicBezTo>
                  <a:pt x="2782644" y="536619"/>
                  <a:pt x="2778072" y="526803"/>
                  <a:pt x="2778072" y="494221"/>
                </a:cubicBezTo>
                <a:lnTo>
                  <a:pt x="2778072" y="321675"/>
                </a:lnTo>
                <a:cubicBezTo>
                  <a:pt x="2778072" y="215712"/>
                  <a:pt x="2737039" y="178636"/>
                  <a:pt x="2644284" y="178636"/>
                </a:cubicBezTo>
                <a:cubicBezTo>
                  <a:pt x="2570531" y="178636"/>
                  <a:pt x="2516612" y="217249"/>
                  <a:pt x="2516612" y="272478"/>
                </a:cubicBezTo>
                <a:cubicBezTo>
                  <a:pt x="2516612" y="302753"/>
                  <a:pt x="2532586" y="319428"/>
                  <a:pt x="2559961" y="319428"/>
                </a:cubicBezTo>
                <a:cubicBezTo>
                  <a:pt x="2584308" y="319428"/>
                  <a:pt x="2602538" y="305060"/>
                  <a:pt x="2602538" y="279337"/>
                </a:cubicBezTo>
                <a:cubicBezTo>
                  <a:pt x="2602538" y="271000"/>
                  <a:pt x="2600282" y="261184"/>
                  <a:pt x="2597966" y="252078"/>
                </a:cubicBezTo>
                <a:lnTo>
                  <a:pt x="2573619" y="252078"/>
                </a:lnTo>
                <a:cubicBezTo>
                  <a:pt x="2572847" y="248293"/>
                  <a:pt x="2572075" y="245278"/>
                  <a:pt x="2572075" y="242262"/>
                </a:cubicBezTo>
                <a:cubicBezTo>
                  <a:pt x="2572075" y="213524"/>
                  <a:pt x="2610852" y="210449"/>
                  <a:pt x="2632883" y="210449"/>
                </a:cubicBezTo>
                <a:cubicBezTo>
                  <a:pt x="2690661" y="210449"/>
                  <a:pt x="2705863" y="247525"/>
                  <a:pt x="2705863" y="313397"/>
                </a:cubicBezTo>
                <a:lnTo>
                  <a:pt x="2705863" y="364842"/>
                </a:lnTo>
                <a:lnTo>
                  <a:pt x="2654913" y="364842"/>
                </a:lnTo>
                <a:close/>
                <a:moveTo>
                  <a:pt x="2044584" y="186974"/>
                </a:moveTo>
                <a:lnTo>
                  <a:pt x="2044584" y="217249"/>
                </a:lnTo>
                <a:lnTo>
                  <a:pt x="2092446" y="222571"/>
                </a:lnTo>
                <a:lnTo>
                  <a:pt x="2092446" y="527571"/>
                </a:lnTo>
                <a:lnTo>
                  <a:pt x="2044584" y="532893"/>
                </a:lnTo>
                <a:lnTo>
                  <a:pt x="2044584" y="563169"/>
                </a:lnTo>
                <a:lnTo>
                  <a:pt x="2214061" y="563169"/>
                </a:lnTo>
                <a:lnTo>
                  <a:pt x="2214061" y="532893"/>
                </a:lnTo>
                <a:lnTo>
                  <a:pt x="2164655" y="527571"/>
                </a:lnTo>
                <a:lnTo>
                  <a:pt x="2164655" y="325460"/>
                </a:lnTo>
                <a:cubicBezTo>
                  <a:pt x="2164655" y="264141"/>
                  <a:pt x="2209488" y="229312"/>
                  <a:pt x="2261210" y="229312"/>
                </a:cubicBezTo>
                <a:cubicBezTo>
                  <a:pt x="2317445" y="229312"/>
                  <a:pt x="2328074" y="258050"/>
                  <a:pt x="2328074" y="308016"/>
                </a:cubicBezTo>
                <a:lnTo>
                  <a:pt x="2328074" y="527512"/>
                </a:lnTo>
                <a:lnTo>
                  <a:pt x="2280212" y="532834"/>
                </a:lnTo>
                <a:lnTo>
                  <a:pt x="2280212" y="563109"/>
                </a:lnTo>
                <a:lnTo>
                  <a:pt x="2448204" y="563109"/>
                </a:lnTo>
                <a:lnTo>
                  <a:pt x="2448204" y="532834"/>
                </a:lnTo>
                <a:lnTo>
                  <a:pt x="2399570" y="527512"/>
                </a:lnTo>
                <a:lnTo>
                  <a:pt x="2399570" y="307307"/>
                </a:lnTo>
                <a:cubicBezTo>
                  <a:pt x="2399570" y="218727"/>
                  <a:pt x="2365366" y="178636"/>
                  <a:pt x="2287813" y="178636"/>
                </a:cubicBezTo>
                <a:cubicBezTo>
                  <a:pt x="2221662" y="178636"/>
                  <a:pt x="2179144" y="213465"/>
                  <a:pt x="2157826" y="250540"/>
                </a:cubicBezTo>
                <a:lnTo>
                  <a:pt x="2152482" y="186974"/>
                </a:lnTo>
                <a:lnTo>
                  <a:pt x="2044584" y="186974"/>
                </a:lnTo>
                <a:close/>
                <a:moveTo>
                  <a:pt x="1851533" y="58304"/>
                </a:moveTo>
                <a:cubicBezTo>
                  <a:pt x="1851533" y="83257"/>
                  <a:pt x="1863706" y="103717"/>
                  <a:pt x="1898682" y="103717"/>
                </a:cubicBezTo>
                <a:cubicBezTo>
                  <a:pt x="1929086" y="103717"/>
                  <a:pt x="1945832" y="87042"/>
                  <a:pt x="1945832" y="57535"/>
                </a:cubicBezTo>
                <a:cubicBezTo>
                  <a:pt x="1945832" y="23475"/>
                  <a:pt x="1925286" y="11353"/>
                  <a:pt x="1897970" y="11353"/>
                </a:cubicBezTo>
                <a:cubicBezTo>
                  <a:pt x="1865963" y="11353"/>
                  <a:pt x="1851533" y="31813"/>
                  <a:pt x="1851533" y="58304"/>
                </a:cubicBezTo>
                <a:moveTo>
                  <a:pt x="1815845" y="186974"/>
                </a:moveTo>
                <a:lnTo>
                  <a:pt x="1815845" y="217249"/>
                </a:lnTo>
                <a:lnTo>
                  <a:pt x="1870595" y="222571"/>
                </a:lnTo>
                <a:lnTo>
                  <a:pt x="1870595" y="527571"/>
                </a:lnTo>
                <a:lnTo>
                  <a:pt x="1815845" y="532893"/>
                </a:lnTo>
                <a:lnTo>
                  <a:pt x="1815845" y="563169"/>
                </a:lnTo>
                <a:lnTo>
                  <a:pt x="1999038" y="563169"/>
                </a:lnTo>
                <a:lnTo>
                  <a:pt x="1999038" y="532893"/>
                </a:lnTo>
                <a:lnTo>
                  <a:pt x="1942803" y="527571"/>
                </a:lnTo>
                <a:lnTo>
                  <a:pt x="1942803" y="186974"/>
                </a:lnTo>
                <a:lnTo>
                  <a:pt x="1815845" y="186974"/>
                </a:lnTo>
                <a:close/>
                <a:moveTo>
                  <a:pt x="1577901" y="529818"/>
                </a:moveTo>
                <a:cubicBezTo>
                  <a:pt x="1539896" y="529818"/>
                  <a:pt x="1526238" y="507881"/>
                  <a:pt x="1526238" y="470036"/>
                </a:cubicBezTo>
                <a:cubicBezTo>
                  <a:pt x="1526238" y="425392"/>
                  <a:pt x="1548269" y="396595"/>
                  <a:pt x="1614420" y="396595"/>
                </a:cubicBezTo>
                <a:lnTo>
                  <a:pt x="1654681" y="396595"/>
                </a:lnTo>
                <a:lnTo>
                  <a:pt x="1654681" y="458683"/>
                </a:lnTo>
                <a:cubicBezTo>
                  <a:pt x="1654681" y="504865"/>
                  <a:pt x="1614420" y="529818"/>
                  <a:pt x="1577901" y="529818"/>
                </a:cubicBezTo>
                <a:moveTo>
                  <a:pt x="1603791" y="364842"/>
                </a:moveTo>
                <a:cubicBezTo>
                  <a:pt x="1512580" y="364842"/>
                  <a:pt x="1447201" y="392101"/>
                  <a:pt x="1447201" y="474590"/>
                </a:cubicBezTo>
                <a:cubicBezTo>
                  <a:pt x="1447201" y="545725"/>
                  <a:pt x="1494350" y="571447"/>
                  <a:pt x="1550585" y="571447"/>
                </a:cubicBezTo>
                <a:cubicBezTo>
                  <a:pt x="1596962" y="571447"/>
                  <a:pt x="1637223" y="551756"/>
                  <a:pt x="1659254" y="517696"/>
                </a:cubicBezTo>
                <a:cubicBezTo>
                  <a:pt x="1665311" y="557078"/>
                  <a:pt x="1686629" y="570678"/>
                  <a:pt x="1725406" y="570678"/>
                </a:cubicBezTo>
                <a:cubicBezTo>
                  <a:pt x="1748208" y="570678"/>
                  <a:pt x="1767983" y="564647"/>
                  <a:pt x="1780156" y="557788"/>
                </a:cubicBezTo>
                <a:lnTo>
                  <a:pt x="1773327" y="532065"/>
                </a:lnTo>
                <a:cubicBezTo>
                  <a:pt x="1764954" y="535081"/>
                  <a:pt x="1757353" y="536619"/>
                  <a:pt x="1748980" y="536619"/>
                </a:cubicBezTo>
                <a:cubicBezTo>
                  <a:pt x="1731522" y="536619"/>
                  <a:pt x="1726950" y="526803"/>
                  <a:pt x="1726950" y="494221"/>
                </a:cubicBezTo>
                <a:lnTo>
                  <a:pt x="1726950" y="321675"/>
                </a:lnTo>
                <a:cubicBezTo>
                  <a:pt x="1726950" y="215712"/>
                  <a:pt x="1685917" y="178636"/>
                  <a:pt x="1593162" y="178636"/>
                </a:cubicBezTo>
                <a:cubicBezTo>
                  <a:pt x="1519409" y="178636"/>
                  <a:pt x="1465490" y="217249"/>
                  <a:pt x="1465490" y="272478"/>
                </a:cubicBezTo>
                <a:cubicBezTo>
                  <a:pt x="1465490" y="302753"/>
                  <a:pt x="1481464" y="319428"/>
                  <a:pt x="1508839" y="319428"/>
                </a:cubicBezTo>
                <a:cubicBezTo>
                  <a:pt x="1533186" y="319428"/>
                  <a:pt x="1551416" y="305060"/>
                  <a:pt x="1551416" y="279337"/>
                </a:cubicBezTo>
                <a:cubicBezTo>
                  <a:pt x="1551416" y="271000"/>
                  <a:pt x="1549160" y="261184"/>
                  <a:pt x="1546844" y="252078"/>
                </a:cubicBezTo>
                <a:lnTo>
                  <a:pt x="1522497" y="252078"/>
                </a:lnTo>
                <a:cubicBezTo>
                  <a:pt x="1521725" y="248293"/>
                  <a:pt x="1520953" y="245278"/>
                  <a:pt x="1520953" y="242262"/>
                </a:cubicBezTo>
                <a:cubicBezTo>
                  <a:pt x="1520953" y="213524"/>
                  <a:pt x="1559730" y="210449"/>
                  <a:pt x="1581760" y="210449"/>
                </a:cubicBezTo>
                <a:cubicBezTo>
                  <a:pt x="1639539" y="210449"/>
                  <a:pt x="1654741" y="247525"/>
                  <a:pt x="1654741" y="313397"/>
                </a:cubicBezTo>
                <a:lnTo>
                  <a:pt x="1654741" y="364842"/>
                </a:lnTo>
                <a:lnTo>
                  <a:pt x="1603791" y="364842"/>
                </a:lnTo>
                <a:close/>
                <a:moveTo>
                  <a:pt x="1216145" y="482158"/>
                </a:moveTo>
                <a:cubicBezTo>
                  <a:pt x="1216145" y="544956"/>
                  <a:pt x="1249577" y="571447"/>
                  <a:pt x="1303555" y="571447"/>
                </a:cubicBezTo>
                <a:cubicBezTo>
                  <a:pt x="1366619" y="571447"/>
                  <a:pt x="1397023" y="540403"/>
                  <a:pt x="1411512" y="476068"/>
                </a:cubicBezTo>
                <a:lnTo>
                  <a:pt x="1382652" y="468499"/>
                </a:lnTo>
                <a:cubicBezTo>
                  <a:pt x="1370479" y="514681"/>
                  <a:pt x="1353793" y="528281"/>
                  <a:pt x="1326417" y="528281"/>
                </a:cubicBezTo>
                <a:cubicBezTo>
                  <a:pt x="1297558" y="528281"/>
                  <a:pt x="1287641" y="511606"/>
                  <a:pt x="1287641" y="469977"/>
                </a:cubicBezTo>
                <a:lnTo>
                  <a:pt x="1287641" y="223990"/>
                </a:lnTo>
                <a:lnTo>
                  <a:pt x="1369707" y="223990"/>
                </a:lnTo>
                <a:lnTo>
                  <a:pt x="1369707" y="186974"/>
                </a:lnTo>
                <a:lnTo>
                  <a:pt x="1287641" y="186974"/>
                </a:lnTo>
                <a:lnTo>
                  <a:pt x="1287641" y="74151"/>
                </a:lnTo>
                <a:lnTo>
                  <a:pt x="1269411" y="74151"/>
                </a:lnTo>
                <a:lnTo>
                  <a:pt x="1216204" y="89289"/>
                </a:lnTo>
                <a:lnTo>
                  <a:pt x="1216204" y="186974"/>
                </a:lnTo>
                <a:lnTo>
                  <a:pt x="1160741" y="186974"/>
                </a:lnTo>
                <a:lnTo>
                  <a:pt x="1160741" y="224049"/>
                </a:lnTo>
                <a:lnTo>
                  <a:pt x="1216204" y="224049"/>
                </a:lnTo>
                <a:lnTo>
                  <a:pt x="1216204" y="482158"/>
                </a:lnTo>
                <a:close/>
                <a:moveTo>
                  <a:pt x="848986" y="571447"/>
                </a:moveTo>
                <a:lnTo>
                  <a:pt x="874817" y="571447"/>
                </a:lnTo>
                <a:cubicBezTo>
                  <a:pt x="877073" y="545725"/>
                  <a:pt x="880874" y="540403"/>
                  <a:pt x="886990" y="540403"/>
                </a:cubicBezTo>
                <a:cubicBezTo>
                  <a:pt x="899163" y="540403"/>
                  <a:pt x="923451" y="571447"/>
                  <a:pt x="991859" y="571447"/>
                </a:cubicBezTo>
                <a:cubicBezTo>
                  <a:pt x="1074697" y="571447"/>
                  <a:pt x="1116502" y="515449"/>
                  <a:pt x="1116502" y="446561"/>
                </a:cubicBezTo>
                <a:cubicBezTo>
                  <a:pt x="1116502" y="287616"/>
                  <a:pt x="909733" y="364073"/>
                  <a:pt x="909733" y="268694"/>
                </a:cubicBezTo>
                <a:cubicBezTo>
                  <a:pt x="909733" y="235403"/>
                  <a:pt x="938593" y="214174"/>
                  <a:pt x="976598" y="214174"/>
                </a:cubicBezTo>
                <a:cubicBezTo>
                  <a:pt x="1025232" y="214174"/>
                  <a:pt x="1054151" y="240665"/>
                  <a:pt x="1068580" y="296663"/>
                </a:cubicBezTo>
                <a:lnTo>
                  <a:pt x="1098212" y="296663"/>
                </a:lnTo>
                <a:lnTo>
                  <a:pt x="1098212" y="178636"/>
                </a:lnTo>
                <a:lnTo>
                  <a:pt x="1073865" y="178636"/>
                </a:lnTo>
                <a:cubicBezTo>
                  <a:pt x="1072322" y="192237"/>
                  <a:pt x="1070065" y="200574"/>
                  <a:pt x="1060920" y="200574"/>
                </a:cubicBezTo>
                <a:cubicBezTo>
                  <a:pt x="1047262" y="200574"/>
                  <a:pt x="1031288" y="178636"/>
                  <a:pt x="977310" y="178636"/>
                </a:cubicBezTo>
                <a:cubicBezTo>
                  <a:pt x="907358" y="178636"/>
                  <a:pt x="855696" y="227834"/>
                  <a:pt x="855696" y="292938"/>
                </a:cubicBezTo>
                <a:cubicBezTo>
                  <a:pt x="855696" y="443546"/>
                  <a:pt x="1061692" y="360288"/>
                  <a:pt x="1061692" y="469268"/>
                </a:cubicBezTo>
                <a:cubicBezTo>
                  <a:pt x="1061692" y="511665"/>
                  <a:pt x="1035089" y="533603"/>
                  <a:pt x="988712" y="533603"/>
                </a:cubicBezTo>
                <a:cubicBezTo>
                  <a:pt x="936277" y="533603"/>
                  <a:pt x="883843" y="502559"/>
                  <a:pt x="879270" y="435977"/>
                </a:cubicBezTo>
                <a:lnTo>
                  <a:pt x="848867" y="435977"/>
                </a:lnTo>
                <a:lnTo>
                  <a:pt x="848867" y="571447"/>
                </a:lnTo>
                <a:close/>
                <a:moveTo>
                  <a:pt x="789722" y="563109"/>
                </a:moveTo>
                <a:lnTo>
                  <a:pt x="789722" y="532834"/>
                </a:lnTo>
                <a:lnTo>
                  <a:pt x="741860" y="527512"/>
                </a:lnTo>
                <a:lnTo>
                  <a:pt x="741860" y="186974"/>
                </a:lnTo>
                <a:lnTo>
                  <a:pt x="620246" y="186974"/>
                </a:lnTo>
                <a:lnTo>
                  <a:pt x="620246" y="217249"/>
                </a:lnTo>
                <a:lnTo>
                  <a:pt x="670424" y="222571"/>
                </a:lnTo>
                <a:lnTo>
                  <a:pt x="670424" y="415576"/>
                </a:lnTo>
                <a:cubicBezTo>
                  <a:pt x="670424" y="484465"/>
                  <a:pt x="627075" y="520771"/>
                  <a:pt x="575412" y="520771"/>
                </a:cubicBezTo>
                <a:cubicBezTo>
                  <a:pt x="522206" y="520771"/>
                  <a:pt x="510033" y="493512"/>
                  <a:pt x="510033" y="443546"/>
                </a:cubicBezTo>
                <a:lnTo>
                  <a:pt x="510033" y="186974"/>
                </a:lnTo>
                <a:lnTo>
                  <a:pt x="389903" y="186974"/>
                </a:lnTo>
                <a:lnTo>
                  <a:pt x="389903" y="217249"/>
                </a:lnTo>
                <a:lnTo>
                  <a:pt x="437765" y="222571"/>
                </a:lnTo>
                <a:lnTo>
                  <a:pt x="437765" y="442836"/>
                </a:lnTo>
                <a:cubicBezTo>
                  <a:pt x="437765" y="531415"/>
                  <a:pt x="473513" y="571506"/>
                  <a:pt x="551006" y="571506"/>
                </a:cubicBezTo>
                <a:cubicBezTo>
                  <a:pt x="614842" y="571506"/>
                  <a:pt x="655162" y="537446"/>
                  <a:pt x="675649" y="501849"/>
                </a:cubicBezTo>
                <a:lnTo>
                  <a:pt x="681706" y="563169"/>
                </a:lnTo>
                <a:lnTo>
                  <a:pt x="789722" y="563169"/>
                </a:lnTo>
                <a:close/>
                <a:moveTo>
                  <a:pt x="167220" y="534372"/>
                </a:moveTo>
                <a:cubicBezTo>
                  <a:pt x="76009" y="534372"/>
                  <a:pt x="50950" y="479852"/>
                  <a:pt x="28860" y="398133"/>
                </a:cubicBezTo>
                <a:lnTo>
                  <a:pt x="0" y="398133"/>
                </a:lnTo>
                <a:lnTo>
                  <a:pt x="6829" y="572984"/>
                </a:lnTo>
                <a:lnTo>
                  <a:pt x="31176" y="572984"/>
                </a:lnTo>
                <a:cubicBezTo>
                  <a:pt x="37233" y="558615"/>
                  <a:pt x="39548" y="549509"/>
                  <a:pt x="50178" y="549509"/>
                </a:cubicBezTo>
                <a:cubicBezTo>
                  <a:pt x="72981" y="549509"/>
                  <a:pt x="101128" y="571447"/>
                  <a:pt x="169536" y="571447"/>
                </a:cubicBezTo>
                <a:cubicBezTo>
                  <a:pt x="282005" y="571447"/>
                  <a:pt x="341328" y="498006"/>
                  <a:pt x="341328" y="401148"/>
                </a:cubicBezTo>
                <a:cubicBezTo>
                  <a:pt x="341328" y="286078"/>
                  <a:pt x="257718" y="263372"/>
                  <a:pt x="176365" y="241434"/>
                </a:cubicBezTo>
                <a:cubicBezTo>
                  <a:pt x="110985" y="223281"/>
                  <a:pt x="62351" y="203590"/>
                  <a:pt x="62351" y="143039"/>
                </a:cubicBezTo>
                <a:cubicBezTo>
                  <a:pt x="62351" y="93073"/>
                  <a:pt x="101900" y="61319"/>
                  <a:pt x="161163" y="61319"/>
                </a:cubicBezTo>
                <a:cubicBezTo>
                  <a:pt x="224999" y="61319"/>
                  <a:pt x="263003" y="93132"/>
                  <a:pt x="285034" y="186205"/>
                </a:cubicBezTo>
                <a:lnTo>
                  <a:pt x="313894" y="186205"/>
                </a:lnTo>
                <a:lnTo>
                  <a:pt x="308549" y="31813"/>
                </a:lnTo>
                <a:lnTo>
                  <a:pt x="285747" y="31813"/>
                </a:lnTo>
                <a:cubicBezTo>
                  <a:pt x="280402" y="41629"/>
                  <a:pt x="277374" y="47719"/>
                  <a:pt x="266744" y="47719"/>
                </a:cubicBezTo>
                <a:cubicBezTo>
                  <a:pt x="248514" y="47719"/>
                  <a:pt x="220367" y="25013"/>
                  <a:pt x="162588" y="25013"/>
                </a:cubicBezTo>
                <a:cubicBezTo>
                  <a:pt x="55403" y="25013"/>
                  <a:pt x="5998" y="102948"/>
                  <a:pt x="5998" y="179405"/>
                </a:cubicBezTo>
                <a:cubicBezTo>
                  <a:pt x="5998" y="275553"/>
                  <a:pt x="58432" y="301275"/>
                  <a:pt x="145842" y="323982"/>
                </a:cubicBezTo>
                <a:cubicBezTo>
                  <a:pt x="239310" y="348935"/>
                  <a:pt x="287231" y="361826"/>
                  <a:pt x="287231" y="433730"/>
                </a:cubicBezTo>
                <a:cubicBezTo>
                  <a:pt x="287290" y="496527"/>
                  <a:pt x="244001" y="534372"/>
                  <a:pt x="167220" y="534372"/>
                </a:cubicBezTo>
              </a:path>
            </a:pathLst>
          </a:custGeom>
          <a:solidFill>
            <a:schemeClr val="bg1"/>
          </a:solidFill>
          <a:ln w="5933" cap="flat">
            <a:noFill/>
            <a:prstDash val="solid"/>
            <a:miter/>
          </a:ln>
        </p:spPr>
        <p:txBody>
          <a:bodyPr rtlCol="0" anchor="ctr"/>
          <a:lstStyle/>
          <a:p>
            <a:endParaRPr lang="en-US"/>
          </a:p>
        </p:txBody>
      </p:sp>
    </p:spTree>
    <p:extLst>
      <p:ext uri="{BB962C8B-B14F-4D97-AF65-F5344CB8AC3E}">
        <p14:creationId xmlns:p14="http://schemas.microsoft.com/office/powerpoint/2010/main" val="145655987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5EB12E-6E4B-4352-A15F-EE4916DCD221}"/>
              </a:ext>
            </a:extLst>
          </p:cNvPr>
          <p:cNvSpPr>
            <a:spLocks noGrp="1"/>
          </p:cNvSpPr>
          <p:nvPr>
            <p:ph type="pic" sz="quarter" idx="13"/>
          </p:nvPr>
        </p:nvSpPr>
        <p:spPr>
          <a:xfrm>
            <a:off x="0" y="0"/>
            <a:ext cx="12192000" cy="5594350"/>
          </a:xfrm>
        </p:spPr>
        <p:txBody>
          <a:bodyPr/>
          <a:lstStyle/>
          <a:p>
            <a:endParaRPr lang="en-GB"/>
          </a:p>
        </p:txBody>
      </p:sp>
      <p:sp>
        <p:nvSpPr>
          <p:cNvPr id="6" name="Slide Number Placeholder 5">
            <a:extLst>
              <a:ext uri="{FF2B5EF4-FFF2-40B4-BE49-F238E27FC236}">
                <a16:creationId xmlns:a16="http://schemas.microsoft.com/office/drawing/2014/main" id="{4319A7BC-4635-4E76-BC3B-C98389B2C7C5}"/>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2" name="Title 1">
            <a:extLst>
              <a:ext uri="{FF2B5EF4-FFF2-40B4-BE49-F238E27FC236}">
                <a16:creationId xmlns:a16="http://schemas.microsoft.com/office/drawing/2014/main" id="{F29CE52F-5E6B-46D8-BE27-9EE2008005B1}"/>
              </a:ext>
            </a:extLst>
          </p:cNvPr>
          <p:cNvSpPr>
            <a:spLocks noGrp="1"/>
          </p:cNvSpPr>
          <p:nvPr>
            <p:ph type="ctrTitle" hasCustomPrompt="1"/>
          </p:nvPr>
        </p:nvSpPr>
        <p:spPr>
          <a:xfrm>
            <a:off x="0" y="365125"/>
            <a:ext cx="11353799" cy="898525"/>
          </a:xfrm>
          <a:solidFill>
            <a:schemeClr val="accent1"/>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1025592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C1F0-B9C3-4C81-8228-993093AAB8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BDDB82-53D7-4E35-B490-DDB9B051A8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734AE-1260-419E-9DB7-B9FD142F6A7F}"/>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5" name="Footer Placeholder 4">
            <a:extLst>
              <a:ext uri="{FF2B5EF4-FFF2-40B4-BE49-F238E27FC236}">
                <a16:creationId xmlns:a16="http://schemas.microsoft.com/office/drawing/2014/main" id="{DB8CA06E-9525-4E66-9961-8AB5852D543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375E3A6-EAD6-4004-B32A-9D084FAA2A2D}"/>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547123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5EB12E-6E4B-4352-A15F-EE4916DCD221}"/>
              </a:ext>
            </a:extLst>
          </p:cNvPr>
          <p:cNvSpPr>
            <a:spLocks noGrp="1"/>
          </p:cNvSpPr>
          <p:nvPr>
            <p:ph type="pic" sz="quarter" idx="13"/>
          </p:nvPr>
        </p:nvSpPr>
        <p:spPr>
          <a:xfrm>
            <a:off x="0" y="0"/>
            <a:ext cx="12192000" cy="5594350"/>
          </a:xfrm>
        </p:spPr>
        <p:txBody>
          <a:bodyPr/>
          <a:lstStyle/>
          <a:p>
            <a:endParaRPr lang="en-GB"/>
          </a:p>
        </p:txBody>
      </p:sp>
      <p:sp>
        <p:nvSpPr>
          <p:cNvPr id="6" name="Slide Number Placeholder 5">
            <a:extLst>
              <a:ext uri="{FF2B5EF4-FFF2-40B4-BE49-F238E27FC236}">
                <a16:creationId xmlns:a16="http://schemas.microsoft.com/office/drawing/2014/main" id="{4319A7BC-4635-4E76-BC3B-C98389B2C7C5}"/>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2" name="Title 1">
            <a:extLst>
              <a:ext uri="{FF2B5EF4-FFF2-40B4-BE49-F238E27FC236}">
                <a16:creationId xmlns:a16="http://schemas.microsoft.com/office/drawing/2014/main" id="{F29CE52F-5E6B-46D8-BE27-9EE2008005B1}"/>
              </a:ext>
            </a:extLst>
          </p:cNvPr>
          <p:cNvSpPr>
            <a:spLocks noGrp="1"/>
          </p:cNvSpPr>
          <p:nvPr>
            <p:ph type="ctrTitle" hasCustomPrompt="1"/>
          </p:nvPr>
        </p:nvSpPr>
        <p:spPr>
          <a:xfrm>
            <a:off x="1" y="365125"/>
            <a:ext cx="6095999" cy="898525"/>
          </a:xfrm>
          <a:solidFill>
            <a:schemeClr val="accent1"/>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
        <p:nvSpPr>
          <p:cNvPr id="13" name="Content Placeholder 12">
            <a:extLst>
              <a:ext uri="{FF2B5EF4-FFF2-40B4-BE49-F238E27FC236}">
                <a16:creationId xmlns:a16="http://schemas.microsoft.com/office/drawing/2014/main" id="{F7C946A9-51D4-4E31-B42F-000434E45748}"/>
              </a:ext>
            </a:extLst>
          </p:cNvPr>
          <p:cNvSpPr>
            <a:spLocks noGrp="1"/>
          </p:cNvSpPr>
          <p:nvPr>
            <p:ph sz="quarter" idx="14" hasCustomPrompt="1"/>
          </p:nvPr>
        </p:nvSpPr>
        <p:spPr>
          <a:xfrm>
            <a:off x="0" y="1970088"/>
            <a:ext cx="4672584" cy="739775"/>
          </a:xfrm>
          <a:solidFill>
            <a:schemeClr val="accent4"/>
          </a:solidFill>
          <a:ln w="31750">
            <a:solidFill>
              <a:schemeClr val="bg1"/>
            </a:solidFill>
          </a:ln>
        </p:spPr>
        <p:txBody>
          <a:bodyPr anchor="ctr" anchorCtr="0"/>
          <a:lstStyle>
            <a:lvl1pPr marL="252000" indent="0">
              <a:buNone/>
              <a:defRPr>
                <a:solidFill>
                  <a:schemeClr val="bg1"/>
                </a:solidFill>
              </a:defRPr>
            </a:lvl1pPr>
          </a:lstStyle>
          <a:p>
            <a:pPr lvl="0"/>
            <a:r>
              <a:rPr lang="en-GB"/>
              <a:t>Click here to edit sub heading</a:t>
            </a:r>
          </a:p>
        </p:txBody>
      </p:sp>
    </p:spTree>
    <p:extLst>
      <p:ext uri="{BB962C8B-B14F-4D97-AF65-F5344CB8AC3E}">
        <p14:creationId xmlns:p14="http://schemas.microsoft.com/office/powerpoint/2010/main" val="3926534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F59D1-3984-4DEA-9A72-79B6B91D7FE4}"/>
              </a:ext>
            </a:extLst>
          </p:cNvPr>
          <p:cNvSpPr>
            <a:spLocks noGrp="1"/>
          </p:cNvSpPr>
          <p:nvPr>
            <p:ph idx="1"/>
          </p:nvPr>
        </p:nvSpPr>
        <p:spPr>
          <a:xfrm>
            <a:off x="340822" y="1556656"/>
            <a:ext cx="11012978" cy="4029497"/>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C60BC881-913B-4896-B062-F4A590FD5C49}"/>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8" name="Title 1">
            <a:extLst>
              <a:ext uri="{FF2B5EF4-FFF2-40B4-BE49-F238E27FC236}">
                <a16:creationId xmlns:a16="http://schemas.microsoft.com/office/drawing/2014/main" id="{ADF5C77C-AA2F-4A5F-A7B5-6E0625D6EBF0}"/>
              </a:ext>
            </a:extLst>
          </p:cNvPr>
          <p:cNvSpPr>
            <a:spLocks noGrp="1"/>
          </p:cNvSpPr>
          <p:nvPr>
            <p:ph type="ctrTitle" hasCustomPrompt="1"/>
          </p:nvPr>
        </p:nvSpPr>
        <p:spPr>
          <a:xfrm>
            <a:off x="0" y="365126"/>
            <a:ext cx="11353800" cy="906722"/>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1725719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F59D1-3984-4DEA-9A72-79B6B91D7FE4}"/>
              </a:ext>
            </a:extLst>
          </p:cNvPr>
          <p:cNvSpPr>
            <a:spLocks noGrp="1"/>
          </p:cNvSpPr>
          <p:nvPr>
            <p:ph idx="1"/>
          </p:nvPr>
        </p:nvSpPr>
        <p:spPr>
          <a:xfrm>
            <a:off x="340822" y="1556656"/>
            <a:ext cx="11012978" cy="4029497"/>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C60BC881-913B-4896-B062-F4A590FD5C49}"/>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8" name="Title 1">
            <a:extLst>
              <a:ext uri="{FF2B5EF4-FFF2-40B4-BE49-F238E27FC236}">
                <a16:creationId xmlns:a16="http://schemas.microsoft.com/office/drawing/2014/main" id="{ADF5C77C-AA2F-4A5F-A7B5-6E0625D6EBF0}"/>
              </a:ext>
            </a:extLst>
          </p:cNvPr>
          <p:cNvSpPr>
            <a:spLocks noGrp="1"/>
          </p:cNvSpPr>
          <p:nvPr>
            <p:ph type="ctrTitle" hasCustomPrompt="1"/>
          </p:nvPr>
        </p:nvSpPr>
        <p:spPr>
          <a:xfrm>
            <a:off x="0" y="365126"/>
            <a:ext cx="11353800" cy="906722"/>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3659563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6D89B-35A4-48C1-AF30-BDFF84090627}"/>
              </a:ext>
            </a:extLst>
          </p:cNvPr>
          <p:cNvSpPr>
            <a:spLocks noGrp="1"/>
          </p:cNvSpPr>
          <p:nvPr>
            <p:ph sz="half" idx="1"/>
          </p:nvPr>
        </p:nvSpPr>
        <p:spPr>
          <a:xfrm>
            <a:off x="338328" y="1556657"/>
            <a:ext cx="5181600" cy="402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DFEBBF-9907-4969-B4C0-6AB5F161CDD6}"/>
              </a:ext>
            </a:extLst>
          </p:cNvPr>
          <p:cNvSpPr>
            <a:spLocks noGrp="1"/>
          </p:cNvSpPr>
          <p:nvPr>
            <p:ph sz="half" idx="2"/>
          </p:nvPr>
        </p:nvSpPr>
        <p:spPr>
          <a:xfrm>
            <a:off x="6172200" y="1556655"/>
            <a:ext cx="5181600" cy="4021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AB747158-40C8-488C-BE77-F8C2EF18001C}"/>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8" name="Title 1">
            <a:extLst>
              <a:ext uri="{FF2B5EF4-FFF2-40B4-BE49-F238E27FC236}">
                <a16:creationId xmlns:a16="http://schemas.microsoft.com/office/drawing/2014/main" id="{184BC567-2030-408D-AB74-FDA79D1D144C}"/>
              </a:ext>
            </a:extLst>
          </p:cNvPr>
          <p:cNvSpPr>
            <a:spLocks noGrp="1"/>
          </p:cNvSpPr>
          <p:nvPr>
            <p:ph type="ctrTitle" hasCustomPrompt="1"/>
          </p:nvPr>
        </p:nvSpPr>
        <p:spPr>
          <a:xfrm>
            <a:off x="0" y="365125"/>
            <a:ext cx="11353800" cy="915035"/>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3162582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8DB94C-473D-47FE-B098-33BACB606C58}"/>
              </a:ext>
            </a:extLst>
          </p:cNvPr>
          <p:cNvSpPr>
            <a:spLocks noGrp="1"/>
          </p:cNvSpPr>
          <p:nvPr>
            <p:ph type="body" idx="1" hasCustomPrompt="1"/>
          </p:nvPr>
        </p:nvSpPr>
        <p:spPr>
          <a:xfrm>
            <a:off x="338328" y="1554163"/>
            <a:ext cx="11015472" cy="432579"/>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header</a:t>
            </a:r>
          </a:p>
        </p:txBody>
      </p:sp>
      <p:sp>
        <p:nvSpPr>
          <p:cNvPr id="4" name="Content Placeholder 3">
            <a:extLst>
              <a:ext uri="{FF2B5EF4-FFF2-40B4-BE49-F238E27FC236}">
                <a16:creationId xmlns:a16="http://schemas.microsoft.com/office/drawing/2014/main" id="{A8FBE5A1-E434-4F1F-A50B-FE843D085A21}"/>
              </a:ext>
            </a:extLst>
          </p:cNvPr>
          <p:cNvSpPr>
            <a:spLocks noGrp="1"/>
          </p:cNvSpPr>
          <p:nvPr>
            <p:ph sz="half" idx="2"/>
          </p:nvPr>
        </p:nvSpPr>
        <p:spPr>
          <a:xfrm>
            <a:off x="338328" y="1986742"/>
            <a:ext cx="11015472" cy="35552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EA8E5F9E-EA32-43CC-953C-3FCDD6DA6C74}"/>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10" name="Title 1">
            <a:extLst>
              <a:ext uri="{FF2B5EF4-FFF2-40B4-BE49-F238E27FC236}">
                <a16:creationId xmlns:a16="http://schemas.microsoft.com/office/drawing/2014/main" id="{472018D9-C32F-46F5-9BEA-5A83E768713B}"/>
              </a:ext>
            </a:extLst>
          </p:cNvPr>
          <p:cNvSpPr>
            <a:spLocks noGrp="1"/>
          </p:cNvSpPr>
          <p:nvPr>
            <p:ph type="ctrTitle" hasCustomPrompt="1"/>
          </p:nvPr>
        </p:nvSpPr>
        <p:spPr>
          <a:xfrm>
            <a:off x="0" y="365126"/>
            <a:ext cx="11353800" cy="950912"/>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4123448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8DB94C-473D-47FE-B098-33BACB606C58}"/>
              </a:ext>
            </a:extLst>
          </p:cNvPr>
          <p:cNvSpPr>
            <a:spLocks noGrp="1"/>
          </p:cNvSpPr>
          <p:nvPr>
            <p:ph type="body" idx="1" hasCustomPrompt="1"/>
          </p:nvPr>
        </p:nvSpPr>
        <p:spPr>
          <a:xfrm>
            <a:off x="338328" y="1554163"/>
            <a:ext cx="5183189" cy="432579"/>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header</a:t>
            </a:r>
          </a:p>
        </p:txBody>
      </p:sp>
      <p:sp>
        <p:nvSpPr>
          <p:cNvPr id="4" name="Content Placeholder 3">
            <a:extLst>
              <a:ext uri="{FF2B5EF4-FFF2-40B4-BE49-F238E27FC236}">
                <a16:creationId xmlns:a16="http://schemas.microsoft.com/office/drawing/2014/main" id="{A8FBE5A1-E434-4F1F-A50B-FE843D085A21}"/>
              </a:ext>
            </a:extLst>
          </p:cNvPr>
          <p:cNvSpPr>
            <a:spLocks noGrp="1"/>
          </p:cNvSpPr>
          <p:nvPr>
            <p:ph sz="half" idx="2"/>
          </p:nvPr>
        </p:nvSpPr>
        <p:spPr>
          <a:xfrm>
            <a:off x="338328" y="1986743"/>
            <a:ext cx="5183189" cy="3581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D394D6C-9CA7-4CCA-9490-C792C012A2D9}"/>
              </a:ext>
            </a:extLst>
          </p:cNvPr>
          <p:cNvSpPr>
            <a:spLocks noGrp="1"/>
          </p:cNvSpPr>
          <p:nvPr>
            <p:ph type="body" sz="quarter" idx="3" hasCustomPrompt="1"/>
          </p:nvPr>
        </p:nvSpPr>
        <p:spPr>
          <a:xfrm>
            <a:off x="6172200" y="1554163"/>
            <a:ext cx="5183188" cy="432579"/>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header</a:t>
            </a:r>
          </a:p>
        </p:txBody>
      </p:sp>
      <p:sp>
        <p:nvSpPr>
          <p:cNvPr id="6" name="Content Placeholder 5">
            <a:extLst>
              <a:ext uri="{FF2B5EF4-FFF2-40B4-BE49-F238E27FC236}">
                <a16:creationId xmlns:a16="http://schemas.microsoft.com/office/drawing/2014/main" id="{3682D8F1-393C-460D-AD05-4AEF157BC097}"/>
              </a:ext>
            </a:extLst>
          </p:cNvPr>
          <p:cNvSpPr>
            <a:spLocks noGrp="1"/>
          </p:cNvSpPr>
          <p:nvPr>
            <p:ph sz="quarter" idx="4"/>
          </p:nvPr>
        </p:nvSpPr>
        <p:spPr>
          <a:xfrm>
            <a:off x="6172200" y="2044931"/>
            <a:ext cx="5183188" cy="3523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EA8E5F9E-EA32-43CC-953C-3FCDD6DA6C74}"/>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10" name="Title 1">
            <a:extLst>
              <a:ext uri="{FF2B5EF4-FFF2-40B4-BE49-F238E27FC236}">
                <a16:creationId xmlns:a16="http://schemas.microsoft.com/office/drawing/2014/main" id="{472018D9-C32F-46F5-9BEA-5A83E768713B}"/>
              </a:ext>
            </a:extLst>
          </p:cNvPr>
          <p:cNvSpPr>
            <a:spLocks noGrp="1"/>
          </p:cNvSpPr>
          <p:nvPr>
            <p:ph type="ctrTitle" hasCustomPrompt="1"/>
          </p:nvPr>
        </p:nvSpPr>
        <p:spPr>
          <a:xfrm>
            <a:off x="0" y="365125"/>
            <a:ext cx="11353800" cy="924179"/>
          </a:xfrm>
          <a:solidFill>
            <a:schemeClr val="accent4"/>
          </a:solidFill>
          <a:ln w="31750">
            <a:solidFill>
              <a:schemeClr val="bg1"/>
            </a:solidFill>
          </a:ln>
        </p:spPr>
        <p:txBody>
          <a:bodyPr lIns="324000" anchor="ctr" anchorCtr="0">
            <a:normAutofit/>
          </a:bodyPr>
          <a:lstStyle>
            <a:lvl1pPr algn="l">
              <a:defRPr sz="2400" b="1">
                <a:solidFill>
                  <a:schemeClr val="bg1"/>
                </a:solidFill>
              </a:defRPr>
            </a:lvl1pPr>
          </a:lstStyle>
          <a:p>
            <a:r>
              <a:rPr lang="en-US"/>
              <a:t>Click to edit main header</a:t>
            </a:r>
            <a:endParaRPr lang="en-GB"/>
          </a:p>
        </p:txBody>
      </p:sp>
    </p:spTree>
    <p:extLst>
      <p:ext uri="{BB962C8B-B14F-4D97-AF65-F5344CB8AC3E}">
        <p14:creationId xmlns:p14="http://schemas.microsoft.com/office/powerpoint/2010/main" val="164077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3D26E-C0D6-4B9D-913C-67F92967A149}"/>
              </a:ext>
            </a:extLst>
          </p:cNvPr>
          <p:cNvSpPr>
            <a:spLocks noGrp="1"/>
          </p:cNvSpPr>
          <p:nvPr>
            <p:ph type="dt" sz="half" idx="10"/>
          </p:nvPr>
        </p:nvSpPr>
        <p:spPr>
          <a:xfrm>
            <a:off x="838200" y="6356350"/>
            <a:ext cx="2743200" cy="365125"/>
          </a:xfrm>
          <a:prstGeom prst="rect">
            <a:avLst/>
          </a:prstGeom>
        </p:spPr>
        <p:txBody>
          <a:bodyPr/>
          <a:lstStyle/>
          <a:p>
            <a:fld id="{78567BA5-9BAD-4C58-AC87-ACE8D783D2C5}" type="datetimeFigureOut">
              <a:rPr lang="en-GB" smtClean="0"/>
              <a:t>20/11/2023</a:t>
            </a:fld>
            <a:endParaRPr lang="en-GB"/>
          </a:p>
        </p:txBody>
      </p:sp>
      <p:sp>
        <p:nvSpPr>
          <p:cNvPr id="3" name="Footer Placeholder 2">
            <a:extLst>
              <a:ext uri="{FF2B5EF4-FFF2-40B4-BE49-F238E27FC236}">
                <a16:creationId xmlns:a16="http://schemas.microsoft.com/office/drawing/2014/main" id="{A970F186-D856-4BFF-9023-232DC713E0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3F28720-5D9B-4FA3-9D57-3854F6847C50}"/>
              </a:ext>
            </a:extLst>
          </p:cNvPr>
          <p:cNvSpPr>
            <a:spLocks noGrp="1"/>
          </p:cNvSpPr>
          <p:nvPr>
            <p:ph type="sldNum" sz="quarter" idx="12"/>
          </p:nvPr>
        </p:nvSpPr>
        <p:spPr>
          <a:xfrm>
            <a:off x="8610600" y="6356350"/>
            <a:ext cx="2743200" cy="365125"/>
          </a:xfrm>
          <a:prstGeom prst="rect">
            <a:avLst/>
          </a:prstGeom>
        </p:spPr>
        <p:txBody>
          <a:bodyPr/>
          <a:lstStyle/>
          <a:p>
            <a:fld id="{CAD76C3E-5801-4950-B688-B82B19617675}" type="slidenum">
              <a:rPr lang="en-GB" smtClean="0"/>
              <a:t>‹#›</a:t>
            </a:fld>
            <a:endParaRPr lang="en-GB"/>
          </a:p>
        </p:txBody>
      </p:sp>
      <p:sp>
        <p:nvSpPr>
          <p:cNvPr id="6" name="Picture Placeholder 5">
            <a:extLst>
              <a:ext uri="{FF2B5EF4-FFF2-40B4-BE49-F238E27FC236}">
                <a16:creationId xmlns:a16="http://schemas.microsoft.com/office/drawing/2014/main" id="{F737B479-649D-416E-A580-161FE964659F}"/>
              </a:ext>
            </a:extLst>
          </p:cNvPr>
          <p:cNvSpPr>
            <a:spLocks noGrp="1"/>
          </p:cNvSpPr>
          <p:nvPr>
            <p:ph type="pic" sz="quarter" idx="13"/>
          </p:nvPr>
        </p:nvSpPr>
        <p:spPr>
          <a:xfrm>
            <a:off x="0" y="0"/>
            <a:ext cx="12192000" cy="5578475"/>
          </a:xfrm>
        </p:spPr>
        <p:txBody>
          <a:bodyPr/>
          <a:lstStyle/>
          <a:p>
            <a:endParaRPr lang="en-GB"/>
          </a:p>
        </p:txBody>
      </p:sp>
    </p:spTree>
    <p:extLst>
      <p:ext uri="{BB962C8B-B14F-4D97-AF65-F5344CB8AC3E}">
        <p14:creationId xmlns:p14="http://schemas.microsoft.com/office/powerpoint/2010/main" val="3041951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1 Standard (1x1)">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263525" y="1457854"/>
            <a:ext cx="11664950" cy="4779434"/>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8E195A2A-1106-7F45-A3BB-0D3A2ED93CBE}"/>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191B89D-66F9-9447-A147-7D12A9F5E9AB}"/>
              </a:ext>
            </a:extLst>
          </p:cNvPr>
          <p:cNvSpPr>
            <a:spLocks noGrp="1"/>
          </p:cNvSpPr>
          <p:nvPr>
            <p:ph type="title"/>
          </p:nvPr>
        </p:nvSpPr>
        <p:spPr>
          <a:xfrm>
            <a:off x="263525" y="441326"/>
            <a:ext cx="11661776" cy="647698"/>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0" name="Group 9">
            <a:extLst>
              <a:ext uri="{FF2B5EF4-FFF2-40B4-BE49-F238E27FC236}">
                <a16:creationId xmlns:a16="http://schemas.microsoft.com/office/drawing/2014/main" id="{9FD5E74C-2EF5-EC45-8183-8BA534B8D110}"/>
              </a:ext>
            </a:extLst>
          </p:cNvPr>
          <p:cNvGrpSpPr/>
          <p:nvPr userDrawn="1"/>
        </p:nvGrpSpPr>
        <p:grpSpPr>
          <a:xfrm>
            <a:off x="10814051" y="6438651"/>
            <a:ext cx="1111250" cy="225425"/>
            <a:chOff x="292100" y="6413250"/>
            <a:chExt cx="1111250" cy="225425"/>
          </a:xfrm>
        </p:grpSpPr>
        <p:sp>
          <p:nvSpPr>
            <p:cNvPr id="11" name="Freeform: Shape 12">
              <a:extLst>
                <a:ext uri="{FF2B5EF4-FFF2-40B4-BE49-F238E27FC236}">
                  <a16:creationId xmlns:a16="http://schemas.microsoft.com/office/drawing/2014/main" id="{4B6E2FF8-4350-4047-8DED-0620671F25C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DF863911-60F3-A740-BF4B-76AC1B0FD967}"/>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12" name="Graphic 6">
            <a:extLst>
              <a:ext uri="{FF2B5EF4-FFF2-40B4-BE49-F238E27FC236}">
                <a16:creationId xmlns:a16="http://schemas.microsoft.com/office/drawing/2014/main" id="{088F9968-E7DA-6A8F-A0F1-76BF4475E9D7}"/>
              </a:ext>
            </a:extLst>
          </p:cNvPr>
          <p:cNvSpPr/>
          <p:nvPr userDrawn="1"/>
        </p:nvSpPr>
        <p:spPr>
          <a:xfrm>
            <a:off x="287339" y="6465716"/>
            <a:ext cx="1563045" cy="166520"/>
          </a:xfrm>
          <a:custGeom>
            <a:avLst/>
            <a:gdLst>
              <a:gd name="connsiteX0" fmla="*/ 6516173 w 6783688"/>
              <a:gd name="connsiteY0" fmla="*/ 571447 h 722705"/>
              <a:gd name="connsiteX1" fmla="*/ 6542004 w 6783688"/>
              <a:gd name="connsiteY1" fmla="*/ 571447 h 722705"/>
              <a:gd name="connsiteX2" fmla="*/ 6554178 w 6783688"/>
              <a:gd name="connsiteY2" fmla="*/ 540403 h 722705"/>
              <a:gd name="connsiteX3" fmla="*/ 6659046 w 6783688"/>
              <a:gd name="connsiteY3" fmla="*/ 571447 h 722705"/>
              <a:gd name="connsiteX4" fmla="*/ 6783689 w 6783688"/>
              <a:gd name="connsiteY4" fmla="*/ 446561 h 722705"/>
              <a:gd name="connsiteX5" fmla="*/ 6576921 w 6783688"/>
              <a:gd name="connsiteY5" fmla="*/ 268694 h 722705"/>
              <a:gd name="connsiteX6" fmla="*/ 6643785 w 6783688"/>
              <a:gd name="connsiteY6" fmla="*/ 214174 h 722705"/>
              <a:gd name="connsiteX7" fmla="*/ 6735768 w 6783688"/>
              <a:gd name="connsiteY7" fmla="*/ 296663 h 722705"/>
              <a:gd name="connsiteX8" fmla="*/ 6765400 w 6783688"/>
              <a:gd name="connsiteY8" fmla="*/ 296663 h 722705"/>
              <a:gd name="connsiteX9" fmla="*/ 6765400 w 6783688"/>
              <a:gd name="connsiteY9" fmla="*/ 178636 h 722705"/>
              <a:gd name="connsiteX10" fmla="*/ 6741053 w 6783688"/>
              <a:gd name="connsiteY10" fmla="*/ 178636 h 722705"/>
              <a:gd name="connsiteX11" fmla="*/ 6728108 w 6783688"/>
              <a:gd name="connsiteY11" fmla="*/ 200574 h 722705"/>
              <a:gd name="connsiteX12" fmla="*/ 6644498 w 6783688"/>
              <a:gd name="connsiteY12" fmla="*/ 178636 h 722705"/>
              <a:gd name="connsiteX13" fmla="*/ 6522884 w 6783688"/>
              <a:gd name="connsiteY13" fmla="*/ 292938 h 722705"/>
              <a:gd name="connsiteX14" fmla="*/ 6728880 w 6783688"/>
              <a:gd name="connsiteY14" fmla="*/ 469268 h 722705"/>
              <a:gd name="connsiteX15" fmla="*/ 6655900 w 6783688"/>
              <a:gd name="connsiteY15" fmla="*/ 533603 h 722705"/>
              <a:gd name="connsiteX16" fmla="*/ 6546458 w 6783688"/>
              <a:gd name="connsiteY16" fmla="*/ 435977 h 722705"/>
              <a:gd name="connsiteX17" fmla="*/ 6516055 w 6783688"/>
              <a:gd name="connsiteY17" fmla="*/ 435977 h 722705"/>
              <a:gd name="connsiteX18" fmla="*/ 6516055 w 6783688"/>
              <a:gd name="connsiteY18" fmla="*/ 571447 h 722705"/>
              <a:gd name="connsiteX19" fmla="*/ 6218194 w 6783688"/>
              <a:gd name="connsiteY19" fmla="*/ 334566 h 722705"/>
              <a:gd name="connsiteX20" fmla="*/ 6308633 w 6783688"/>
              <a:gd name="connsiteY20" fmla="*/ 213465 h 722705"/>
              <a:gd name="connsiteX21" fmla="*/ 6380069 w 6783688"/>
              <a:gd name="connsiteY21" fmla="*/ 317891 h 722705"/>
              <a:gd name="connsiteX22" fmla="*/ 6380069 w 6783688"/>
              <a:gd name="connsiteY22" fmla="*/ 334566 h 722705"/>
              <a:gd name="connsiteX23" fmla="*/ 6218194 w 6783688"/>
              <a:gd name="connsiteY23" fmla="*/ 334566 h 722705"/>
              <a:gd name="connsiteX24" fmla="*/ 6139929 w 6783688"/>
              <a:gd name="connsiteY24" fmla="*/ 379979 h 722705"/>
              <a:gd name="connsiteX25" fmla="*/ 6305605 w 6783688"/>
              <a:gd name="connsiteY25" fmla="*/ 571447 h 722705"/>
              <a:gd name="connsiteX26" fmla="*/ 6448478 w 6783688"/>
              <a:gd name="connsiteY26" fmla="*/ 472283 h 722705"/>
              <a:gd name="connsiteX27" fmla="*/ 6415046 w 6783688"/>
              <a:gd name="connsiteY27" fmla="*/ 460930 h 722705"/>
              <a:gd name="connsiteX28" fmla="*/ 6320034 w 6783688"/>
              <a:gd name="connsiteY28" fmla="*/ 526034 h 722705"/>
              <a:gd name="connsiteX29" fmla="*/ 6218194 w 6783688"/>
              <a:gd name="connsiteY29" fmla="*/ 374657 h 722705"/>
              <a:gd name="connsiteX30" fmla="*/ 6451566 w 6783688"/>
              <a:gd name="connsiteY30" fmla="*/ 374657 h 722705"/>
              <a:gd name="connsiteX31" fmla="*/ 6453110 w 6783688"/>
              <a:gd name="connsiteY31" fmla="*/ 342845 h 722705"/>
              <a:gd name="connsiteX32" fmla="*/ 6310949 w 6783688"/>
              <a:gd name="connsiteY32" fmla="*/ 178577 h 722705"/>
              <a:gd name="connsiteX33" fmla="*/ 6139929 w 6783688"/>
              <a:gd name="connsiteY33" fmla="*/ 379979 h 722705"/>
              <a:gd name="connsiteX34" fmla="*/ 5948362 w 6783688"/>
              <a:gd name="connsiteY34" fmla="*/ 58304 h 722705"/>
              <a:gd name="connsiteX35" fmla="*/ 5995511 w 6783688"/>
              <a:gd name="connsiteY35" fmla="*/ 103717 h 722705"/>
              <a:gd name="connsiteX36" fmla="*/ 6042661 w 6783688"/>
              <a:gd name="connsiteY36" fmla="*/ 57535 h 722705"/>
              <a:gd name="connsiteX37" fmla="*/ 5994798 w 6783688"/>
              <a:gd name="connsiteY37" fmla="*/ 11353 h 722705"/>
              <a:gd name="connsiteX38" fmla="*/ 5948362 w 6783688"/>
              <a:gd name="connsiteY38" fmla="*/ 58304 h 722705"/>
              <a:gd name="connsiteX39" fmla="*/ 5912673 w 6783688"/>
              <a:gd name="connsiteY39" fmla="*/ 186974 h 722705"/>
              <a:gd name="connsiteX40" fmla="*/ 5912673 w 6783688"/>
              <a:gd name="connsiteY40" fmla="*/ 217249 h 722705"/>
              <a:gd name="connsiteX41" fmla="*/ 5967423 w 6783688"/>
              <a:gd name="connsiteY41" fmla="*/ 222571 h 722705"/>
              <a:gd name="connsiteX42" fmla="*/ 5967423 w 6783688"/>
              <a:gd name="connsiteY42" fmla="*/ 527571 h 722705"/>
              <a:gd name="connsiteX43" fmla="*/ 5912673 w 6783688"/>
              <a:gd name="connsiteY43" fmla="*/ 532893 h 722705"/>
              <a:gd name="connsiteX44" fmla="*/ 5912673 w 6783688"/>
              <a:gd name="connsiteY44" fmla="*/ 563169 h 722705"/>
              <a:gd name="connsiteX45" fmla="*/ 6095867 w 6783688"/>
              <a:gd name="connsiteY45" fmla="*/ 563169 h 722705"/>
              <a:gd name="connsiteX46" fmla="*/ 6095867 w 6783688"/>
              <a:gd name="connsiteY46" fmla="*/ 532893 h 722705"/>
              <a:gd name="connsiteX47" fmla="*/ 6039632 w 6783688"/>
              <a:gd name="connsiteY47" fmla="*/ 527571 h 722705"/>
              <a:gd name="connsiteX48" fmla="*/ 6039632 w 6783688"/>
              <a:gd name="connsiteY48" fmla="*/ 186974 h 722705"/>
              <a:gd name="connsiteX49" fmla="*/ 5912673 w 6783688"/>
              <a:gd name="connsiteY49" fmla="*/ 186974 h 722705"/>
              <a:gd name="connsiteX50" fmla="*/ 5737853 w 6783688"/>
              <a:gd name="connsiteY50" fmla="*/ 178636 h 722705"/>
              <a:gd name="connsiteX51" fmla="*/ 5557687 w 6783688"/>
              <a:gd name="connsiteY51" fmla="*/ 386011 h 722705"/>
              <a:gd name="connsiteX52" fmla="*/ 5723363 w 6783688"/>
              <a:gd name="connsiteY52" fmla="*/ 571447 h 722705"/>
              <a:gd name="connsiteX53" fmla="*/ 5863980 w 6783688"/>
              <a:gd name="connsiteY53" fmla="*/ 470805 h 722705"/>
              <a:gd name="connsiteX54" fmla="*/ 5830548 w 6783688"/>
              <a:gd name="connsiteY54" fmla="*/ 459452 h 722705"/>
              <a:gd name="connsiteX55" fmla="*/ 5739337 w 6783688"/>
              <a:gd name="connsiteY55" fmla="*/ 526803 h 722705"/>
              <a:gd name="connsiteX56" fmla="*/ 5635953 w 6783688"/>
              <a:gd name="connsiteY56" fmla="*/ 370873 h 722705"/>
              <a:gd name="connsiteX57" fmla="*/ 5740822 w 6783688"/>
              <a:gd name="connsiteY57" fmla="*/ 214174 h 722705"/>
              <a:gd name="connsiteX58" fmla="*/ 5797828 w 6783688"/>
              <a:gd name="connsiteY58" fmla="*/ 249003 h 722705"/>
              <a:gd name="connsiteX59" fmla="*/ 5795572 w 6783688"/>
              <a:gd name="connsiteY59" fmla="*/ 265678 h 722705"/>
              <a:gd name="connsiteX60" fmla="*/ 5770513 w 6783688"/>
              <a:gd name="connsiteY60" fmla="*/ 265678 h 722705"/>
              <a:gd name="connsiteX61" fmla="*/ 5763684 w 6783688"/>
              <a:gd name="connsiteY61" fmla="*/ 298969 h 722705"/>
              <a:gd name="connsiteX62" fmla="*/ 5810833 w 6783688"/>
              <a:gd name="connsiteY62" fmla="*/ 342845 h 722705"/>
              <a:gd name="connsiteX63" fmla="*/ 5864039 w 6783688"/>
              <a:gd name="connsiteY63" fmla="*/ 280756 h 722705"/>
              <a:gd name="connsiteX64" fmla="*/ 5737853 w 6783688"/>
              <a:gd name="connsiteY64" fmla="*/ 178636 h 722705"/>
              <a:gd name="connsiteX65" fmla="*/ 5320515 w 6783688"/>
              <a:gd name="connsiteY65" fmla="*/ 529818 h 722705"/>
              <a:gd name="connsiteX66" fmla="*/ 5268853 w 6783688"/>
              <a:gd name="connsiteY66" fmla="*/ 470036 h 722705"/>
              <a:gd name="connsiteX67" fmla="*/ 5357035 w 6783688"/>
              <a:gd name="connsiteY67" fmla="*/ 396595 h 722705"/>
              <a:gd name="connsiteX68" fmla="*/ 5397296 w 6783688"/>
              <a:gd name="connsiteY68" fmla="*/ 396595 h 722705"/>
              <a:gd name="connsiteX69" fmla="*/ 5397296 w 6783688"/>
              <a:gd name="connsiteY69" fmla="*/ 458683 h 722705"/>
              <a:gd name="connsiteX70" fmla="*/ 5320515 w 6783688"/>
              <a:gd name="connsiteY70" fmla="*/ 529818 h 722705"/>
              <a:gd name="connsiteX71" fmla="*/ 5346406 w 6783688"/>
              <a:gd name="connsiteY71" fmla="*/ 364842 h 722705"/>
              <a:gd name="connsiteX72" fmla="*/ 5189815 w 6783688"/>
              <a:gd name="connsiteY72" fmla="*/ 474590 h 722705"/>
              <a:gd name="connsiteX73" fmla="*/ 5293200 w 6783688"/>
              <a:gd name="connsiteY73" fmla="*/ 571447 h 722705"/>
              <a:gd name="connsiteX74" fmla="*/ 5401869 w 6783688"/>
              <a:gd name="connsiteY74" fmla="*/ 517696 h 722705"/>
              <a:gd name="connsiteX75" fmla="*/ 5468020 w 6783688"/>
              <a:gd name="connsiteY75" fmla="*/ 570678 h 722705"/>
              <a:gd name="connsiteX76" fmla="*/ 5522770 w 6783688"/>
              <a:gd name="connsiteY76" fmla="*/ 557788 h 722705"/>
              <a:gd name="connsiteX77" fmla="*/ 5515942 w 6783688"/>
              <a:gd name="connsiteY77" fmla="*/ 532065 h 722705"/>
              <a:gd name="connsiteX78" fmla="*/ 5491595 w 6783688"/>
              <a:gd name="connsiteY78" fmla="*/ 536619 h 722705"/>
              <a:gd name="connsiteX79" fmla="*/ 5469564 w 6783688"/>
              <a:gd name="connsiteY79" fmla="*/ 494221 h 722705"/>
              <a:gd name="connsiteX80" fmla="*/ 5469564 w 6783688"/>
              <a:gd name="connsiteY80" fmla="*/ 321675 h 722705"/>
              <a:gd name="connsiteX81" fmla="*/ 5335776 w 6783688"/>
              <a:gd name="connsiteY81" fmla="*/ 178636 h 722705"/>
              <a:gd name="connsiteX82" fmla="*/ 5208105 w 6783688"/>
              <a:gd name="connsiteY82" fmla="*/ 272478 h 722705"/>
              <a:gd name="connsiteX83" fmla="*/ 5251454 w 6783688"/>
              <a:gd name="connsiteY83" fmla="*/ 319428 h 722705"/>
              <a:gd name="connsiteX84" fmla="*/ 5294031 w 6783688"/>
              <a:gd name="connsiteY84" fmla="*/ 279337 h 722705"/>
              <a:gd name="connsiteX85" fmla="*/ 5289458 w 6783688"/>
              <a:gd name="connsiteY85" fmla="*/ 252078 h 722705"/>
              <a:gd name="connsiteX86" fmla="*/ 5265112 w 6783688"/>
              <a:gd name="connsiteY86" fmla="*/ 252078 h 722705"/>
              <a:gd name="connsiteX87" fmla="*/ 5263568 w 6783688"/>
              <a:gd name="connsiteY87" fmla="*/ 242262 h 722705"/>
              <a:gd name="connsiteX88" fmla="*/ 5324375 w 6783688"/>
              <a:gd name="connsiteY88" fmla="*/ 210449 h 722705"/>
              <a:gd name="connsiteX89" fmla="*/ 5397356 w 6783688"/>
              <a:gd name="connsiteY89" fmla="*/ 313397 h 722705"/>
              <a:gd name="connsiteX90" fmla="*/ 5397356 w 6783688"/>
              <a:gd name="connsiteY90" fmla="*/ 364842 h 722705"/>
              <a:gd name="connsiteX91" fmla="*/ 5346406 w 6783688"/>
              <a:gd name="connsiteY91" fmla="*/ 364842 h 722705"/>
              <a:gd name="connsiteX92" fmla="*/ 4904782 w 6783688"/>
              <a:gd name="connsiteY92" fmla="*/ 312569 h 722705"/>
              <a:gd name="connsiteX93" fmla="*/ 4975446 w 6783688"/>
              <a:gd name="connsiteY93" fmla="*/ 211927 h 722705"/>
              <a:gd name="connsiteX94" fmla="*/ 5043854 w 6783688"/>
              <a:gd name="connsiteY94" fmla="*/ 311091 h 722705"/>
              <a:gd name="connsiteX95" fmla="*/ 4976218 w 6783688"/>
              <a:gd name="connsiteY95" fmla="*/ 413270 h 722705"/>
              <a:gd name="connsiteX96" fmla="*/ 4904782 w 6783688"/>
              <a:gd name="connsiteY96" fmla="*/ 312569 h 722705"/>
              <a:gd name="connsiteX97" fmla="*/ 4990648 w 6783688"/>
              <a:gd name="connsiteY97" fmla="*/ 575231 h 722705"/>
              <a:gd name="connsiteX98" fmla="*/ 5094032 w 6783688"/>
              <a:gd name="connsiteY98" fmla="*/ 620644 h 722705"/>
              <a:gd name="connsiteX99" fmla="*/ 4979247 w 6783688"/>
              <a:gd name="connsiteY99" fmla="*/ 684211 h 722705"/>
              <a:gd name="connsiteX100" fmla="*/ 4869805 w 6783688"/>
              <a:gd name="connsiteY100" fmla="*/ 626676 h 722705"/>
              <a:gd name="connsiteX101" fmla="*/ 4887264 w 6783688"/>
              <a:gd name="connsiteY101" fmla="*/ 575231 h 722705"/>
              <a:gd name="connsiteX102" fmla="*/ 4990648 w 6783688"/>
              <a:gd name="connsiteY102" fmla="*/ 575231 h 722705"/>
              <a:gd name="connsiteX103" fmla="*/ 4976990 w 6783688"/>
              <a:gd name="connsiteY103" fmla="*/ 448808 h 722705"/>
              <a:gd name="connsiteX104" fmla="*/ 5115350 w 6783688"/>
              <a:gd name="connsiteY104" fmla="*/ 312569 h 722705"/>
              <a:gd name="connsiteX105" fmla="*/ 5078117 w 6783688"/>
              <a:gd name="connsiteY105" fmla="*/ 220206 h 722705"/>
              <a:gd name="connsiteX106" fmla="*/ 5146526 w 6783688"/>
              <a:gd name="connsiteY106" fmla="*/ 209621 h 722705"/>
              <a:gd name="connsiteX107" fmla="*/ 5146526 w 6783688"/>
              <a:gd name="connsiteY107" fmla="*/ 167224 h 722705"/>
              <a:gd name="connsiteX108" fmla="*/ 5123723 w 6783688"/>
              <a:gd name="connsiteY108" fmla="*/ 161902 h 722705"/>
              <a:gd name="connsiteX109" fmla="*/ 5056087 w 6783688"/>
              <a:gd name="connsiteY109" fmla="*/ 199746 h 722705"/>
              <a:gd name="connsiteX110" fmla="*/ 4977049 w 6783688"/>
              <a:gd name="connsiteY110" fmla="*/ 178577 h 722705"/>
              <a:gd name="connsiteX111" fmla="*/ 4831088 w 6783688"/>
              <a:gd name="connsiteY111" fmla="*/ 320848 h 722705"/>
              <a:gd name="connsiteX112" fmla="*/ 4901753 w 6783688"/>
              <a:gd name="connsiteY112" fmla="*/ 434380 h 722705"/>
              <a:gd name="connsiteX113" fmla="*/ 4836373 w 6783688"/>
              <a:gd name="connsiteY113" fmla="*/ 521422 h 722705"/>
              <a:gd name="connsiteX114" fmla="*/ 4862204 w 6783688"/>
              <a:gd name="connsiteY114" fmla="*/ 563050 h 722705"/>
              <a:gd name="connsiteX115" fmla="*/ 4811255 w 6783688"/>
              <a:gd name="connsiteY115" fmla="*/ 640986 h 722705"/>
              <a:gd name="connsiteX116" fmla="*/ 4961729 w 6783688"/>
              <a:gd name="connsiteY116" fmla="*/ 722705 h 722705"/>
              <a:gd name="connsiteX117" fmla="*/ 5148723 w 6783688"/>
              <a:gd name="connsiteY117" fmla="*/ 603142 h 722705"/>
              <a:gd name="connsiteX118" fmla="*/ 5000505 w 6783688"/>
              <a:gd name="connsiteY118" fmla="*/ 504747 h 722705"/>
              <a:gd name="connsiteX119" fmla="*/ 4929841 w 6783688"/>
              <a:gd name="connsiteY119" fmla="*/ 504747 h 722705"/>
              <a:gd name="connsiteX120" fmla="*/ 4900209 w 6783688"/>
              <a:gd name="connsiteY120" fmla="*/ 488840 h 722705"/>
              <a:gd name="connsiteX121" fmla="*/ 4934413 w 6783688"/>
              <a:gd name="connsiteY121" fmla="*/ 444196 h 722705"/>
              <a:gd name="connsiteX122" fmla="*/ 4976990 w 6783688"/>
              <a:gd name="connsiteY122" fmla="*/ 448808 h 722705"/>
              <a:gd name="connsiteX123" fmla="*/ 4541423 w 6783688"/>
              <a:gd name="connsiteY123" fmla="*/ 334566 h 722705"/>
              <a:gd name="connsiteX124" fmla="*/ 4631861 w 6783688"/>
              <a:gd name="connsiteY124" fmla="*/ 213465 h 722705"/>
              <a:gd name="connsiteX125" fmla="*/ 4703298 w 6783688"/>
              <a:gd name="connsiteY125" fmla="*/ 317891 h 722705"/>
              <a:gd name="connsiteX126" fmla="*/ 4703298 w 6783688"/>
              <a:gd name="connsiteY126" fmla="*/ 334566 h 722705"/>
              <a:gd name="connsiteX127" fmla="*/ 4541423 w 6783688"/>
              <a:gd name="connsiteY127" fmla="*/ 334566 h 722705"/>
              <a:gd name="connsiteX128" fmla="*/ 4463157 w 6783688"/>
              <a:gd name="connsiteY128" fmla="*/ 379979 h 722705"/>
              <a:gd name="connsiteX129" fmla="*/ 4628833 w 6783688"/>
              <a:gd name="connsiteY129" fmla="*/ 571447 h 722705"/>
              <a:gd name="connsiteX130" fmla="*/ 4771706 w 6783688"/>
              <a:gd name="connsiteY130" fmla="*/ 472283 h 722705"/>
              <a:gd name="connsiteX131" fmla="*/ 4738274 w 6783688"/>
              <a:gd name="connsiteY131" fmla="*/ 460930 h 722705"/>
              <a:gd name="connsiteX132" fmla="*/ 4643263 w 6783688"/>
              <a:gd name="connsiteY132" fmla="*/ 526034 h 722705"/>
              <a:gd name="connsiteX133" fmla="*/ 4541423 w 6783688"/>
              <a:gd name="connsiteY133" fmla="*/ 374657 h 722705"/>
              <a:gd name="connsiteX134" fmla="*/ 4774794 w 6783688"/>
              <a:gd name="connsiteY134" fmla="*/ 374657 h 722705"/>
              <a:gd name="connsiteX135" fmla="*/ 4776338 w 6783688"/>
              <a:gd name="connsiteY135" fmla="*/ 342845 h 722705"/>
              <a:gd name="connsiteX136" fmla="*/ 4634177 w 6783688"/>
              <a:gd name="connsiteY136" fmla="*/ 178577 h 722705"/>
              <a:gd name="connsiteX137" fmla="*/ 4463157 w 6783688"/>
              <a:gd name="connsiteY137" fmla="*/ 379979 h 722705"/>
              <a:gd name="connsiteX138" fmla="*/ 4029133 w 6783688"/>
              <a:gd name="connsiteY138" fmla="*/ 33291 h 722705"/>
              <a:gd name="connsiteX139" fmla="*/ 4029133 w 6783688"/>
              <a:gd name="connsiteY139" fmla="*/ 63566 h 722705"/>
              <a:gd name="connsiteX140" fmla="*/ 4086912 w 6783688"/>
              <a:gd name="connsiteY140" fmla="*/ 69598 h 722705"/>
              <a:gd name="connsiteX141" fmla="*/ 4086912 w 6783688"/>
              <a:gd name="connsiteY141" fmla="*/ 527512 h 722705"/>
              <a:gd name="connsiteX142" fmla="*/ 4029133 w 6783688"/>
              <a:gd name="connsiteY142" fmla="*/ 533544 h 722705"/>
              <a:gd name="connsiteX143" fmla="*/ 4029133 w 6783688"/>
              <a:gd name="connsiteY143" fmla="*/ 563050 h 722705"/>
              <a:gd name="connsiteX144" fmla="*/ 4398549 w 6783688"/>
              <a:gd name="connsiteY144" fmla="*/ 563050 h 722705"/>
              <a:gd name="connsiteX145" fmla="*/ 4405378 w 6783688"/>
              <a:gd name="connsiteY145" fmla="*/ 393520 h 722705"/>
              <a:gd name="connsiteX146" fmla="*/ 4377231 w 6783688"/>
              <a:gd name="connsiteY146" fmla="*/ 393520 h 722705"/>
              <a:gd name="connsiteX147" fmla="*/ 4210783 w 6783688"/>
              <a:gd name="connsiteY147" fmla="*/ 528222 h 722705"/>
              <a:gd name="connsiteX148" fmla="*/ 4165949 w 6783688"/>
              <a:gd name="connsiteY148" fmla="*/ 528222 h 722705"/>
              <a:gd name="connsiteX149" fmla="*/ 4165949 w 6783688"/>
              <a:gd name="connsiteY149" fmla="*/ 69657 h 722705"/>
              <a:gd name="connsiteX150" fmla="*/ 4243502 w 6783688"/>
              <a:gd name="connsiteY150" fmla="*/ 62857 h 722705"/>
              <a:gd name="connsiteX151" fmla="*/ 4243502 w 6783688"/>
              <a:gd name="connsiteY151" fmla="*/ 33350 h 722705"/>
              <a:gd name="connsiteX152" fmla="*/ 4029133 w 6783688"/>
              <a:gd name="connsiteY152" fmla="*/ 33350 h 722705"/>
              <a:gd name="connsiteX153" fmla="*/ 3587568 w 6783688"/>
              <a:gd name="connsiteY153" fmla="*/ 334566 h 722705"/>
              <a:gd name="connsiteX154" fmla="*/ 3678007 w 6783688"/>
              <a:gd name="connsiteY154" fmla="*/ 213465 h 722705"/>
              <a:gd name="connsiteX155" fmla="*/ 3749443 w 6783688"/>
              <a:gd name="connsiteY155" fmla="*/ 317891 h 722705"/>
              <a:gd name="connsiteX156" fmla="*/ 3749443 w 6783688"/>
              <a:gd name="connsiteY156" fmla="*/ 334566 h 722705"/>
              <a:gd name="connsiteX157" fmla="*/ 3587568 w 6783688"/>
              <a:gd name="connsiteY157" fmla="*/ 334566 h 722705"/>
              <a:gd name="connsiteX158" fmla="*/ 3509243 w 6783688"/>
              <a:gd name="connsiteY158" fmla="*/ 379979 h 722705"/>
              <a:gd name="connsiteX159" fmla="*/ 3674919 w 6783688"/>
              <a:gd name="connsiteY159" fmla="*/ 571447 h 722705"/>
              <a:gd name="connsiteX160" fmla="*/ 3817792 w 6783688"/>
              <a:gd name="connsiteY160" fmla="*/ 472283 h 722705"/>
              <a:gd name="connsiteX161" fmla="*/ 3784360 w 6783688"/>
              <a:gd name="connsiteY161" fmla="*/ 460930 h 722705"/>
              <a:gd name="connsiteX162" fmla="*/ 3689349 w 6783688"/>
              <a:gd name="connsiteY162" fmla="*/ 526034 h 722705"/>
              <a:gd name="connsiteX163" fmla="*/ 3587509 w 6783688"/>
              <a:gd name="connsiteY163" fmla="*/ 374657 h 722705"/>
              <a:gd name="connsiteX164" fmla="*/ 3820880 w 6783688"/>
              <a:gd name="connsiteY164" fmla="*/ 374657 h 722705"/>
              <a:gd name="connsiteX165" fmla="*/ 3822424 w 6783688"/>
              <a:gd name="connsiteY165" fmla="*/ 342845 h 722705"/>
              <a:gd name="connsiteX166" fmla="*/ 3680264 w 6783688"/>
              <a:gd name="connsiteY166" fmla="*/ 178577 h 722705"/>
              <a:gd name="connsiteX167" fmla="*/ 3509243 w 6783688"/>
              <a:gd name="connsiteY167" fmla="*/ 379979 h 722705"/>
              <a:gd name="connsiteX168" fmla="*/ 3282760 w 6783688"/>
              <a:gd name="connsiteY168" fmla="*/ 0 h 722705"/>
              <a:gd name="connsiteX169" fmla="*/ 3282760 w 6783688"/>
              <a:gd name="connsiteY169" fmla="*/ 30275 h 722705"/>
              <a:gd name="connsiteX170" fmla="*/ 3335194 w 6783688"/>
              <a:gd name="connsiteY170" fmla="*/ 35597 h 722705"/>
              <a:gd name="connsiteX171" fmla="*/ 3335194 w 6783688"/>
              <a:gd name="connsiteY171" fmla="*/ 527571 h 722705"/>
              <a:gd name="connsiteX172" fmla="*/ 3282760 w 6783688"/>
              <a:gd name="connsiteY172" fmla="*/ 532893 h 722705"/>
              <a:gd name="connsiteX173" fmla="*/ 3282760 w 6783688"/>
              <a:gd name="connsiteY173" fmla="*/ 563169 h 722705"/>
              <a:gd name="connsiteX174" fmla="*/ 3462153 w 6783688"/>
              <a:gd name="connsiteY174" fmla="*/ 563169 h 722705"/>
              <a:gd name="connsiteX175" fmla="*/ 3462153 w 6783688"/>
              <a:gd name="connsiteY175" fmla="*/ 532893 h 722705"/>
              <a:gd name="connsiteX176" fmla="*/ 3406690 w 6783688"/>
              <a:gd name="connsiteY176" fmla="*/ 527571 h 722705"/>
              <a:gd name="connsiteX177" fmla="*/ 3406690 w 6783688"/>
              <a:gd name="connsiteY177" fmla="*/ 0 h 722705"/>
              <a:gd name="connsiteX178" fmla="*/ 3282760 w 6783688"/>
              <a:gd name="connsiteY178" fmla="*/ 0 h 722705"/>
              <a:gd name="connsiteX179" fmla="*/ 2923261 w 6783688"/>
              <a:gd name="connsiteY179" fmla="*/ 570678 h 722705"/>
              <a:gd name="connsiteX180" fmla="*/ 2952893 w 6783688"/>
              <a:gd name="connsiteY180" fmla="*/ 529818 h 722705"/>
              <a:gd name="connsiteX181" fmla="*/ 3066134 w 6783688"/>
              <a:gd name="connsiteY181" fmla="*/ 571447 h 722705"/>
              <a:gd name="connsiteX182" fmla="*/ 3230325 w 6783688"/>
              <a:gd name="connsiteY182" fmla="*/ 371642 h 722705"/>
              <a:gd name="connsiteX183" fmla="*/ 3090481 w 6783688"/>
              <a:gd name="connsiteY183" fmla="*/ 178636 h 722705"/>
              <a:gd name="connsiteX184" fmla="*/ 2971895 w 6783688"/>
              <a:gd name="connsiteY184" fmla="*/ 240724 h 722705"/>
              <a:gd name="connsiteX185" fmla="*/ 2971895 w 6783688"/>
              <a:gd name="connsiteY185" fmla="*/ 59 h 722705"/>
              <a:gd name="connsiteX186" fmla="*/ 2852537 w 6783688"/>
              <a:gd name="connsiteY186" fmla="*/ 59 h 722705"/>
              <a:gd name="connsiteX187" fmla="*/ 2852537 w 6783688"/>
              <a:gd name="connsiteY187" fmla="*/ 29566 h 722705"/>
              <a:gd name="connsiteX188" fmla="*/ 2900399 w 6783688"/>
              <a:gd name="connsiteY188" fmla="*/ 34888 h 722705"/>
              <a:gd name="connsiteX189" fmla="*/ 2900399 w 6783688"/>
              <a:gd name="connsiteY189" fmla="*/ 570737 h 722705"/>
              <a:gd name="connsiteX190" fmla="*/ 2923261 w 6783688"/>
              <a:gd name="connsiteY190" fmla="*/ 570737 h 722705"/>
              <a:gd name="connsiteX191" fmla="*/ 3066134 w 6783688"/>
              <a:gd name="connsiteY191" fmla="*/ 225528 h 722705"/>
              <a:gd name="connsiteX192" fmla="*/ 3150516 w 6783688"/>
              <a:gd name="connsiteY192" fmla="*/ 377673 h 722705"/>
              <a:gd name="connsiteX193" fmla="*/ 3064650 w 6783688"/>
              <a:gd name="connsiteY193" fmla="*/ 533603 h 722705"/>
              <a:gd name="connsiteX194" fmla="*/ 2971895 w 6783688"/>
              <a:gd name="connsiteY194" fmla="*/ 437455 h 722705"/>
              <a:gd name="connsiteX195" fmla="*/ 2971895 w 6783688"/>
              <a:gd name="connsiteY195" fmla="*/ 326229 h 722705"/>
              <a:gd name="connsiteX196" fmla="*/ 3066134 w 6783688"/>
              <a:gd name="connsiteY196" fmla="*/ 225528 h 722705"/>
              <a:gd name="connsiteX197" fmla="*/ 2629082 w 6783688"/>
              <a:gd name="connsiteY197" fmla="*/ 529818 h 722705"/>
              <a:gd name="connsiteX198" fmla="*/ 2577420 w 6783688"/>
              <a:gd name="connsiteY198" fmla="*/ 470036 h 722705"/>
              <a:gd name="connsiteX199" fmla="*/ 2665602 w 6783688"/>
              <a:gd name="connsiteY199" fmla="*/ 396595 h 722705"/>
              <a:gd name="connsiteX200" fmla="*/ 2705863 w 6783688"/>
              <a:gd name="connsiteY200" fmla="*/ 396595 h 722705"/>
              <a:gd name="connsiteX201" fmla="*/ 2705863 w 6783688"/>
              <a:gd name="connsiteY201" fmla="*/ 458683 h 722705"/>
              <a:gd name="connsiteX202" fmla="*/ 2629082 w 6783688"/>
              <a:gd name="connsiteY202" fmla="*/ 529818 h 722705"/>
              <a:gd name="connsiteX203" fmla="*/ 2654913 w 6783688"/>
              <a:gd name="connsiteY203" fmla="*/ 364842 h 722705"/>
              <a:gd name="connsiteX204" fmla="*/ 2498323 w 6783688"/>
              <a:gd name="connsiteY204" fmla="*/ 474590 h 722705"/>
              <a:gd name="connsiteX205" fmla="*/ 2601707 w 6783688"/>
              <a:gd name="connsiteY205" fmla="*/ 571447 h 722705"/>
              <a:gd name="connsiteX206" fmla="*/ 2710376 w 6783688"/>
              <a:gd name="connsiteY206" fmla="*/ 517696 h 722705"/>
              <a:gd name="connsiteX207" fmla="*/ 2776528 w 6783688"/>
              <a:gd name="connsiteY207" fmla="*/ 570678 h 722705"/>
              <a:gd name="connsiteX208" fmla="*/ 2831278 w 6783688"/>
              <a:gd name="connsiteY208" fmla="*/ 557788 h 722705"/>
              <a:gd name="connsiteX209" fmla="*/ 2824449 w 6783688"/>
              <a:gd name="connsiteY209" fmla="*/ 532065 h 722705"/>
              <a:gd name="connsiteX210" fmla="*/ 2800102 w 6783688"/>
              <a:gd name="connsiteY210" fmla="*/ 536619 h 722705"/>
              <a:gd name="connsiteX211" fmla="*/ 2778072 w 6783688"/>
              <a:gd name="connsiteY211" fmla="*/ 494221 h 722705"/>
              <a:gd name="connsiteX212" fmla="*/ 2778072 w 6783688"/>
              <a:gd name="connsiteY212" fmla="*/ 321675 h 722705"/>
              <a:gd name="connsiteX213" fmla="*/ 2644284 w 6783688"/>
              <a:gd name="connsiteY213" fmla="*/ 178636 h 722705"/>
              <a:gd name="connsiteX214" fmla="*/ 2516612 w 6783688"/>
              <a:gd name="connsiteY214" fmla="*/ 272478 h 722705"/>
              <a:gd name="connsiteX215" fmla="*/ 2559961 w 6783688"/>
              <a:gd name="connsiteY215" fmla="*/ 319428 h 722705"/>
              <a:gd name="connsiteX216" fmla="*/ 2602538 w 6783688"/>
              <a:gd name="connsiteY216" fmla="*/ 279337 h 722705"/>
              <a:gd name="connsiteX217" fmla="*/ 2597966 w 6783688"/>
              <a:gd name="connsiteY217" fmla="*/ 252078 h 722705"/>
              <a:gd name="connsiteX218" fmla="*/ 2573619 w 6783688"/>
              <a:gd name="connsiteY218" fmla="*/ 252078 h 722705"/>
              <a:gd name="connsiteX219" fmla="*/ 2572075 w 6783688"/>
              <a:gd name="connsiteY219" fmla="*/ 242262 h 722705"/>
              <a:gd name="connsiteX220" fmla="*/ 2632883 w 6783688"/>
              <a:gd name="connsiteY220" fmla="*/ 210449 h 722705"/>
              <a:gd name="connsiteX221" fmla="*/ 2705863 w 6783688"/>
              <a:gd name="connsiteY221" fmla="*/ 313397 h 722705"/>
              <a:gd name="connsiteX222" fmla="*/ 2705863 w 6783688"/>
              <a:gd name="connsiteY222" fmla="*/ 364842 h 722705"/>
              <a:gd name="connsiteX223" fmla="*/ 2654913 w 6783688"/>
              <a:gd name="connsiteY223" fmla="*/ 364842 h 722705"/>
              <a:gd name="connsiteX224" fmla="*/ 2044584 w 6783688"/>
              <a:gd name="connsiteY224" fmla="*/ 186974 h 722705"/>
              <a:gd name="connsiteX225" fmla="*/ 2044584 w 6783688"/>
              <a:gd name="connsiteY225" fmla="*/ 217249 h 722705"/>
              <a:gd name="connsiteX226" fmla="*/ 2092446 w 6783688"/>
              <a:gd name="connsiteY226" fmla="*/ 222571 h 722705"/>
              <a:gd name="connsiteX227" fmla="*/ 2092446 w 6783688"/>
              <a:gd name="connsiteY227" fmla="*/ 527571 h 722705"/>
              <a:gd name="connsiteX228" fmla="*/ 2044584 w 6783688"/>
              <a:gd name="connsiteY228" fmla="*/ 532893 h 722705"/>
              <a:gd name="connsiteX229" fmla="*/ 2044584 w 6783688"/>
              <a:gd name="connsiteY229" fmla="*/ 563169 h 722705"/>
              <a:gd name="connsiteX230" fmla="*/ 2214061 w 6783688"/>
              <a:gd name="connsiteY230" fmla="*/ 563169 h 722705"/>
              <a:gd name="connsiteX231" fmla="*/ 2214061 w 6783688"/>
              <a:gd name="connsiteY231" fmla="*/ 532893 h 722705"/>
              <a:gd name="connsiteX232" fmla="*/ 2164655 w 6783688"/>
              <a:gd name="connsiteY232" fmla="*/ 527571 h 722705"/>
              <a:gd name="connsiteX233" fmla="*/ 2164655 w 6783688"/>
              <a:gd name="connsiteY233" fmla="*/ 325460 h 722705"/>
              <a:gd name="connsiteX234" fmla="*/ 2261210 w 6783688"/>
              <a:gd name="connsiteY234" fmla="*/ 229312 h 722705"/>
              <a:gd name="connsiteX235" fmla="*/ 2328074 w 6783688"/>
              <a:gd name="connsiteY235" fmla="*/ 308016 h 722705"/>
              <a:gd name="connsiteX236" fmla="*/ 2328074 w 6783688"/>
              <a:gd name="connsiteY236" fmla="*/ 527512 h 722705"/>
              <a:gd name="connsiteX237" fmla="*/ 2280212 w 6783688"/>
              <a:gd name="connsiteY237" fmla="*/ 532834 h 722705"/>
              <a:gd name="connsiteX238" fmla="*/ 2280212 w 6783688"/>
              <a:gd name="connsiteY238" fmla="*/ 563109 h 722705"/>
              <a:gd name="connsiteX239" fmla="*/ 2448204 w 6783688"/>
              <a:gd name="connsiteY239" fmla="*/ 563109 h 722705"/>
              <a:gd name="connsiteX240" fmla="*/ 2448204 w 6783688"/>
              <a:gd name="connsiteY240" fmla="*/ 532834 h 722705"/>
              <a:gd name="connsiteX241" fmla="*/ 2399570 w 6783688"/>
              <a:gd name="connsiteY241" fmla="*/ 527512 h 722705"/>
              <a:gd name="connsiteX242" fmla="*/ 2399570 w 6783688"/>
              <a:gd name="connsiteY242" fmla="*/ 307307 h 722705"/>
              <a:gd name="connsiteX243" fmla="*/ 2287813 w 6783688"/>
              <a:gd name="connsiteY243" fmla="*/ 178636 h 722705"/>
              <a:gd name="connsiteX244" fmla="*/ 2157826 w 6783688"/>
              <a:gd name="connsiteY244" fmla="*/ 250540 h 722705"/>
              <a:gd name="connsiteX245" fmla="*/ 2152482 w 6783688"/>
              <a:gd name="connsiteY245" fmla="*/ 186974 h 722705"/>
              <a:gd name="connsiteX246" fmla="*/ 2044584 w 6783688"/>
              <a:gd name="connsiteY246" fmla="*/ 186974 h 722705"/>
              <a:gd name="connsiteX247" fmla="*/ 1851533 w 6783688"/>
              <a:gd name="connsiteY247" fmla="*/ 58304 h 722705"/>
              <a:gd name="connsiteX248" fmla="*/ 1898682 w 6783688"/>
              <a:gd name="connsiteY248" fmla="*/ 103717 h 722705"/>
              <a:gd name="connsiteX249" fmla="*/ 1945832 w 6783688"/>
              <a:gd name="connsiteY249" fmla="*/ 57535 h 722705"/>
              <a:gd name="connsiteX250" fmla="*/ 1897970 w 6783688"/>
              <a:gd name="connsiteY250" fmla="*/ 11353 h 722705"/>
              <a:gd name="connsiteX251" fmla="*/ 1851533 w 6783688"/>
              <a:gd name="connsiteY251" fmla="*/ 58304 h 722705"/>
              <a:gd name="connsiteX252" fmla="*/ 1815845 w 6783688"/>
              <a:gd name="connsiteY252" fmla="*/ 186974 h 722705"/>
              <a:gd name="connsiteX253" fmla="*/ 1815845 w 6783688"/>
              <a:gd name="connsiteY253" fmla="*/ 217249 h 722705"/>
              <a:gd name="connsiteX254" fmla="*/ 1870595 w 6783688"/>
              <a:gd name="connsiteY254" fmla="*/ 222571 h 722705"/>
              <a:gd name="connsiteX255" fmla="*/ 1870595 w 6783688"/>
              <a:gd name="connsiteY255" fmla="*/ 527571 h 722705"/>
              <a:gd name="connsiteX256" fmla="*/ 1815845 w 6783688"/>
              <a:gd name="connsiteY256" fmla="*/ 532893 h 722705"/>
              <a:gd name="connsiteX257" fmla="*/ 1815845 w 6783688"/>
              <a:gd name="connsiteY257" fmla="*/ 563169 h 722705"/>
              <a:gd name="connsiteX258" fmla="*/ 1999038 w 6783688"/>
              <a:gd name="connsiteY258" fmla="*/ 563169 h 722705"/>
              <a:gd name="connsiteX259" fmla="*/ 1999038 w 6783688"/>
              <a:gd name="connsiteY259" fmla="*/ 532893 h 722705"/>
              <a:gd name="connsiteX260" fmla="*/ 1942803 w 6783688"/>
              <a:gd name="connsiteY260" fmla="*/ 527571 h 722705"/>
              <a:gd name="connsiteX261" fmla="*/ 1942803 w 6783688"/>
              <a:gd name="connsiteY261" fmla="*/ 186974 h 722705"/>
              <a:gd name="connsiteX262" fmla="*/ 1815845 w 6783688"/>
              <a:gd name="connsiteY262" fmla="*/ 186974 h 722705"/>
              <a:gd name="connsiteX263" fmla="*/ 1577901 w 6783688"/>
              <a:gd name="connsiteY263" fmla="*/ 529818 h 722705"/>
              <a:gd name="connsiteX264" fmla="*/ 1526238 w 6783688"/>
              <a:gd name="connsiteY264" fmla="*/ 470036 h 722705"/>
              <a:gd name="connsiteX265" fmla="*/ 1614420 w 6783688"/>
              <a:gd name="connsiteY265" fmla="*/ 396595 h 722705"/>
              <a:gd name="connsiteX266" fmla="*/ 1654681 w 6783688"/>
              <a:gd name="connsiteY266" fmla="*/ 396595 h 722705"/>
              <a:gd name="connsiteX267" fmla="*/ 1654681 w 6783688"/>
              <a:gd name="connsiteY267" fmla="*/ 458683 h 722705"/>
              <a:gd name="connsiteX268" fmla="*/ 1577901 w 6783688"/>
              <a:gd name="connsiteY268" fmla="*/ 529818 h 722705"/>
              <a:gd name="connsiteX269" fmla="*/ 1603791 w 6783688"/>
              <a:gd name="connsiteY269" fmla="*/ 364842 h 722705"/>
              <a:gd name="connsiteX270" fmla="*/ 1447201 w 6783688"/>
              <a:gd name="connsiteY270" fmla="*/ 474590 h 722705"/>
              <a:gd name="connsiteX271" fmla="*/ 1550585 w 6783688"/>
              <a:gd name="connsiteY271" fmla="*/ 571447 h 722705"/>
              <a:gd name="connsiteX272" fmla="*/ 1659254 w 6783688"/>
              <a:gd name="connsiteY272" fmla="*/ 517696 h 722705"/>
              <a:gd name="connsiteX273" fmla="*/ 1725406 w 6783688"/>
              <a:gd name="connsiteY273" fmla="*/ 570678 h 722705"/>
              <a:gd name="connsiteX274" fmla="*/ 1780156 w 6783688"/>
              <a:gd name="connsiteY274" fmla="*/ 557788 h 722705"/>
              <a:gd name="connsiteX275" fmla="*/ 1773327 w 6783688"/>
              <a:gd name="connsiteY275" fmla="*/ 532065 h 722705"/>
              <a:gd name="connsiteX276" fmla="*/ 1748980 w 6783688"/>
              <a:gd name="connsiteY276" fmla="*/ 536619 h 722705"/>
              <a:gd name="connsiteX277" fmla="*/ 1726950 w 6783688"/>
              <a:gd name="connsiteY277" fmla="*/ 494221 h 722705"/>
              <a:gd name="connsiteX278" fmla="*/ 1726950 w 6783688"/>
              <a:gd name="connsiteY278" fmla="*/ 321675 h 722705"/>
              <a:gd name="connsiteX279" fmla="*/ 1593162 w 6783688"/>
              <a:gd name="connsiteY279" fmla="*/ 178636 h 722705"/>
              <a:gd name="connsiteX280" fmla="*/ 1465490 w 6783688"/>
              <a:gd name="connsiteY280" fmla="*/ 272478 h 722705"/>
              <a:gd name="connsiteX281" fmla="*/ 1508839 w 6783688"/>
              <a:gd name="connsiteY281" fmla="*/ 319428 h 722705"/>
              <a:gd name="connsiteX282" fmla="*/ 1551416 w 6783688"/>
              <a:gd name="connsiteY282" fmla="*/ 279337 h 722705"/>
              <a:gd name="connsiteX283" fmla="*/ 1546844 w 6783688"/>
              <a:gd name="connsiteY283" fmla="*/ 252078 h 722705"/>
              <a:gd name="connsiteX284" fmla="*/ 1522497 w 6783688"/>
              <a:gd name="connsiteY284" fmla="*/ 252078 h 722705"/>
              <a:gd name="connsiteX285" fmla="*/ 1520953 w 6783688"/>
              <a:gd name="connsiteY285" fmla="*/ 242262 h 722705"/>
              <a:gd name="connsiteX286" fmla="*/ 1581760 w 6783688"/>
              <a:gd name="connsiteY286" fmla="*/ 210449 h 722705"/>
              <a:gd name="connsiteX287" fmla="*/ 1654741 w 6783688"/>
              <a:gd name="connsiteY287" fmla="*/ 313397 h 722705"/>
              <a:gd name="connsiteX288" fmla="*/ 1654741 w 6783688"/>
              <a:gd name="connsiteY288" fmla="*/ 364842 h 722705"/>
              <a:gd name="connsiteX289" fmla="*/ 1603791 w 6783688"/>
              <a:gd name="connsiteY289" fmla="*/ 364842 h 722705"/>
              <a:gd name="connsiteX290" fmla="*/ 1216145 w 6783688"/>
              <a:gd name="connsiteY290" fmla="*/ 482158 h 722705"/>
              <a:gd name="connsiteX291" fmla="*/ 1303555 w 6783688"/>
              <a:gd name="connsiteY291" fmla="*/ 571447 h 722705"/>
              <a:gd name="connsiteX292" fmla="*/ 1411512 w 6783688"/>
              <a:gd name="connsiteY292" fmla="*/ 476068 h 722705"/>
              <a:gd name="connsiteX293" fmla="*/ 1382652 w 6783688"/>
              <a:gd name="connsiteY293" fmla="*/ 468499 h 722705"/>
              <a:gd name="connsiteX294" fmla="*/ 1326417 w 6783688"/>
              <a:gd name="connsiteY294" fmla="*/ 528281 h 722705"/>
              <a:gd name="connsiteX295" fmla="*/ 1287641 w 6783688"/>
              <a:gd name="connsiteY295" fmla="*/ 469977 h 722705"/>
              <a:gd name="connsiteX296" fmla="*/ 1287641 w 6783688"/>
              <a:gd name="connsiteY296" fmla="*/ 223990 h 722705"/>
              <a:gd name="connsiteX297" fmla="*/ 1369707 w 6783688"/>
              <a:gd name="connsiteY297" fmla="*/ 223990 h 722705"/>
              <a:gd name="connsiteX298" fmla="*/ 1369707 w 6783688"/>
              <a:gd name="connsiteY298" fmla="*/ 186974 h 722705"/>
              <a:gd name="connsiteX299" fmla="*/ 1287641 w 6783688"/>
              <a:gd name="connsiteY299" fmla="*/ 186974 h 722705"/>
              <a:gd name="connsiteX300" fmla="*/ 1287641 w 6783688"/>
              <a:gd name="connsiteY300" fmla="*/ 74151 h 722705"/>
              <a:gd name="connsiteX301" fmla="*/ 1269411 w 6783688"/>
              <a:gd name="connsiteY301" fmla="*/ 74151 h 722705"/>
              <a:gd name="connsiteX302" fmla="*/ 1216204 w 6783688"/>
              <a:gd name="connsiteY302" fmla="*/ 89289 h 722705"/>
              <a:gd name="connsiteX303" fmla="*/ 1216204 w 6783688"/>
              <a:gd name="connsiteY303" fmla="*/ 186974 h 722705"/>
              <a:gd name="connsiteX304" fmla="*/ 1160741 w 6783688"/>
              <a:gd name="connsiteY304" fmla="*/ 186974 h 722705"/>
              <a:gd name="connsiteX305" fmla="*/ 1160741 w 6783688"/>
              <a:gd name="connsiteY305" fmla="*/ 224049 h 722705"/>
              <a:gd name="connsiteX306" fmla="*/ 1216204 w 6783688"/>
              <a:gd name="connsiteY306" fmla="*/ 224049 h 722705"/>
              <a:gd name="connsiteX307" fmla="*/ 1216204 w 6783688"/>
              <a:gd name="connsiteY307" fmla="*/ 482158 h 722705"/>
              <a:gd name="connsiteX308" fmla="*/ 848986 w 6783688"/>
              <a:gd name="connsiteY308" fmla="*/ 571447 h 722705"/>
              <a:gd name="connsiteX309" fmla="*/ 874817 w 6783688"/>
              <a:gd name="connsiteY309" fmla="*/ 571447 h 722705"/>
              <a:gd name="connsiteX310" fmla="*/ 886990 w 6783688"/>
              <a:gd name="connsiteY310" fmla="*/ 540403 h 722705"/>
              <a:gd name="connsiteX311" fmla="*/ 991859 w 6783688"/>
              <a:gd name="connsiteY311" fmla="*/ 571447 h 722705"/>
              <a:gd name="connsiteX312" fmla="*/ 1116502 w 6783688"/>
              <a:gd name="connsiteY312" fmla="*/ 446561 h 722705"/>
              <a:gd name="connsiteX313" fmla="*/ 909733 w 6783688"/>
              <a:gd name="connsiteY313" fmla="*/ 268694 h 722705"/>
              <a:gd name="connsiteX314" fmla="*/ 976598 w 6783688"/>
              <a:gd name="connsiteY314" fmla="*/ 214174 h 722705"/>
              <a:gd name="connsiteX315" fmla="*/ 1068580 w 6783688"/>
              <a:gd name="connsiteY315" fmla="*/ 296663 h 722705"/>
              <a:gd name="connsiteX316" fmla="*/ 1098212 w 6783688"/>
              <a:gd name="connsiteY316" fmla="*/ 296663 h 722705"/>
              <a:gd name="connsiteX317" fmla="*/ 1098212 w 6783688"/>
              <a:gd name="connsiteY317" fmla="*/ 178636 h 722705"/>
              <a:gd name="connsiteX318" fmla="*/ 1073865 w 6783688"/>
              <a:gd name="connsiteY318" fmla="*/ 178636 h 722705"/>
              <a:gd name="connsiteX319" fmla="*/ 1060920 w 6783688"/>
              <a:gd name="connsiteY319" fmla="*/ 200574 h 722705"/>
              <a:gd name="connsiteX320" fmla="*/ 977310 w 6783688"/>
              <a:gd name="connsiteY320" fmla="*/ 178636 h 722705"/>
              <a:gd name="connsiteX321" fmla="*/ 855696 w 6783688"/>
              <a:gd name="connsiteY321" fmla="*/ 292938 h 722705"/>
              <a:gd name="connsiteX322" fmla="*/ 1061692 w 6783688"/>
              <a:gd name="connsiteY322" fmla="*/ 469268 h 722705"/>
              <a:gd name="connsiteX323" fmla="*/ 988712 w 6783688"/>
              <a:gd name="connsiteY323" fmla="*/ 533603 h 722705"/>
              <a:gd name="connsiteX324" fmla="*/ 879270 w 6783688"/>
              <a:gd name="connsiteY324" fmla="*/ 435977 h 722705"/>
              <a:gd name="connsiteX325" fmla="*/ 848867 w 6783688"/>
              <a:gd name="connsiteY325" fmla="*/ 435977 h 722705"/>
              <a:gd name="connsiteX326" fmla="*/ 848867 w 6783688"/>
              <a:gd name="connsiteY326" fmla="*/ 571447 h 722705"/>
              <a:gd name="connsiteX327" fmla="*/ 789722 w 6783688"/>
              <a:gd name="connsiteY327" fmla="*/ 563109 h 722705"/>
              <a:gd name="connsiteX328" fmla="*/ 789722 w 6783688"/>
              <a:gd name="connsiteY328" fmla="*/ 532834 h 722705"/>
              <a:gd name="connsiteX329" fmla="*/ 741860 w 6783688"/>
              <a:gd name="connsiteY329" fmla="*/ 527512 h 722705"/>
              <a:gd name="connsiteX330" fmla="*/ 741860 w 6783688"/>
              <a:gd name="connsiteY330" fmla="*/ 186974 h 722705"/>
              <a:gd name="connsiteX331" fmla="*/ 620246 w 6783688"/>
              <a:gd name="connsiteY331" fmla="*/ 186974 h 722705"/>
              <a:gd name="connsiteX332" fmla="*/ 620246 w 6783688"/>
              <a:gd name="connsiteY332" fmla="*/ 217249 h 722705"/>
              <a:gd name="connsiteX333" fmla="*/ 670424 w 6783688"/>
              <a:gd name="connsiteY333" fmla="*/ 222571 h 722705"/>
              <a:gd name="connsiteX334" fmla="*/ 670424 w 6783688"/>
              <a:gd name="connsiteY334" fmla="*/ 415576 h 722705"/>
              <a:gd name="connsiteX335" fmla="*/ 575412 w 6783688"/>
              <a:gd name="connsiteY335" fmla="*/ 520771 h 722705"/>
              <a:gd name="connsiteX336" fmla="*/ 510033 w 6783688"/>
              <a:gd name="connsiteY336" fmla="*/ 443546 h 722705"/>
              <a:gd name="connsiteX337" fmla="*/ 510033 w 6783688"/>
              <a:gd name="connsiteY337" fmla="*/ 186974 h 722705"/>
              <a:gd name="connsiteX338" fmla="*/ 389903 w 6783688"/>
              <a:gd name="connsiteY338" fmla="*/ 186974 h 722705"/>
              <a:gd name="connsiteX339" fmla="*/ 389903 w 6783688"/>
              <a:gd name="connsiteY339" fmla="*/ 217249 h 722705"/>
              <a:gd name="connsiteX340" fmla="*/ 437765 w 6783688"/>
              <a:gd name="connsiteY340" fmla="*/ 222571 h 722705"/>
              <a:gd name="connsiteX341" fmla="*/ 437765 w 6783688"/>
              <a:gd name="connsiteY341" fmla="*/ 442836 h 722705"/>
              <a:gd name="connsiteX342" fmla="*/ 551006 w 6783688"/>
              <a:gd name="connsiteY342" fmla="*/ 571506 h 722705"/>
              <a:gd name="connsiteX343" fmla="*/ 675649 w 6783688"/>
              <a:gd name="connsiteY343" fmla="*/ 501849 h 722705"/>
              <a:gd name="connsiteX344" fmla="*/ 681706 w 6783688"/>
              <a:gd name="connsiteY344" fmla="*/ 563169 h 722705"/>
              <a:gd name="connsiteX345" fmla="*/ 789722 w 6783688"/>
              <a:gd name="connsiteY345" fmla="*/ 563169 h 722705"/>
              <a:gd name="connsiteX346" fmla="*/ 167220 w 6783688"/>
              <a:gd name="connsiteY346" fmla="*/ 534372 h 722705"/>
              <a:gd name="connsiteX347" fmla="*/ 28860 w 6783688"/>
              <a:gd name="connsiteY347" fmla="*/ 398133 h 722705"/>
              <a:gd name="connsiteX348" fmla="*/ 0 w 6783688"/>
              <a:gd name="connsiteY348" fmla="*/ 398133 h 722705"/>
              <a:gd name="connsiteX349" fmla="*/ 6829 w 6783688"/>
              <a:gd name="connsiteY349" fmla="*/ 572984 h 722705"/>
              <a:gd name="connsiteX350" fmla="*/ 31176 w 6783688"/>
              <a:gd name="connsiteY350" fmla="*/ 572984 h 722705"/>
              <a:gd name="connsiteX351" fmla="*/ 50178 w 6783688"/>
              <a:gd name="connsiteY351" fmla="*/ 549509 h 722705"/>
              <a:gd name="connsiteX352" fmla="*/ 169536 w 6783688"/>
              <a:gd name="connsiteY352" fmla="*/ 571447 h 722705"/>
              <a:gd name="connsiteX353" fmla="*/ 341328 w 6783688"/>
              <a:gd name="connsiteY353" fmla="*/ 401148 h 722705"/>
              <a:gd name="connsiteX354" fmla="*/ 176365 w 6783688"/>
              <a:gd name="connsiteY354" fmla="*/ 241434 h 722705"/>
              <a:gd name="connsiteX355" fmla="*/ 62351 w 6783688"/>
              <a:gd name="connsiteY355" fmla="*/ 143039 h 722705"/>
              <a:gd name="connsiteX356" fmla="*/ 161163 w 6783688"/>
              <a:gd name="connsiteY356" fmla="*/ 61319 h 722705"/>
              <a:gd name="connsiteX357" fmla="*/ 285034 w 6783688"/>
              <a:gd name="connsiteY357" fmla="*/ 186205 h 722705"/>
              <a:gd name="connsiteX358" fmla="*/ 313894 w 6783688"/>
              <a:gd name="connsiteY358" fmla="*/ 186205 h 722705"/>
              <a:gd name="connsiteX359" fmla="*/ 308549 w 6783688"/>
              <a:gd name="connsiteY359" fmla="*/ 31813 h 722705"/>
              <a:gd name="connsiteX360" fmla="*/ 285747 w 6783688"/>
              <a:gd name="connsiteY360" fmla="*/ 31813 h 722705"/>
              <a:gd name="connsiteX361" fmla="*/ 266744 w 6783688"/>
              <a:gd name="connsiteY361" fmla="*/ 47719 h 722705"/>
              <a:gd name="connsiteX362" fmla="*/ 162588 w 6783688"/>
              <a:gd name="connsiteY362" fmla="*/ 25013 h 722705"/>
              <a:gd name="connsiteX363" fmla="*/ 5998 w 6783688"/>
              <a:gd name="connsiteY363" fmla="*/ 179405 h 722705"/>
              <a:gd name="connsiteX364" fmla="*/ 145842 w 6783688"/>
              <a:gd name="connsiteY364" fmla="*/ 323982 h 722705"/>
              <a:gd name="connsiteX365" fmla="*/ 287231 w 6783688"/>
              <a:gd name="connsiteY365" fmla="*/ 433730 h 722705"/>
              <a:gd name="connsiteX366" fmla="*/ 167220 w 6783688"/>
              <a:gd name="connsiteY366" fmla="*/ 534372 h 7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783688" h="722705">
                <a:moveTo>
                  <a:pt x="6516173" y="571447"/>
                </a:moveTo>
                <a:lnTo>
                  <a:pt x="6542004" y="571447"/>
                </a:lnTo>
                <a:cubicBezTo>
                  <a:pt x="6544261" y="545725"/>
                  <a:pt x="6548062" y="540403"/>
                  <a:pt x="6554178" y="540403"/>
                </a:cubicBezTo>
                <a:cubicBezTo>
                  <a:pt x="6566351" y="540403"/>
                  <a:pt x="6590639" y="571447"/>
                  <a:pt x="6659046" y="571447"/>
                </a:cubicBezTo>
                <a:cubicBezTo>
                  <a:pt x="6741885" y="571447"/>
                  <a:pt x="6783689" y="515449"/>
                  <a:pt x="6783689" y="446561"/>
                </a:cubicBezTo>
                <a:cubicBezTo>
                  <a:pt x="6783689" y="287616"/>
                  <a:pt x="6576921" y="364073"/>
                  <a:pt x="6576921" y="268694"/>
                </a:cubicBezTo>
                <a:cubicBezTo>
                  <a:pt x="6576921" y="235403"/>
                  <a:pt x="6605781" y="214174"/>
                  <a:pt x="6643785" y="214174"/>
                </a:cubicBezTo>
                <a:cubicBezTo>
                  <a:pt x="6692419" y="214174"/>
                  <a:pt x="6721338" y="240665"/>
                  <a:pt x="6735768" y="296663"/>
                </a:cubicBezTo>
                <a:lnTo>
                  <a:pt x="6765400" y="296663"/>
                </a:lnTo>
                <a:lnTo>
                  <a:pt x="6765400" y="178636"/>
                </a:lnTo>
                <a:lnTo>
                  <a:pt x="6741053" y="178636"/>
                </a:lnTo>
                <a:cubicBezTo>
                  <a:pt x="6739509" y="192237"/>
                  <a:pt x="6737253" y="200574"/>
                  <a:pt x="6728108" y="200574"/>
                </a:cubicBezTo>
                <a:cubicBezTo>
                  <a:pt x="6714450" y="200574"/>
                  <a:pt x="6698476" y="178636"/>
                  <a:pt x="6644498" y="178636"/>
                </a:cubicBezTo>
                <a:cubicBezTo>
                  <a:pt x="6574546" y="178636"/>
                  <a:pt x="6522884" y="227834"/>
                  <a:pt x="6522884" y="292938"/>
                </a:cubicBezTo>
                <a:cubicBezTo>
                  <a:pt x="6522884" y="443546"/>
                  <a:pt x="6728880" y="360288"/>
                  <a:pt x="6728880" y="469268"/>
                </a:cubicBezTo>
                <a:cubicBezTo>
                  <a:pt x="6728880" y="511665"/>
                  <a:pt x="6702277" y="533603"/>
                  <a:pt x="6655900" y="533603"/>
                </a:cubicBezTo>
                <a:cubicBezTo>
                  <a:pt x="6603465" y="533603"/>
                  <a:pt x="6551031" y="502559"/>
                  <a:pt x="6546458" y="435977"/>
                </a:cubicBezTo>
                <a:lnTo>
                  <a:pt x="6516055" y="435977"/>
                </a:lnTo>
                <a:lnTo>
                  <a:pt x="6516055" y="571447"/>
                </a:lnTo>
                <a:close/>
                <a:moveTo>
                  <a:pt x="6218194" y="334566"/>
                </a:moveTo>
                <a:cubicBezTo>
                  <a:pt x="6222766" y="268694"/>
                  <a:pt x="6251626" y="213465"/>
                  <a:pt x="6308633" y="213465"/>
                </a:cubicBezTo>
                <a:cubicBezTo>
                  <a:pt x="6358039" y="213465"/>
                  <a:pt x="6380069" y="249062"/>
                  <a:pt x="6380069" y="317891"/>
                </a:cubicBezTo>
                <a:lnTo>
                  <a:pt x="6380069" y="334566"/>
                </a:lnTo>
                <a:lnTo>
                  <a:pt x="6218194" y="334566"/>
                </a:lnTo>
                <a:close/>
                <a:moveTo>
                  <a:pt x="6139929" y="379979"/>
                </a:moveTo>
                <a:cubicBezTo>
                  <a:pt x="6139929" y="495049"/>
                  <a:pt x="6193135" y="571447"/>
                  <a:pt x="6305605" y="571447"/>
                </a:cubicBezTo>
                <a:cubicBezTo>
                  <a:pt x="6382385" y="571447"/>
                  <a:pt x="6428763" y="531356"/>
                  <a:pt x="6448478" y="472283"/>
                </a:cubicBezTo>
                <a:lnTo>
                  <a:pt x="6415046" y="460930"/>
                </a:lnTo>
                <a:cubicBezTo>
                  <a:pt x="6396816" y="504806"/>
                  <a:pt x="6370213" y="526034"/>
                  <a:pt x="6320034" y="526034"/>
                </a:cubicBezTo>
                <a:cubicBezTo>
                  <a:pt x="6244797" y="526034"/>
                  <a:pt x="6218194" y="467730"/>
                  <a:pt x="6218194" y="374657"/>
                </a:cubicBezTo>
                <a:lnTo>
                  <a:pt x="6451566" y="374657"/>
                </a:lnTo>
                <a:cubicBezTo>
                  <a:pt x="6452338" y="364073"/>
                  <a:pt x="6453110" y="352720"/>
                  <a:pt x="6453110" y="342845"/>
                </a:cubicBezTo>
                <a:cubicBezTo>
                  <a:pt x="6453110" y="230081"/>
                  <a:pt x="6399132" y="178577"/>
                  <a:pt x="6310949" y="178577"/>
                </a:cubicBezTo>
                <a:cubicBezTo>
                  <a:pt x="6212909" y="178636"/>
                  <a:pt x="6139929" y="251309"/>
                  <a:pt x="6139929" y="379979"/>
                </a:cubicBezTo>
                <a:moveTo>
                  <a:pt x="5948362" y="58304"/>
                </a:moveTo>
                <a:cubicBezTo>
                  <a:pt x="5948362" y="83257"/>
                  <a:pt x="5960535" y="103717"/>
                  <a:pt x="5995511" y="103717"/>
                </a:cubicBezTo>
                <a:cubicBezTo>
                  <a:pt x="6025915" y="103717"/>
                  <a:pt x="6042661" y="87042"/>
                  <a:pt x="6042661" y="57535"/>
                </a:cubicBezTo>
                <a:cubicBezTo>
                  <a:pt x="6042661" y="23475"/>
                  <a:pt x="6022114" y="11353"/>
                  <a:pt x="5994798" y="11353"/>
                </a:cubicBezTo>
                <a:cubicBezTo>
                  <a:pt x="5962792" y="11353"/>
                  <a:pt x="5948362" y="31813"/>
                  <a:pt x="5948362" y="58304"/>
                </a:cubicBezTo>
                <a:moveTo>
                  <a:pt x="5912673" y="186974"/>
                </a:moveTo>
                <a:lnTo>
                  <a:pt x="5912673" y="217249"/>
                </a:lnTo>
                <a:lnTo>
                  <a:pt x="5967423" y="222571"/>
                </a:lnTo>
                <a:lnTo>
                  <a:pt x="5967423" y="527571"/>
                </a:lnTo>
                <a:lnTo>
                  <a:pt x="5912673" y="532893"/>
                </a:lnTo>
                <a:lnTo>
                  <a:pt x="5912673" y="563169"/>
                </a:lnTo>
                <a:lnTo>
                  <a:pt x="6095867" y="563169"/>
                </a:lnTo>
                <a:lnTo>
                  <a:pt x="6095867" y="532893"/>
                </a:lnTo>
                <a:lnTo>
                  <a:pt x="6039632" y="527571"/>
                </a:lnTo>
                <a:lnTo>
                  <a:pt x="6039632" y="186974"/>
                </a:lnTo>
                <a:lnTo>
                  <a:pt x="5912673" y="186974"/>
                </a:lnTo>
                <a:close/>
                <a:moveTo>
                  <a:pt x="5737853" y="178636"/>
                </a:moveTo>
                <a:cubicBezTo>
                  <a:pt x="5631440" y="178636"/>
                  <a:pt x="5557687" y="249003"/>
                  <a:pt x="5557687" y="386011"/>
                </a:cubicBezTo>
                <a:cubicBezTo>
                  <a:pt x="5557687" y="501081"/>
                  <a:pt x="5615466" y="571447"/>
                  <a:pt x="5723363" y="571447"/>
                </a:cubicBezTo>
                <a:cubicBezTo>
                  <a:pt x="5816831" y="571447"/>
                  <a:pt x="5853351" y="505574"/>
                  <a:pt x="5863980" y="470805"/>
                </a:cubicBezTo>
                <a:lnTo>
                  <a:pt x="5830548" y="459452"/>
                </a:lnTo>
                <a:cubicBezTo>
                  <a:pt x="5818375" y="490496"/>
                  <a:pt x="5792544" y="526803"/>
                  <a:pt x="5739337" y="526803"/>
                </a:cubicBezTo>
                <a:cubicBezTo>
                  <a:pt x="5663328" y="526803"/>
                  <a:pt x="5635953" y="468499"/>
                  <a:pt x="5635953" y="370873"/>
                </a:cubicBezTo>
                <a:cubicBezTo>
                  <a:pt x="5635953" y="270231"/>
                  <a:pt x="5670929" y="214174"/>
                  <a:pt x="5740822" y="214174"/>
                </a:cubicBezTo>
                <a:cubicBezTo>
                  <a:pt x="5777282" y="214174"/>
                  <a:pt x="5797828" y="223990"/>
                  <a:pt x="5797828" y="249003"/>
                </a:cubicBezTo>
                <a:cubicBezTo>
                  <a:pt x="5797828" y="254325"/>
                  <a:pt x="5797056" y="259587"/>
                  <a:pt x="5795572" y="265678"/>
                </a:cubicBezTo>
                <a:lnTo>
                  <a:pt x="5770513" y="265678"/>
                </a:lnTo>
                <a:cubicBezTo>
                  <a:pt x="5765168" y="277031"/>
                  <a:pt x="5763684" y="290631"/>
                  <a:pt x="5763684" y="298969"/>
                </a:cubicBezTo>
                <a:cubicBezTo>
                  <a:pt x="5763684" y="326229"/>
                  <a:pt x="5784942" y="342845"/>
                  <a:pt x="5810833" y="342845"/>
                </a:cubicBezTo>
                <a:cubicBezTo>
                  <a:pt x="5839693" y="342845"/>
                  <a:pt x="5864039" y="325460"/>
                  <a:pt x="5864039" y="280756"/>
                </a:cubicBezTo>
                <a:cubicBezTo>
                  <a:pt x="5863980" y="219496"/>
                  <a:pt x="5811546" y="178636"/>
                  <a:pt x="5737853" y="178636"/>
                </a:cubicBezTo>
                <a:moveTo>
                  <a:pt x="5320515" y="529818"/>
                </a:moveTo>
                <a:cubicBezTo>
                  <a:pt x="5282511" y="529818"/>
                  <a:pt x="5268853" y="507881"/>
                  <a:pt x="5268853" y="470036"/>
                </a:cubicBezTo>
                <a:cubicBezTo>
                  <a:pt x="5268853" y="425392"/>
                  <a:pt x="5290884" y="396595"/>
                  <a:pt x="5357035" y="396595"/>
                </a:cubicBezTo>
                <a:lnTo>
                  <a:pt x="5397296" y="396595"/>
                </a:lnTo>
                <a:lnTo>
                  <a:pt x="5397296" y="458683"/>
                </a:lnTo>
                <a:cubicBezTo>
                  <a:pt x="5397296" y="504865"/>
                  <a:pt x="5357035" y="529818"/>
                  <a:pt x="5320515" y="529818"/>
                </a:cubicBezTo>
                <a:moveTo>
                  <a:pt x="5346406" y="364842"/>
                </a:moveTo>
                <a:cubicBezTo>
                  <a:pt x="5255195" y="364842"/>
                  <a:pt x="5189815" y="392101"/>
                  <a:pt x="5189815" y="474590"/>
                </a:cubicBezTo>
                <a:cubicBezTo>
                  <a:pt x="5189815" y="545725"/>
                  <a:pt x="5236965" y="571447"/>
                  <a:pt x="5293200" y="571447"/>
                </a:cubicBezTo>
                <a:cubicBezTo>
                  <a:pt x="5339577" y="571447"/>
                  <a:pt x="5379838" y="551756"/>
                  <a:pt x="5401869" y="517696"/>
                </a:cubicBezTo>
                <a:cubicBezTo>
                  <a:pt x="5407926" y="557078"/>
                  <a:pt x="5429244" y="570678"/>
                  <a:pt x="5468020" y="570678"/>
                </a:cubicBezTo>
                <a:cubicBezTo>
                  <a:pt x="5490823" y="570678"/>
                  <a:pt x="5510597" y="564647"/>
                  <a:pt x="5522770" y="557788"/>
                </a:cubicBezTo>
                <a:lnTo>
                  <a:pt x="5515942" y="532065"/>
                </a:lnTo>
                <a:cubicBezTo>
                  <a:pt x="5507569" y="535081"/>
                  <a:pt x="5499968" y="536619"/>
                  <a:pt x="5491595" y="536619"/>
                </a:cubicBezTo>
                <a:cubicBezTo>
                  <a:pt x="5474137" y="536619"/>
                  <a:pt x="5469564" y="526803"/>
                  <a:pt x="5469564" y="494221"/>
                </a:cubicBezTo>
                <a:lnTo>
                  <a:pt x="5469564" y="321675"/>
                </a:lnTo>
                <a:cubicBezTo>
                  <a:pt x="5469564" y="215712"/>
                  <a:pt x="5428531" y="178636"/>
                  <a:pt x="5335776" y="178636"/>
                </a:cubicBezTo>
                <a:cubicBezTo>
                  <a:pt x="5262024" y="178636"/>
                  <a:pt x="5208105" y="217249"/>
                  <a:pt x="5208105" y="272478"/>
                </a:cubicBezTo>
                <a:cubicBezTo>
                  <a:pt x="5208105" y="302753"/>
                  <a:pt x="5224079" y="319428"/>
                  <a:pt x="5251454" y="319428"/>
                </a:cubicBezTo>
                <a:cubicBezTo>
                  <a:pt x="5275801" y="319428"/>
                  <a:pt x="5294031" y="305060"/>
                  <a:pt x="5294031" y="279337"/>
                </a:cubicBezTo>
                <a:cubicBezTo>
                  <a:pt x="5294031" y="271000"/>
                  <a:pt x="5291774" y="261184"/>
                  <a:pt x="5289458" y="252078"/>
                </a:cubicBezTo>
                <a:lnTo>
                  <a:pt x="5265112" y="252078"/>
                </a:lnTo>
                <a:cubicBezTo>
                  <a:pt x="5264340" y="248293"/>
                  <a:pt x="5263568" y="245278"/>
                  <a:pt x="5263568" y="242262"/>
                </a:cubicBezTo>
                <a:cubicBezTo>
                  <a:pt x="5263568" y="213524"/>
                  <a:pt x="5302344" y="210449"/>
                  <a:pt x="5324375" y="210449"/>
                </a:cubicBezTo>
                <a:cubicBezTo>
                  <a:pt x="5382154" y="210449"/>
                  <a:pt x="5397356" y="247525"/>
                  <a:pt x="5397356" y="313397"/>
                </a:cubicBezTo>
                <a:lnTo>
                  <a:pt x="5397356" y="364842"/>
                </a:lnTo>
                <a:lnTo>
                  <a:pt x="5346406" y="364842"/>
                </a:lnTo>
                <a:close/>
                <a:moveTo>
                  <a:pt x="4904782" y="312569"/>
                </a:moveTo>
                <a:cubicBezTo>
                  <a:pt x="4904782" y="238418"/>
                  <a:pt x="4937442" y="211927"/>
                  <a:pt x="4975446" y="211927"/>
                </a:cubicBezTo>
                <a:cubicBezTo>
                  <a:pt x="5016479" y="211927"/>
                  <a:pt x="5043854" y="236881"/>
                  <a:pt x="5043854" y="311091"/>
                </a:cubicBezTo>
                <a:cubicBezTo>
                  <a:pt x="5043854" y="389026"/>
                  <a:pt x="5013451" y="413270"/>
                  <a:pt x="4976218" y="413270"/>
                </a:cubicBezTo>
                <a:cubicBezTo>
                  <a:pt x="4932929" y="413270"/>
                  <a:pt x="4904782" y="388258"/>
                  <a:pt x="4904782" y="312569"/>
                </a:cubicBezTo>
                <a:moveTo>
                  <a:pt x="4990648" y="575231"/>
                </a:moveTo>
                <a:cubicBezTo>
                  <a:pt x="5057512" y="575231"/>
                  <a:pt x="5094032" y="579785"/>
                  <a:pt x="5094032" y="620644"/>
                </a:cubicBezTo>
                <a:cubicBezTo>
                  <a:pt x="5094032" y="669073"/>
                  <a:pt x="5051455" y="684211"/>
                  <a:pt x="4979247" y="684211"/>
                </a:cubicBezTo>
                <a:cubicBezTo>
                  <a:pt x="4887264" y="684211"/>
                  <a:pt x="4869805" y="662273"/>
                  <a:pt x="4869805" y="626676"/>
                </a:cubicBezTo>
                <a:cubicBezTo>
                  <a:pt x="4869805" y="605507"/>
                  <a:pt x="4877406" y="589600"/>
                  <a:pt x="4887264" y="575231"/>
                </a:cubicBezTo>
                <a:lnTo>
                  <a:pt x="4990648" y="575231"/>
                </a:lnTo>
                <a:close/>
                <a:moveTo>
                  <a:pt x="4976990" y="448808"/>
                </a:moveTo>
                <a:cubicBezTo>
                  <a:pt x="5054543" y="448808"/>
                  <a:pt x="5115350" y="398842"/>
                  <a:pt x="5115350" y="312569"/>
                </a:cubicBezTo>
                <a:cubicBezTo>
                  <a:pt x="5115350" y="268694"/>
                  <a:pt x="5098604" y="241434"/>
                  <a:pt x="5078117" y="220206"/>
                </a:cubicBezTo>
                <a:lnTo>
                  <a:pt x="5146526" y="209621"/>
                </a:lnTo>
                <a:lnTo>
                  <a:pt x="5146526" y="167224"/>
                </a:lnTo>
                <a:cubicBezTo>
                  <a:pt x="5139697" y="163440"/>
                  <a:pt x="5131324" y="161902"/>
                  <a:pt x="5123723" y="161902"/>
                </a:cubicBezTo>
                <a:cubicBezTo>
                  <a:pt x="5097892" y="161902"/>
                  <a:pt x="5072061" y="180824"/>
                  <a:pt x="5056087" y="199746"/>
                </a:cubicBezTo>
                <a:cubicBezTo>
                  <a:pt x="5037857" y="186856"/>
                  <a:pt x="5010482" y="178577"/>
                  <a:pt x="4977049" y="178577"/>
                </a:cubicBezTo>
                <a:cubicBezTo>
                  <a:pt x="4879010" y="178577"/>
                  <a:pt x="4831088" y="245928"/>
                  <a:pt x="4831088" y="320848"/>
                </a:cubicBezTo>
                <a:cubicBezTo>
                  <a:pt x="4831088" y="373061"/>
                  <a:pt x="4855435" y="417705"/>
                  <a:pt x="4901753" y="434380"/>
                </a:cubicBezTo>
                <a:cubicBezTo>
                  <a:pt x="4866005" y="466193"/>
                  <a:pt x="4836373" y="487362"/>
                  <a:pt x="4836373" y="521422"/>
                </a:cubicBezTo>
                <a:cubicBezTo>
                  <a:pt x="4836373" y="538806"/>
                  <a:pt x="4844746" y="554713"/>
                  <a:pt x="4862204" y="563050"/>
                </a:cubicBezTo>
                <a:cubicBezTo>
                  <a:pt x="4837145" y="578188"/>
                  <a:pt x="4811255" y="598648"/>
                  <a:pt x="4811255" y="640986"/>
                </a:cubicBezTo>
                <a:cubicBezTo>
                  <a:pt x="4811255" y="690183"/>
                  <a:pt x="4849259" y="722705"/>
                  <a:pt x="4961729" y="722705"/>
                </a:cubicBezTo>
                <a:cubicBezTo>
                  <a:pt x="5101573" y="722705"/>
                  <a:pt x="5148723" y="678830"/>
                  <a:pt x="5148723" y="603142"/>
                </a:cubicBezTo>
                <a:cubicBezTo>
                  <a:pt x="5148723" y="517637"/>
                  <a:pt x="5085659" y="504747"/>
                  <a:pt x="5000505" y="504747"/>
                </a:cubicBezTo>
                <a:lnTo>
                  <a:pt x="4929841" y="504747"/>
                </a:lnTo>
                <a:cubicBezTo>
                  <a:pt x="4910066" y="504747"/>
                  <a:pt x="4900209" y="503209"/>
                  <a:pt x="4900209" y="488840"/>
                </a:cubicBezTo>
                <a:cubicBezTo>
                  <a:pt x="4900209" y="478256"/>
                  <a:pt x="4910838" y="466134"/>
                  <a:pt x="4934413" y="444196"/>
                </a:cubicBezTo>
                <a:cubicBezTo>
                  <a:pt x="4948843" y="447330"/>
                  <a:pt x="4957988" y="448808"/>
                  <a:pt x="4976990" y="448808"/>
                </a:cubicBezTo>
                <a:moveTo>
                  <a:pt x="4541423" y="334566"/>
                </a:moveTo>
                <a:cubicBezTo>
                  <a:pt x="4545995" y="268694"/>
                  <a:pt x="4574854" y="213465"/>
                  <a:pt x="4631861" y="213465"/>
                </a:cubicBezTo>
                <a:cubicBezTo>
                  <a:pt x="4681267" y="213465"/>
                  <a:pt x="4703298" y="249062"/>
                  <a:pt x="4703298" y="317891"/>
                </a:cubicBezTo>
                <a:lnTo>
                  <a:pt x="4703298" y="334566"/>
                </a:lnTo>
                <a:lnTo>
                  <a:pt x="4541423" y="334566"/>
                </a:lnTo>
                <a:close/>
                <a:moveTo>
                  <a:pt x="4463157" y="379979"/>
                </a:moveTo>
                <a:cubicBezTo>
                  <a:pt x="4463157" y="495049"/>
                  <a:pt x="4516363" y="571447"/>
                  <a:pt x="4628833" y="571447"/>
                </a:cubicBezTo>
                <a:cubicBezTo>
                  <a:pt x="4705614" y="571447"/>
                  <a:pt x="4751991" y="531356"/>
                  <a:pt x="4771706" y="472283"/>
                </a:cubicBezTo>
                <a:lnTo>
                  <a:pt x="4738274" y="460930"/>
                </a:lnTo>
                <a:cubicBezTo>
                  <a:pt x="4720044" y="504806"/>
                  <a:pt x="4693441" y="526034"/>
                  <a:pt x="4643263" y="526034"/>
                </a:cubicBezTo>
                <a:cubicBezTo>
                  <a:pt x="4568026" y="526034"/>
                  <a:pt x="4541423" y="467730"/>
                  <a:pt x="4541423" y="374657"/>
                </a:cubicBezTo>
                <a:lnTo>
                  <a:pt x="4774794" y="374657"/>
                </a:lnTo>
                <a:cubicBezTo>
                  <a:pt x="4775566" y="364073"/>
                  <a:pt x="4776338" y="352720"/>
                  <a:pt x="4776338" y="342845"/>
                </a:cubicBezTo>
                <a:cubicBezTo>
                  <a:pt x="4776338" y="230081"/>
                  <a:pt x="4722360" y="178577"/>
                  <a:pt x="4634177" y="178577"/>
                </a:cubicBezTo>
                <a:cubicBezTo>
                  <a:pt x="4536138" y="178636"/>
                  <a:pt x="4463157" y="251309"/>
                  <a:pt x="4463157" y="379979"/>
                </a:cubicBezTo>
                <a:moveTo>
                  <a:pt x="4029133" y="33291"/>
                </a:moveTo>
                <a:lnTo>
                  <a:pt x="4029133" y="63566"/>
                </a:lnTo>
                <a:lnTo>
                  <a:pt x="4086912" y="69598"/>
                </a:lnTo>
                <a:lnTo>
                  <a:pt x="4086912" y="527512"/>
                </a:lnTo>
                <a:lnTo>
                  <a:pt x="4029133" y="533544"/>
                </a:lnTo>
                <a:lnTo>
                  <a:pt x="4029133" y="563050"/>
                </a:lnTo>
                <a:lnTo>
                  <a:pt x="4398549" y="563050"/>
                </a:lnTo>
                <a:lnTo>
                  <a:pt x="4405378" y="393520"/>
                </a:lnTo>
                <a:lnTo>
                  <a:pt x="4377231" y="393520"/>
                </a:lnTo>
                <a:cubicBezTo>
                  <a:pt x="4359773" y="508590"/>
                  <a:pt x="4321768" y="528222"/>
                  <a:pt x="4210783" y="528222"/>
                </a:cubicBezTo>
                <a:lnTo>
                  <a:pt x="4165949" y="528222"/>
                </a:lnTo>
                <a:lnTo>
                  <a:pt x="4165949" y="69657"/>
                </a:lnTo>
                <a:lnTo>
                  <a:pt x="4243502" y="62857"/>
                </a:lnTo>
                <a:lnTo>
                  <a:pt x="4243502" y="33350"/>
                </a:lnTo>
                <a:lnTo>
                  <a:pt x="4029133" y="33350"/>
                </a:lnTo>
                <a:close/>
                <a:moveTo>
                  <a:pt x="3587568" y="334566"/>
                </a:moveTo>
                <a:cubicBezTo>
                  <a:pt x="3592140" y="268694"/>
                  <a:pt x="3621000" y="213465"/>
                  <a:pt x="3678007" y="213465"/>
                </a:cubicBezTo>
                <a:cubicBezTo>
                  <a:pt x="3727413" y="213465"/>
                  <a:pt x="3749443" y="249062"/>
                  <a:pt x="3749443" y="317891"/>
                </a:cubicBezTo>
                <a:lnTo>
                  <a:pt x="3749443" y="334566"/>
                </a:lnTo>
                <a:lnTo>
                  <a:pt x="3587568" y="334566"/>
                </a:lnTo>
                <a:close/>
                <a:moveTo>
                  <a:pt x="3509243" y="379979"/>
                </a:moveTo>
                <a:cubicBezTo>
                  <a:pt x="3509243" y="495049"/>
                  <a:pt x="3562449" y="571447"/>
                  <a:pt x="3674919" y="571447"/>
                </a:cubicBezTo>
                <a:cubicBezTo>
                  <a:pt x="3751700" y="571447"/>
                  <a:pt x="3798077" y="531356"/>
                  <a:pt x="3817792" y="472283"/>
                </a:cubicBezTo>
                <a:lnTo>
                  <a:pt x="3784360" y="460930"/>
                </a:lnTo>
                <a:cubicBezTo>
                  <a:pt x="3766130" y="504806"/>
                  <a:pt x="3739527" y="526034"/>
                  <a:pt x="3689349" y="526034"/>
                </a:cubicBezTo>
                <a:cubicBezTo>
                  <a:pt x="3614112" y="526034"/>
                  <a:pt x="3587509" y="467730"/>
                  <a:pt x="3587509" y="374657"/>
                </a:cubicBezTo>
                <a:lnTo>
                  <a:pt x="3820880" y="374657"/>
                </a:lnTo>
                <a:cubicBezTo>
                  <a:pt x="3821652" y="364073"/>
                  <a:pt x="3822424" y="352720"/>
                  <a:pt x="3822424" y="342845"/>
                </a:cubicBezTo>
                <a:cubicBezTo>
                  <a:pt x="3822424" y="230081"/>
                  <a:pt x="3768446" y="178577"/>
                  <a:pt x="3680264" y="178577"/>
                </a:cubicBezTo>
                <a:cubicBezTo>
                  <a:pt x="3582224" y="178636"/>
                  <a:pt x="3509243" y="251309"/>
                  <a:pt x="3509243" y="379979"/>
                </a:cubicBezTo>
                <a:moveTo>
                  <a:pt x="3282760" y="0"/>
                </a:moveTo>
                <a:lnTo>
                  <a:pt x="3282760" y="30275"/>
                </a:lnTo>
                <a:lnTo>
                  <a:pt x="3335194" y="35597"/>
                </a:lnTo>
                <a:lnTo>
                  <a:pt x="3335194" y="527571"/>
                </a:lnTo>
                <a:lnTo>
                  <a:pt x="3282760" y="532893"/>
                </a:lnTo>
                <a:lnTo>
                  <a:pt x="3282760" y="563169"/>
                </a:lnTo>
                <a:lnTo>
                  <a:pt x="3462153" y="563169"/>
                </a:lnTo>
                <a:lnTo>
                  <a:pt x="3462153" y="532893"/>
                </a:lnTo>
                <a:lnTo>
                  <a:pt x="3406690" y="527571"/>
                </a:lnTo>
                <a:lnTo>
                  <a:pt x="3406690" y="0"/>
                </a:lnTo>
                <a:lnTo>
                  <a:pt x="3282760" y="0"/>
                </a:lnTo>
                <a:close/>
                <a:moveTo>
                  <a:pt x="2923261" y="570678"/>
                </a:moveTo>
                <a:lnTo>
                  <a:pt x="2952893" y="529818"/>
                </a:lnTo>
                <a:cubicBezTo>
                  <a:pt x="2981040" y="555541"/>
                  <a:pt x="3014472" y="571447"/>
                  <a:pt x="3066134" y="571447"/>
                </a:cubicBezTo>
                <a:cubicBezTo>
                  <a:pt x="3180148" y="571447"/>
                  <a:pt x="3230325" y="484405"/>
                  <a:pt x="3230325" y="371642"/>
                </a:cubicBezTo>
                <a:cubicBezTo>
                  <a:pt x="3230325" y="243740"/>
                  <a:pt x="3180920" y="178636"/>
                  <a:pt x="3090481" y="178636"/>
                </a:cubicBezTo>
                <a:cubicBezTo>
                  <a:pt x="3030446" y="178636"/>
                  <a:pt x="2991669" y="208143"/>
                  <a:pt x="2971895" y="240724"/>
                </a:cubicBezTo>
                <a:lnTo>
                  <a:pt x="2971895" y="59"/>
                </a:lnTo>
                <a:lnTo>
                  <a:pt x="2852537" y="59"/>
                </a:lnTo>
                <a:lnTo>
                  <a:pt x="2852537" y="29566"/>
                </a:lnTo>
                <a:lnTo>
                  <a:pt x="2900399" y="34888"/>
                </a:lnTo>
                <a:lnTo>
                  <a:pt x="2900399" y="570737"/>
                </a:lnTo>
                <a:lnTo>
                  <a:pt x="2923261" y="570737"/>
                </a:lnTo>
                <a:close/>
                <a:moveTo>
                  <a:pt x="3066134" y="225528"/>
                </a:moveTo>
                <a:cubicBezTo>
                  <a:pt x="3133770" y="225528"/>
                  <a:pt x="3150516" y="280756"/>
                  <a:pt x="3150516" y="377673"/>
                </a:cubicBezTo>
                <a:cubicBezTo>
                  <a:pt x="3150516" y="479084"/>
                  <a:pt x="3132286" y="533603"/>
                  <a:pt x="3064650" y="533603"/>
                </a:cubicBezTo>
                <a:cubicBezTo>
                  <a:pt x="3013700" y="533603"/>
                  <a:pt x="2971895" y="494221"/>
                  <a:pt x="2971895" y="437455"/>
                </a:cubicBezTo>
                <a:lnTo>
                  <a:pt x="2971895" y="326229"/>
                </a:lnTo>
                <a:cubicBezTo>
                  <a:pt x="2971895" y="260356"/>
                  <a:pt x="3016728" y="225528"/>
                  <a:pt x="3066134" y="225528"/>
                </a:cubicBezTo>
                <a:moveTo>
                  <a:pt x="2629082" y="529818"/>
                </a:moveTo>
                <a:cubicBezTo>
                  <a:pt x="2591077" y="529818"/>
                  <a:pt x="2577420" y="507881"/>
                  <a:pt x="2577420" y="470036"/>
                </a:cubicBezTo>
                <a:cubicBezTo>
                  <a:pt x="2577420" y="425392"/>
                  <a:pt x="2599450" y="396595"/>
                  <a:pt x="2665602" y="396595"/>
                </a:cubicBezTo>
                <a:lnTo>
                  <a:pt x="2705863" y="396595"/>
                </a:lnTo>
                <a:lnTo>
                  <a:pt x="2705863" y="458683"/>
                </a:lnTo>
                <a:cubicBezTo>
                  <a:pt x="2705863" y="504865"/>
                  <a:pt x="2665602" y="529818"/>
                  <a:pt x="2629082" y="529818"/>
                </a:cubicBezTo>
                <a:moveTo>
                  <a:pt x="2654913" y="364842"/>
                </a:moveTo>
                <a:cubicBezTo>
                  <a:pt x="2563702" y="364842"/>
                  <a:pt x="2498323" y="392101"/>
                  <a:pt x="2498323" y="474590"/>
                </a:cubicBezTo>
                <a:cubicBezTo>
                  <a:pt x="2498323" y="545725"/>
                  <a:pt x="2545472" y="571447"/>
                  <a:pt x="2601707" y="571447"/>
                </a:cubicBezTo>
                <a:cubicBezTo>
                  <a:pt x="2648084" y="571447"/>
                  <a:pt x="2688345" y="551756"/>
                  <a:pt x="2710376" y="517696"/>
                </a:cubicBezTo>
                <a:cubicBezTo>
                  <a:pt x="2716433" y="557078"/>
                  <a:pt x="2737751" y="570678"/>
                  <a:pt x="2776528" y="570678"/>
                </a:cubicBezTo>
                <a:cubicBezTo>
                  <a:pt x="2799330" y="570678"/>
                  <a:pt x="2819105" y="564647"/>
                  <a:pt x="2831278" y="557788"/>
                </a:cubicBezTo>
                <a:lnTo>
                  <a:pt x="2824449" y="532065"/>
                </a:lnTo>
                <a:cubicBezTo>
                  <a:pt x="2816076" y="535081"/>
                  <a:pt x="2808475" y="536619"/>
                  <a:pt x="2800102" y="536619"/>
                </a:cubicBezTo>
                <a:cubicBezTo>
                  <a:pt x="2782644" y="536619"/>
                  <a:pt x="2778072" y="526803"/>
                  <a:pt x="2778072" y="494221"/>
                </a:cubicBezTo>
                <a:lnTo>
                  <a:pt x="2778072" y="321675"/>
                </a:lnTo>
                <a:cubicBezTo>
                  <a:pt x="2778072" y="215712"/>
                  <a:pt x="2737039" y="178636"/>
                  <a:pt x="2644284" y="178636"/>
                </a:cubicBezTo>
                <a:cubicBezTo>
                  <a:pt x="2570531" y="178636"/>
                  <a:pt x="2516612" y="217249"/>
                  <a:pt x="2516612" y="272478"/>
                </a:cubicBezTo>
                <a:cubicBezTo>
                  <a:pt x="2516612" y="302753"/>
                  <a:pt x="2532586" y="319428"/>
                  <a:pt x="2559961" y="319428"/>
                </a:cubicBezTo>
                <a:cubicBezTo>
                  <a:pt x="2584308" y="319428"/>
                  <a:pt x="2602538" y="305060"/>
                  <a:pt x="2602538" y="279337"/>
                </a:cubicBezTo>
                <a:cubicBezTo>
                  <a:pt x="2602538" y="271000"/>
                  <a:pt x="2600282" y="261184"/>
                  <a:pt x="2597966" y="252078"/>
                </a:cubicBezTo>
                <a:lnTo>
                  <a:pt x="2573619" y="252078"/>
                </a:lnTo>
                <a:cubicBezTo>
                  <a:pt x="2572847" y="248293"/>
                  <a:pt x="2572075" y="245278"/>
                  <a:pt x="2572075" y="242262"/>
                </a:cubicBezTo>
                <a:cubicBezTo>
                  <a:pt x="2572075" y="213524"/>
                  <a:pt x="2610852" y="210449"/>
                  <a:pt x="2632883" y="210449"/>
                </a:cubicBezTo>
                <a:cubicBezTo>
                  <a:pt x="2690661" y="210449"/>
                  <a:pt x="2705863" y="247525"/>
                  <a:pt x="2705863" y="313397"/>
                </a:cubicBezTo>
                <a:lnTo>
                  <a:pt x="2705863" y="364842"/>
                </a:lnTo>
                <a:lnTo>
                  <a:pt x="2654913" y="364842"/>
                </a:lnTo>
                <a:close/>
                <a:moveTo>
                  <a:pt x="2044584" y="186974"/>
                </a:moveTo>
                <a:lnTo>
                  <a:pt x="2044584" y="217249"/>
                </a:lnTo>
                <a:lnTo>
                  <a:pt x="2092446" y="222571"/>
                </a:lnTo>
                <a:lnTo>
                  <a:pt x="2092446" y="527571"/>
                </a:lnTo>
                <a:lnTo>
                  <a:pt x="2044584" y="532893"/>
                </a:lnTo>
                <a:lnTo>
                  <a:pt x="2044584" y="563169"/>
                </a:lnTo>
                <a:lnTo>
                  <a:pt x="2214061" y="563169"/>
                </a:lnTo>
                <a:lnTo>
                  <a:pt x="2214061" y="532893"/>
                </a:lnTo>
                <a:lnTo>
                  <a:pt x="2164655" y="527571"/>
                </a:lnTo>
                <a:lnTo>
                  <a:pt x="2164655" y="325460"/>
                </a:lnTo>
                <a:cubicBezTo>
                  <a:pt x="2164655" y="264141"/>
                  <a:pt x="2209488" y="229312"/>
                  <a:pt x="2261210" y="229312"/>
                </a:cubicBezTo>
                <a:cubicBezTo>
                  <a:pt x="2317445" y="229312"/>
                  <a:pt x="2328074" y="258050"/>
                  <a:pt x="2328074" y="308016"/>
                </a:cubicBezTo>
                <a:lnTo>
                  <a:pt x="2328074" y="527512"/>
                </a:lnTo>
                <a:lnTo>
                  <a:pt x="2280212" y="532834"/>
                </a:lnTo>
                <a:lnTo>
                  <a:pt x="2280212" y="563109"/>
                </a:lnTo>
                <a:lnTo>
                  <a:pt x="2448204" y="563109"/>
                </a:lnTo>
                <a:lnTo>
                  <a:pt x="2448204" y="532834"/>
                </a:lnTo>
                <a:lnTo>
                  <a:pt x="2399570" y="527512"/>
                </a:lnTo>
                <a:lnTo>
                  <a:pt x="2399570" y="307307"/>
                </a:lnTo>
                <a:cubicBezTo>
                  <a:pt x="2399570" y="218727"/>
                  <a:pt x="2365366" y="178636"/>
                  <a:pt x="2287813" y="178636"/>
                </a:cubicBezTo>
                <a:cubicBezTo>
                  <a:pt x="2221662" y="178636"/>
                  <a:pt x="2179144" y="213465"/>
                  <a:pt x="2157826" y="250540"/>
                </a:cubicBezTo>
                <a:lnTo>
                  <a:pt x="2152482" y="186974"/>
                </a:lnTo>
                <a:lnTo>
                  <a:pt x="2044584" y="186974"/>
                </a:lnTo>
                <a:close/>
                <a:moveTo>
                  <a:pt x="1851533" y="58304"/>
                </a:moveTo>
                <a:cubicBezTo>
                  <a:pt x="1851533" y="83257"/>
                  <a:pt x="1863706" y="103717"/>
                  <a:pt x="1898682" y="103717"/>
                </a:cubicBezTo>
                <a:cubicBezTo>
                  <a:pt x="1929086" y="103717"/>
                  <a:pt x="1945832" y="87042"/>
                  <a:pt x="1945832" y="57535"/>
                </a:cubicBezTo>
                <a:cubicBezTo>
                  <a:pt x="1945832" y="23475"/>
                  <a:pt x="1925286" y="11353"/>
                  <a:pt x="1897970" y="11353"/>
                </a:cubicBezTo>
                <a:cubicBezTo>
                  <a:pt x="1865963" y="11353"/>
                  <a:pt x="1851533" y="31813"/>
                  <a:pt x="1851533" y="58304"/>
                </a:cubicBezTo>
                <a:moveTo>
                  <a:pt x="1815845" y="186974"/>
                </a:moveTo>
                <a:lnTo>
                  <a:pt x="1815845" y="217249"/>
                </a:lnTo>
                <a:lnTo>
                  <a:pt x="1870595" y="222571"/>
                </a:lnTo>
                <a:lnTo>
                  <a:pt x="1870595" y="527571"/>
                </a:lnTo>
                <a:lnTo>
                  <a:pt x="1815845" y="532893"/>
                </a:lnTo>
                <a:lnTo>
                  <a:pt x="1815845" y="563169"/>
                </a:lnTo>
                <a:lnTo>
                  <a:pt x="1999038" y="563169"/>
                </a:lnTo>
                <a:lnTo>
                  <a:pt x="1999038" y="532893"/>
                </a:lnTo>
                <a:lnTo>
                  <a:pt x="1942803" y="527571"/>
                </a:lnTo>
                <a:lnTo>
                  <a:pt x="1942803" y="186974"/>
                </a:lnTo>
                <a:lnTo>
                  <a:pt x="1815845" y="186974"/>
                </a:lnTo>
                <a:close/>
                <a:moveTo>
                  <a:pt x="1577901" y="529818"/>
                </a:moveTo>
                <a:cubicBezTo>
                  <a:pt x="1539896" y="529818"/>
                  <a:pt x="1526238" y="507881"/>
                  <a:pt x="1526238" y="470036"/>
                </a:cubicBezTo>
                <a:cubicBezTo>
                  <a:pt x="1526238" y="425392"/>
                  <a:pt x="1548269" y="396595"/>
                  <a:pt x="1614420" y="396595"/>
                </a:cubicBezTo>
                <a:lnTo>
                  <a:pt x="1654681" y="396595"/>
                </a:lnTo>
                <a:lnTo>
                  <a:pt x="1654681" y="458683"/>
                </a:lnTo>
                <a:cubicBezTo>
                  <a:pt x="1654681" y="504865"/>
                  <a:pt x="1614420" y="529818"/>
                  <a:pt x="1577901" y="529818"/>
                </a:cubicBezTo>
                <a:moveTo>
                  <a:pt x="1603791" y="364842"/>
                </a:moveTo>
                <a:cubicBezTo>
                  <a:pt x="1512580" y="364842"/>
                  <a:pt x="1447201" y="392101"/>
                  <a:pt x="1447201" y="474590"/>
                </a:cubicBezTo>
                <a:cubicBezTo>
                  <a:pt x="1447201" y="545725"/>
                  <a:pt x="1494350" y="571447"/>
                  <a:pt x="1550585" y="571447"/>
                </a:cubicBezTo>
                <a:cubicBezTo>
                  <a:pt x="1596962" y="571447"/>
                  <a:pt x="1637223" y="551756"/>
                  <a:pt x="1659254" y="517696"/>
                </a:cubicBezTo>
                <a:cubicBezTo>
                  <a:pt x="1665311" y="557078"/>
                  <a:pt x="1686629" y="570678"/>
                  <a:pt x="1725406" y="570678"/>
                </a:cubicBezTo>
                <a:cubicBezTo>
                  <a:pt x="1748208" y="570678"/>
                  <a:pt x="1767983" y="564647"/>
                  <a:pt x="1780156" y="557788"/>
                </a:cubicBezTo>
                <a:lnTo>
                  <a:pt x="1773327" y="532065"/>
                </a:lnTo>
                <a:cubicBezTo>
                  <a:pt x="1764954" y="535081"/>
                  <a:pt x="1757353" y="536619"/>
                  <a:pt x="1748980" y="536619"/>
                </a:cubicBezTo>
                <a:cubicBezTo>
                  <a:pt x="1731522" y="536619"/>
                  <a:pt x="1726950" y="526803"/>
                  <a:pt x="1726950" y="494221"/>
                </a:cubicBezTo>
                <a:lnTo>
                  <a:pt x="1726950" y="321675"/>
                </a:lnTo>
                <a:cubicBezTo>
                  <a:pt x="1726950" y="215712"/>
                  <a:pt x="1685917" y="178636"/>
                  <a:pt x="1593162" y="178636"/>
                </a:cubicBezTo>
                <a:cubicBezTo>
                  <a:pt x="1519409" y="178636"/>
                  <a:pt x="1465490" y="217249"/>
                  <a:pt x="1465490" y="272478"/>
                </a:cubicBezTo>
                <a:cubicBezTo>
                  <a:pt x="1465490" y="302753"/>
                  <a:pt x="1481464" y="319428"/>
                  <a:pt x="1508839" y="319428"/>
                </a:cubicBezTo>
                <a:cubicBezTo>
                  <a:pt x="1533186" y="319428"/>
                  <a:pt x="1551416" y="305060"/>
                  <a:pt x="1551416" y="279337"/>
                </a:cubicBezTo>
                <a:cubicBezTo>
                  <a:pt x="1551416" y="271000"/>
                  <a:pt x="1549160" y="261184"/>
                  <a:pt x="1546844" y="252078"/>
                </a:cubicBezTo>
                <a:lnTo>
                  <a:pt x="1522497" y="252078"/>
                </a:lnTo>
                <a:cubicBezTo>
                  <a:pt x="1521725" y="248293"/>
                  <a:pt x="1520953" y="245278"/>
                  <a:pt x="1520953" y="242262"/>
                </a:cubicBezTo>
                <a:cubicBezTo>
                  <a:pt x="1520953" y="213524"/>
                  <a:pt x="1559730" y="210449"/>
                  <a:pt x="1581760" y="210449"/>
                </a:cubicBezTo>
                <a:cubicBezTo>
                  <a:pt x="1639539" y="210449"/>
                  <a:pt x="1654741" y="247525"/>
                  <a:pt x="1654741" y="313397"/>
                </a:cubicBezTo>
                <a:lnTo>
                  <a:pt x="1654741" y="364842"/>
                </a:lnTo>
                <a:lnTo>
                  <a:pt x="1603791" y="364842"/>
                </a:lnTo>
                <a:close/>
                <a:moveTo>
                  <a:pt x="1216145" y="482158"/>
                </a:moveTo>
                <a:cubicBezTo>
                  <a:pt x="1216145" y="544956"/>
                  <a:pt x="1249577" y="571447"/>
                  <a:pt x="1303555" y="571447"/>
                </a:cubicBezTo>
                <a:cubicBezTo>
                  <a:pt x="1366619" y="571447"/>
                  <a:pt x="1397023" y="540403"/>
                  <a:pt x="1411512" y="476068"/>
                </a:cubicBezTo>
                <a:lnTo>
                  <a:pt x="1382652" y="468499"/>
                </a:lnTo>
                <a:cubicBezTo>
                  <a:pt x="1370479" y="514681"/>
                  <a:pt x="1353793" y="528281"/>
                  <a:pt x="1326417" y="528281"/>
                </a:cubicBezTo>
                <a:cubicBezTo>
                  <a:pt x="1297558" y="528281"/>
                  <a:pt x="1287641" y="511606"/>
                  <a:pt x="1287641" y="469977"/>
                </a:cubicBezTo>
                <a:lnTo>
                  <a:pt x="1287641" y="223990"/>
                </a:lnTo>
                <a:lnTo>
                  <a:pt x="1369707" y="223990"/>
                </a:lnTo>
                <a:lnTo>
                  <a:pt x="1369707" y="186974"/>
                </a:lnTo>
                <a:lnTo>
                  <a:pt x="1287641" y="186974"/>
                </a:lnTo>
                <a:lnTo>
                  <a:pt x="1287641" y="74151"/>
                </a:lnTo>
                <a:lnTo>
                  <a:pt x="1269411" y="74151"/>
                </a:lnTo>
                <a:lnTo>
                  <a:pt x="1216204" y="89289"/>
                </a:lnTo>
                <a:lnTo>
                  <a:pt x="1216204" y="186974"/>
                </a:lnTo>
                <a:lnTo>
                  <a:pt x="1160741" y="186974"/>
                </a:lnTo>
                <a:lnTo>
                  <a:pt x="1160741" y="224049"/>
                </a:lnTo>
                <a:lnTo>
                  <a:pt x="1216204" y="224049"/>
                </a:lnTo>
                <a:lnTo>
                  <a:pt x="1216204" y="482158"/>
                </a:lnTo>
                <a:close/>
                <a:moveTo>
                  <a:pt x="848986" y="571447"/>
                </a:moveTo>
                <a:lnTo>
                  <a:pt x="874817" y="571447"/>
                </a:lnTo>
                <a:cubicBezTo>
                  <a:pt x="877073" y="545725"/>
                  <a:pt x="880874" y="540403"/>
                  <a:pt x="886990" y="540403"/>
                </a:cubicBezTo>
                <a:cubicBezTo>
                  <a:pt x="899163" y="540403"/>
                  <a:pt x="923451" y="571447"/>
                  <a:pt x="991859" y="571447"/>
                </a:cubicBezTo>
                <a:cubicBezTo>
                  <a:pt x="1074697" y="571447"/>
                  <a:pt x="1116502" y="515449"/>
                  <a:pt x="1116502" y="446561"/>
                </a:cubicBezTo>
                <a:cubicBezTo>
                  <a:pt x="1116502" y="287616"/>
                  <a:pt x="909733" y="364073"/>
                  <a:pt x="909733" y="268694"/>
                </a:cubicBezTo>
                <a:cubicBezTo>
                  <a:pt x="909733" y="235403"/>
                  <a:pt x="938593" y="214174"/>
                  <a:pt x="976598" y="214174"/>
                </a:cubicBezTo>
                <a:cubicBezTo>
                  <a:pt x="1025232" y="214174"/>
                  <a:pt x="1054151" y="240665"/>
                  <a:pt x="1068580" y="296663"/>
                </a:cubicBezTo>
                <a:lnTo>
                  <a:pt x="1098212" y="296663"/>
                </a:lnTo>
                <a:lnTo>
                  <a:pt x="1098212" y="178636"/>
                </a:lnTo>
                <a:lnTo>
                  <a:pt x="1073865" y="178636"/>
                </a:lnTo>
                <a:cubicBezTo>
                  <a:pt x="1072322" y="192237"/>
                  <a:pt x="1070065" y="200574"/>
                  <a:pt x="1060920" y="200574"/>
                </a:cubicBezTo>
                <a:cubicBezTo>
                  <a:pt x="1047262" y="200574"/>
                  <a:pt x="1031288" y="178636"/>
                  <a:pt x="977310" y="178636"/>
                </a:cubicBezTo>
                <a:cubicBezTo>
                  <a:pt x="907358" y="178636"/>
                  <a:pt x="855696" y="227834"/>
                  <a:pt x="855696" y="292938"/>
                </a:cubicBezTo>
                <a:cubicBezTo>
                  <a:pt x="855696" y="443546"/>
                  <a:pt x="1061692" y="360288"/>
                  <a:pt x="1061692" y="469268"/>
                </a:cubicBezTo>
                <a:cubicBezTo>
                  <a:pt x="1061692" y="511665"/>
                  <a:pt x="1035089" y="533603"/>
                  <a:pt x="988712" y="533603"/>
                </a:cubicBezTo>
                <a:cubicBezTo>
                  <a:pt x="936277" y="533603"/>
                  <a:pt x="883843" y="502559"/>
                  <a:pt x="879270" y="435977"/>
                </a:cubicBezTo>
                <a:lnTo>
                  <a:pt x="848867" y="435977"/>
                </a:lnTo>
                <a:lnTo>
                  <a:pt x="848867" y="571447"/>
                </a:lnTo>
                <a:close/>
                <a:moveTo>
                  <a:pt x="789722" y="563109"/>
                </a:moveTo>
                <a:lnTo>
                  <a:pt x="789722" y="532834"/>
                </a:lnTo>
                <a:lnTo>
                  <a:pt x="741860" y="527512"/>
                </a:lnTo>
                <a:lnTo>
                  <a:pt x="741860" y="186974"/>
                </a:lnTo>
                <a:lnTo>
                  <a:pt x="620246" y="186974"/>
                </a:lnTo>
                <a:lnTo>
                  <a:pt x="620246" y="217249"/>
                </a:lnTo>
                <a:lnTo>
                  <a:pt x="670424" y="222571"/>
                </a:lnTo>
                <a:lnTo>
                  <a:pt x="670424" y="415576"/>
                </a:lnTo>
                <a:cubicBezTo>
                  <a:pt x="670424" y="484465"/>
                  <a:pt x="627075" y="520771"/>
                  <a:pt x="575412" y="520771"/>
                </a:cubicBezTo>
                <a:cubicBezTo>
                  <a:pt x="522206" y="520771"/>
                  <a:pt x="510033" y="493512"/>
                  <a:pt x="510033" y="443546"/>
                </a:cubicBezTo>
                <a:lnTo>
                  <a:pt x="510033" y="186974"/>
                </a:lnTo>
                <a:lnTo>
                  <a:pt x="389903" y="186974"/>
                </a:lnTo>
                <a:lnTo>
                  <a:pt x="389903" y="217249"/>
                </a:lnTo>
                <a:lnTo>
                  <a:pt x="437765" y="222571"/>
                </a:lnTo>
                <a:lnTo>
                  <a:pt x="437765" y="442836"/>
                </a:lnTo>
                <a:cubicBezTo>
                  <a:pt x="437765" y="531415"/>
                  <a:pt x="473513" y="571506"/>
                  <a:pt x="551006" y="571506"/>
                </a:cubicBezTo>
                <a:cubicBezTo>
                  <a:pt x="614842" y="571506"/>
                  <a:pt x="655162" y="537446"/>
                  <a:pt x="675649" y="501849"/>
                </a:cubicBezTo>
                <a:lnTo>
                  <a:pt x="681706" y="563169"/>
                </a:lnTo>
                <a:lnTo>
                  <a:pt x="789722" y="563169"/>
                </a:lnTo>
                <a:close/>
                <a:moveTo>
                  <a:pt x="167220" y="534372"/>
                </a:moveTo>
                <a:cubicBezTo>
                  <a:pt x="76009" y="534372"/>
                  <a:pt x="50950" y="479852"/>
                  <a:pt x="28860" y="398133"/>
                </a:cubicBezTo>
                <a:lnTo>
                  <a:pt x="0" y="398133"/>
                </a:lnTo>
                <a:lnTo>
                  <a:pt x="6829" y="572984"/>
                </a:lnTo>
                <a:lnTo>
                  <a:pt x="31176" y="572984"/>
                </a:lnTo>
                <a:cubicBezTo>
                  <a:pt x="37233" y="558615"/>
                  <a:pt x="39548" y="549509"/>
                  <a:pt x="50178" y="549509"/>
                </a:cubicBezTo>
                <a:cubicBezTo>
                  <a:pt x="72981" y="549509"/>
                  <a:pt x="101128" y="571447"/>
                  <a:pt x="169536" y="571447"/>
                </a:cubicBezTo>
                <a:cubicBezTo>
                  <a:pt x="282005" y="571447"/>
                  <a:pt x="341328" y="498006"/>
                  <a:pt x="341328" y="401148"/>
                </a:cubicBezTo>
                <a:cubicBezTo>
                  <a:pt x="341328" y="286078"/>
                  <a:pt x="257718" y="263372"/>
                  <a:pt x="176365" y="241434"/>
                </a:cubicBezTo>
                <a:cubicBezTo>
                  <a:pt x="110985" y="223281"/>
                  <a:pt x="62351" y="203590"/>
                  <a:pt x="62351" y="143039"/>
                </a:cubicBezTo>
                <a:cubicBezTo>
                  <a:pt x="62351" y="93073"/>
                  <a:pt x="101900" y="61319"/>
                  <a:pt x="161163" y="61319"/>
                </a:cubicBezTo>
                <a:cubicBezTo>
                  <a:pt x="224999" y="61319"/>
                  <a:pt x="263003" y="93132"/>
                  <a:pt x="285034" y="186205"/>
                </a:cubicBezTo>
                <a:lnTo>
                  <a:pt x="313894" y="186205"/>
                </a:lnTo>
                <a:lnTo>
                  <a:pt x="308549" y="31813"/>
                </a:lnTo>
                <a:lnTo>
                  <a:pt x="285747" y="31813"/>
                </a:lnTo>
                <a:cubicBezTo>
                  <a:pt x="280402" y="41629"/>
                  <a:pt x="277374" y="47719"/>
                  <a:pt x="266744" y="47719"/>
                </a:cubicBezTo>
                <a:cubicBezTo>
                  <a:pt x="248514" y="47719"/>
                  <a:pt x="220367" y="25013"/>
                  <a:pt x="162588" y="25013"/>
                </a:cubicBezTo>
                <a:cubicBezTo>
                  <a:pt x="55403" y="25013"/>
                  <a:pt x="5998" y="102948"/>
                  <a:pt x="5998" y="179405"/>
                </a:cubicBezTo>
                <a:cubicBezTo>
                  <a:pt x="5998" y="275553"/>
                  <a:pt x="58432" y="301275"/>
                  <a:pt x="145842" y="323982"/>
                </a:cubicBezTo>
                <a:cubicBezTo>
                  <a:pt x="239310" y="348935"/>
                  <a:pt x="287231" y="361826"/>
                  <a:pt x="287231" y="433730"/>
                </a:cubicBezTo>
                <a:cubicBezTo>
                  <a:pt x="287290" y="496527"/>
                  <a:pt x="244001" y="534372"/>
                  <a:pt x="167220" y="534372"/>
                </a:cubicBezTo>
              </a:path>
            </a:pathLst>
          </a:custGeom>
          <a:solidFill>
            <a:schemeClr val="bg1"/>
          </a:solidFill>
          <a:ln w="5933" cap="flat">
            <a:noFill/>
            <a:prstDash val="solid"/>
            <a:miter/>
          </a:ln>
        </p:spPr>
        <p:txBody>
          <a:bodyPr rtlCol="0" anchor="ctr"/>
          <a:lstStyle/>
          <a:p>
            <a:endParaRPr lang="en-US"/>
          </a:p>
        </p:txBody>
      </p:sp>
    </p:spTree>
    <p:extLst>
      <p:ext uri="{BB962C8B-B14F-4D97-AF65-F5344CB8AC3E}">
        <p14:creationId xmlns:p14="http://schemas.microsoft.com/office/powerpoint/2010/main" val="213275726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1 Standard (Heading only)">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AB04A6-7031-4AEE-83BC-110DC80C2A09}"/>
              </a:ext>
            </a:extLst>
          </p:cNvPr>
          <p:cNvSpPr>
            <a:spLocks noGrp="1"/>
          </p:cNvSpPr>
          <p:nvPr>
            <p:ph type="title"/>
          </p:nvPr>
        </p:nvSpPr>
        <p:spPr>
          <a:xfrm>
            <a:off x="263525" y="441332"/>
            <a:ext cx="11661776" cy="647692"/>
          </a:xfrm>
          <a:prstGeom prst="rect">
            <a:avLst/>
          </a:prstGeom>
        </p:spPr>
        <p:txBody>
          <a:bodyPr lIns="0" tIns="0" rIns="0" bIns="0"/>
          <a:lstStyle>
            <a:lvl1pPr>
              <a:defRPr lang="en-US" sz="18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Tree>
    <p:extLst>
      <p:ext uri="{BB962C8B-B14F-4D97-AF65-F5344CB8AC3E}">
        <p14:creationId xmlns:p14="http://schemas.microsoft.com/office/powerpoint/2010/main" val="524225687"/>
      </p:ext>
    </p:extLst>
  </p:cSld>
  <p:clrMapOvr>
    <a:masterClrMapping/>
  </p:clrMapOvr>
  <p:hf sldNum="0" hdr="0" dt="0"/>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2 Standard (No heading)">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B0BE4B-D944-4D5E-80F0-70BD6E3133A1}"/>
              </a:ext>
            </a:extLst>
          </p:cNvPr>
          <p:cNvSpPr>
            <a:spLocks noGrp="1"/>
          </p:cNvSpPr>
          <p:nvPr>
            <p:ph type="body" sz="quarter" idx="10"/>
          </p:nvPr>
        </p:nvSpPr>
        <p:spPr>
          <a:xfrm>
            <a:off x="263525" y="1449388"/>
            <a:ext cx="11664950" cy="4787900"/>
          </a:xfrm>
          <a:prstGeom prst="rect">
            <a:avLst/>
          </a:prstGeo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7" name="Group 6">
            <a:extLst>
              <a:ext uri="{FF2B5EF4-FFF2-40B4-BE49-F238E27FC236}">
                <a16:creationId xmlns:a16="http://schemas.microsoft.com/office/drawing/2014/main" id="{7B69F88D-C038-D14B-A9B2-C7097F3F6E98}"/>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C87F6670-C61B-5B45-BDEF-8692ACF9949E}"/>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91CD34D5-2C53-0445-B694-02630460009B}"/>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82E08EC8-8F50-4C86-93FF-8BE2DC0E8A68}"/>
              </a:ext>
            </a:extLst>
          </p:cNvPr>
          <p:cNvSpPr>
            <a:spLocks noGrp="1"/>
          </p:cNvSpPr>
          <p:nvPr>
            <p:ph type="title"/>
          </p:nvPr>
        </p:nvSpPr>
        <p:spPr>
          <a:xfrm>
            <a:off x="263525" y="279112"/>
            <a:ext cx="11664950" cy="759980"/>
          </a:xfrm>
          <a:prstGeom prst="rect">
            <a:avLst/>
          </a:prstGeom>
        </p:spPr>
        <p:txBody>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26477605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20EA-E4FF-4BCB-B6EB-CC8B11A2E6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1EF277-D898-4E1D-81C5-2F9260174C9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7680CC-765A-4FA2-AE30-5E0814CA8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961977-AB2A-4EE4-BD0C-81426335ACE0}"/>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6" name="Footer Placeholder 5">
            <a:extLst>
              <a:ext uri="{FF2B5EF4-FFF2-40B4-BE49-F238E27FC236}">
                <a16:creationId xmlns:a16="http://schemas.microsoft.com/office/drawing/2014/main" id="{6C45F89C-0724-49FD-9556-49B373A5DA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2ED2D76-1EE4-4F14-AFE4-57BFD4C8A674}"/>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3010272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55787B-C3F0-4B85-B333-A950BDFC4813}"/>
              </a:ext>
            </a:extLst>
          </p:cNvPr>
          <p:cNvSpPr/>
          <p:nvPr userDrawn="1"/>
        </p:nvSpPr>
        <p:spPr>
          <a:xfrm>
            <a:off x="9117367" y="0"/>
            <a:ext cx="3083134" cy="6858000"/>
          </a:xfrm>
          <a:prstGeom prst="rect">
            <a:avLst/>
          </a:prstGeom>
          <a:solidFill>
            <a:srgbClr val="008768">
              <a:alpha val="3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8A34874C-966B-42F3-AE80-F105577D05EF}"/>
              </a:ext>
            </a:extLst>
          </p:cNvPr>
          <p:cNvSpPr>
            <a:spLocks noGrp="1"/>
          </p:cNvSpPr>
          <p:nvPr>
            <p:ph type="pic" sz="quarter" idx="10"/>
          </p:nvPr>
        </p:nvSpPr>
        <p:spPr>
          <a:xfrm>
            <a:off x="663871" y="1047750"/>
            <a:ext cx="2159996" cy="2189162"/>
          </a:xfrm>
          <a:prstGeom prst="ellipse">
            <a:avLst/>
          </a:prstGeom>
          <a:solidFill>
            <a:schemeClr val="bg1">
              <a:lumMod val="95000"/>
            </a:schemeClr>
          </a:solidFill>
        </p:spPr>
        <p:txBody>
          <a:bodyPr/>
          <a:lstStyle/>
          <a:p>
            <a:endParaRPr lang="en-US"/>
          </a:p>
        </p:txBody>
      </p:sp>
      <p:sp>
        <p:nvSpPr>
          <p:cNvPr id="20" name="Text Placeholder 62">
            <a:extLst>
              <a:ext uri="{FF2B5EF4-FFF2-40B4-BE49-F238E27FC236}">
                <a16:creationId xmlns:a16="http://schemas.microsoft.com/office/drawing/2014/main" id="{2A2D641C-C591-4815-999F-2D8B1777796D}"/>
              </a:ext>
            </a:extLst>
          </p:cNvPr>
          <p:cNvSpPr>
            <a:spLocks noGrp="1"/>
          </p:cNvSpPr>
          <p:nvPr>
            <p:ph type="body" sz="quarter" idx="12"/>
          </p:nvPr>
        </p:nvSpPr>
        <p:spPr>
          <a:xfrm>
            <a:off x="263525" y="269491"/>
            <a:ext cx="11664950" cy="375872"/>
          </a:xfrm>
        </p:spPr>
        <p:txBody>
          <a:bodyPr/>
          <a:lstStyle>
            <a:lvl1pPr>
              <a:defRPr sz="2400" b="1"/>
            </a:lvl1pPr>
          </a:lstStyle>
          <a:p>
            <a:r>
              <a:rPr lang="en-US"/>
              <a:t>Introductions</a:t>
            </a:r>
          </a:p>
        </p:txBody>
      </p:sp>
      <p:sp>
        <p:nvSpPr>
          <p:cNvPr id="28" name="Text Placeholder 27">
            <a:extLst>
              <a:ext uri="{FF2B5EF4-FFF2-40B4-BE49-F238E27FC236}">
                <a16:creationId xmlns:a16="http://schemas.microsoft.com/office/drawing/2014/main" id="{D3642BC9-3B30-4ADD-BD03-554991023267}"/>
              </a:ext>
            </a:extLst>
          </p:cNvPr>
          <p:cNvSpPr>
            <a:spLocks noGrp="1"/>
          </p:cNvSpPr>
          <p:nvPr>
            <p:ph type="body" sz="quarter" idx="15"/>
          </p:nvPr>
        </p:nvSpPr>
        <p:spPr>
          <a:xfrm>
            <a:off x="9342198" y="845390"/>
            <a:ext cx="2674398" cy="1138686"/>
          </a:xfrm>
        </p:spPr>
        <p:txBody>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7">
            <a:extLst>
              <a:ext uri="{FF2B5EF4-FFF2-40B4-BE49-F238E27FC236}">
                <a16:creationId xmlns:a16="http://schemas.microsoft.com/office/drawing/2014/main" id="{D7EB3519-9FBD-41A7-9187-B4F0B55FCEE8}"/>
              </a:ext>
            </a:extLst>
          </p:cNvPr>
          <p:cNvSpPr>
            <a:spLocks noGrp="1"/>
          </p:cNvSpPr>
          <p:nvPr>
            <p:ph type="body" sz="quarter" idx="16"/>
          </p:nvPr>
        </p:nvSpPr>
        <p:spPr>
          <a:xfrm>
            <a:off x="9342198" y="2260123"/>
            <a:ext cx="2674398" cy="1138686"/>
          </a:xfrm>
        </p:spPr>
        <p:txBody>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7">
            <a:extLst>
              <a:ext uri="{FF2B5EF4-FFF2-40B4-BE49-F238E27FC236}">
                <a16:creationId xmlns:a16="http://schemas.microsoft.com/office/drawing/2014/main" id="{B12285BA-5869-4AF5-B0FD-C0697A2EB668}"/>
              </a:ext>
            </a:extLst>
          </p:cNvPr>
          <p:cNvSpPr>
            <a:spLocks noGrp="1"/>
          </p:cNvSpPr>
          <p:nvPr>
            <p:ph type="body" sz="quarter" idx="17"/>
          </p:nvPr>
        </p:nvSpPr>
        <p:spPr>
          <a:xfrm>
            <a:off x="9342198" y="3796282"/>
            <a:ext cx="2674398" cy="1138686"/>
          </a:xfrm>
        </p:spPr>
        <p:txBody>
          <a:bodyPr/>
          <a:lstStyle>
            <a:lvl1pPr>
              <a:defRPr sz="1800"/>
            </a:lvl1pPr>
            <a:lvl2pPr>
              <a:defRPr sz="14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C11583F-61AD-4D3E-B12B-FB5BCEEC3407}"/>
              </a:ext>
            </a:extLst>
          </p:cNvPr>
          <p:cNvSpPr>
            <a:spLocks noGrp="1"/>
          </p:cNvSpPr>
          <p:nvPr>
            <p:ph type="body" sz="quarter" idx="18" hasCustomPrompt="1"/>
          </p:nvPr>
        </p:nvSpPr>
        <p:spPr>
          <a:xfrm>
            <a:off x="3494336" y="845389"/>
            <a:ext cx="5183838" cy="5391899"/>
          </a:xfrm>
        </p:spPr>
        <p:txBody>
          <a:bodyPr/>
          <a:lstStyle>
            <a:lvl1pPr>
              <a:defRPr sz="1800"/>
            </a:lvl1pPr>
            <a:lvl2pPr marL="742950" indent="-285750">
              <a:buFont typeface="Arial" panose="020B0604020202020204" pitchFamily="34" charset="0"/>
              <a:buChar char="•"/>
              <a:defRPr sz="1800"/>
            </a:lvl2pPr>
            <a:lvl3pPr>
              <a:defRPr sz="1400"/>
            </a:lvl3pPr>
            <a:lvl4pPr>
              <a:defRPr sz="1200"/>
            </a:lvl4pPr>
            <a:lvl5pPr>
              <a:defRPr sz="1200"/>
            </a:lvl5pPr>
          </a:lstStyle>
          <a:p>
            <a:pPr marL="457200" lvl="1"/>
            <a:r>
              <a:rPr lang="en-US"/>
              <a:t>Bullet points of the speakers credentials, background, areas of technical expertise, industry awards/recognitions, publications, etc.</a:t>
            </a:r>
          </a:p>
          <a:p>
            <a:pPr lvl="1"/>
            <a:endParaRPr lang="en-US"/>
          </a:p>
        </p:txBody>
      </p:sp>
      <p:sp>
        <p:nvSpPr>
          <p:cNvPr id="5" name="Content Placeholder 4">
            <a:extLst>
              <a:ext uri="{FF2B5EF4-FFF2-40B4-BE49-F238E27FC236}">
                <a16:creationId xmlns:a16="http://schemas.microsoft.com/office/drawing/2014/main" id="{46FB32AE-3159-4371-AA6B-62D54C31736D}"/>
              </a:ext>
            </a:extLst>
          </p:cNvPr>
          <p:cNvSpPr>
            <a:spLocks noGrp="1"/>
          </p:cNvSpPr>
          <p:nvPr>
            <p:ph sz="quarter" idx="19" hasCustomPrompt="1"/>
          </p:nvPr>
        </p:nvSpPr>
        <p:spPr>
          <a:xfrm>
            <a:off x="388938" y="3429000"/>
            <a:ext cx="2709862" cy="819150"/>
          </a:xfrm>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err="1">
                <a:ln>
                  <a:noFill/>
                </a:ln>
                <a:solidFill>
                  <a:srgbClr val="008768"/>
                </a:solidFill>
                <a:effectLst/>
                <a:uLnTx/>
                <a:uFillTx/>
                <a:latin typeface="Arial" panose="020B0604020202020204"/>
                <a:ea typeface="+mn-ea"/>
                <a:cs typeface="+mn-cs"/>
              </a:rPr>
              <a:t>Firstname</a:t>
            </a:r>
            <a:r>
              <a:rPr kumimoji="0" lang="en-GB" sz="2400" b="1" i="0" u="none" strike="noStrike" kern="1200" cap="none" spc="0" normalizeH="0" baseline="0" noProof="0">
                <a:ln>
                  <a:noFill/>
                </a:ln>
                <a:solidFill>
                  <a:srgbClr val="008768"/>
                </a:solidFill>
                <a:effectLst/>
                <a:uLnTx/>
                <a:uFillTx/>
                <a:latin typeface="Arial" panose="020B0604020202020204"/>
                <a:ea typeface="+mn-ea"/>
                <a:cs typeface="+mn-cs"/>
              </a:rPr>
              <a:t> Surname</a:t>
            </a:r>
            <a:endParaRPr kumimoji="0" lang="en-US" sz="15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EE73A9F9-02E3-4333-9FF5-42562511B224}"/>
              </a:ext>
            </a:extLst>
          </p:cNvPr>
          <p:cNvSpPr>
            <a:spLocks noGrp="1"/>
          </p:cNvSpPr>
          <p:nvPr>
            <p:ph sz="quarter" idx="20" hasCustomPrompt="1"/>
          </p:nvPr>
        </p:nvSpPr>
        <p:spPr>
          <a:xfrm>
            <a:off x="388938" y="4851400"/>
            <a:ext cx="2709862" cy="1385888"/>
          </a:xfrm>
        </p:spPr>
        <p:txBody>
          <a:bodyPr/>
          <a:lstStyle>
            <a:lvl1pPr marL="171450" indent="-171450">
              <a:buFont typeface="Arial" panose="020B0604020202020204" pitchFamily="34" charset="0"/>
              <a:buChar char="•"/>
              <a:defRPr sz="1200"/>
            </a:lvl1pPr>
          </a:lstStyle>
          <a:p>
            <a:pPr marL="171450" marR="0" lvl="0" indent="-171450" algn="l" defTabSz="914400" rtl="0" eaLnBrk="1" fontAlgn="auto" latinLnBrk="0" hangingPunct="1">
              <a:lnSpc>
                <a:spcPct val="100000"/>
              </a:lnSpc>
              <a:spcBef>
                <a:spcPts val="0"/>
              </a:spcBef>
              <a:spcAft>
                <a:spcPts val="0"/>
              </a:spcAft>
              <a:buClrTx/>
              <a:buSzTx/>
              <a:tabLst/>
              <a:defRPr/>
            </a:pPr>
            <a:r>
              <a:rPr lang="en-US"/>
              <a:t>Role, location, qualifications, </a:t>
            </a:r>
            <a:r>
              <a:rPr lang="en-US" err="1"/>
              <a:t>etc</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3" name="Text Placeholder 2">
            <a:extLst>
              <a:ext uri="{FF2B5EF4-FFF2-40B4-BE49-F238E27FC236}">
                <a16:creationId xmlns:a16="http://schemas.microsoft.com/office/drawing/2014/main" id="{756BBB04-A61C-4BE6-AAAF-D081CB5C7FCC}"/>
              </a:ext>
            </a:extLst>
          </p:cNvPr>
          <p:cNvSpPr>
            <a:spLocks noGrp="1"/>
          </p:cNvSpPr>
          <p:nvPr>
            <p:ph type="body" sz="quarter" idx="21" hasCustomPrompt="1"/>
          </p:nvPr>
        </p:nvSpPr>
        <p:spPr>
          <a:xfrm>
            <a:off x="388938" y="4365625"/>
            <a:ext cx="2709862" cy="361950"/>
          </a:xfrm>
        </p:spPr>
        <p:txBody>
          <a:bodyPr/>
          <a:lstStyle>
            <a:lvl1pPr>
              <a:defRPr sz="1400"/>
            </a:lvl1pPr>
          </a:lstStyle>
          <a:p>
            <a:pPr lvl="0"/>
            <a:r>
              <a:rPr lang="en-US"/>
              <a:t>Email address</a:t>
            </a:r>
          </a:p>
        </p:txBody>
      </p:sp>
      <p:cxnSp>
        <p:nvCxnSpPr>
          <p:cNvPr id="15" name="Straight Connector 14">
            <a:extLst>
              <a:ext uri="{FF2B5EF4-FFF2-40B4-BE49-F238E27FC236}">
                <a16:creationId xmlns:a16="http://schemas.microsoft.com/office/drawing/2014/main" id="{5DA4DFE6-7B80-4435-A669-22484DDF9022}"/>
              </a:ext>
            </a:extLst>
          </p:cNvPr>
          <p:cNvCxnSpPr>
            <a:cxnSpLocks/>
          </p:cNvCxnSpPr>
          <p:nvPr userDrawn="1"/>
        </p:nvCxnSpPr>
        <p:spPr>
          <a:xfrm>
            <a:off x="267423" y="657036"/>
            <a:ext cx="3657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24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ty new slide">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527052" y="6494402"/>
            <a:ext cx="2677581" cy="135001"/>
          </a:xfrm>
          <a:prstGeom prst="rect">
            <a:avLst/>
          </a:prstGeom>
        </p:spPr>
        <p:txBody>
          <a:bodyPr vert="horz" lIns="0" tIns="0" rIns="0" bIns="0" rtlCol="0" anchor="t" anchorCtr="0"/>
          <a:lstStyle>
            <a:lvl1pPr algn="l">
              <a:defRPr sz="933">
                <a:solidFill>
                  <a:schemeClr val="tx1"/>
                </a:solidFill>
              </a:defRPr>
            </a:lvl1pPr>
          </a:lstStyle>
          <a:p>
            <a:pPr defTabSz="1219140"/>
            <a:fld id="{65895FF2-CF7F-424C-8E06-830350005DC5}" type="datetime1">
              <a:rPr lang="en-GB" smtClean="0">
                <a:solidFill>
                  <a:prstClr val="black"/>
                </a:solidFill>
              </a:rPr>
              <a:pPr defTabSz="1219140"/>
              <a:t>20/11/2023</a:t>
            </a:fld>
            <a:endParaRPr lang="en-GB">
              <a:solidFill>
                <a:prstClr val="black"/>
              </a:solidFill>
            </a:endParaRPr>
          </a:p>
        </p:txBody>
      </p:sp>
      <p:sp>
        <p:nvSpPr>
          <p:cNvPr id="9" name="Footer Placeholder 4"/>
          <p:cNvSpPr>
            <a:spLocks noGrp="1"/>
          </p:cNvSpPr>
          <p:nvPr>
            <p:ph type="ftr" sz="quarter" idx="3"/>
          </p:nvPr>
        </p:nvSpPr>
        <p:spPr>
          <a:xfrm>
            <a:off x="3350685" y="6498168"/>
            <a:ext cx="5488515" cy="130161"/>
          </a:xfrm>
          <a:prstGeom prst="rect">
            <a:avLst/>
          </a:prstGeom>
        </p:spPr>
        <p:txBody>
          <a:bodyPr vert="horz" lIns="0" tIns="0" rIns="0" bIns="0" rtlCol="0" anchor="t"/>
          <a:lstStyle>
            <a:lvl1pPr algn="l">
              <a:defRPr sz="933">
                <a:solidFill>
                  <a:schemeClr val="tx1"/>
                </a:solidFill>
              </a:defRPr>
            </a:lvl1pPr>
          </a:lstStyle>
          <a:p>
            <a:pPr defTabSz="1219140"/>
            <a:r>
              <a:rPr lang="en-GB">
                <a:solidFill>
                  <a:prstClr val="black"/>
                </a:solidFill>
              </a:rPr>
              <a:t>Mott MacDonald | Presentation</a:t>
            </a:r>
          </a:p>
        </p:txBody>
      </p:sp>
      <p:sp>
        <p:nvSpPr>
          <p:cNvPr id="12" name="Slide Number Placeholder 5"/>
          <p:cNvSpPr>
            <a:spLocks noGrp="1"/>
          </p:cNvSpPr>
          <p:nvPr>
            <p:ph type="sldNum" sz="quarter" idx="4"/>
          </p:nvPr>
        </p:nvSpPr>
        <p:spPr>
          <a:xfrm>
            <a:off x="8985251" y="6498169"/>
            <a:ext cx="2679700" cy="135785"/>
          </a:xfrm>
          <a:prstGeom prst="rect">
            <a:avLst/>
          </a:prstGeom>
        </p:spPr>
        <p:txBody>
          <a:bodyPr vert="horz" lIns="0" tIns="0" rIns="0" bIns="0" rtlCol="0" anchor="t" anchorCtr="0"/>
          <a:lstStyle>
            <a:lvl1pPr algn="r">
              <a:defRPr sz="933">
                <a:solidFill>
                  <a:schemeClr val="tx1"/>
                </a:solidFill>
              </a:defRPr>
            </a:lvl1pPr>
          </a:lstStyle>
          <a:p>
            <a:pPr defTabSz="1219140"/>
            <a:fld id="{2490C926-4C7A-4456-B603-8FB00524CD8E}" type="slidenum">
              <a:rPr lang="en-GB" smtClean="0">
                <a:solidFill>
                  <a:prstClr val="black"/>
                </a:solidFill>
              </a:rPr>
              <a:pPr defTabSz="1219140"/>
              <a:t>‹#›</a:t>
            </a:fld>
            <a:endParaRPr lang="en-GB">
              <a:solidFill>
                <a:prstClr val="black"/>
              </a:solidFill>
            </a:endParaRPr>
          </a:p>
        </p:txBody>
      </p:sp>
      <p:sp>
        <p:nvSpPr>
          <p:cNvPr id="5" name="Title 1"/>
          <p:cNvSpPr>
            <a:spLocks noGrp="1"/>
          </p:cNvSpPr>
          <p:nvPr>
            <p:ph type="title" hasCustomPrompt="1"/>
          </p:nvPr>
        </p:nvSpPr>
        <p:spPr>
          <a:xfrm>
            <a:off x="536652" y="423489"/>
            <a:ext cx="10515600" cy="484988"/>
          </a:xfrm>
          <a:prstGeom prst="rect">
            <a:avLst/>
          </a:prstGeom>
        </p:spPr>
        <p:txBody>
          <a:bodyPr lIns="0"/>
          <a:lstStyle>
            <a:lvl1pPr>
              <a:defRPr sz="2933"/>
            </a:lvl1pPr>
          </a:lstStyle>
          <a:p>
            <a:r>
              <a:rPr lang="en-US"/>
              <a:t>Title</a:t>
            </a:r>
            <a:endParaRPr lang="en-GB"/>
          </a:p>
        </p:txBody>
      </p:sp>
    </p:spTree>
    <p:extLst>
      <p:ext uri="{BB962C8B-B14F-4D97-AF65-F5344CB8AC3E}">
        <p14:creationId xmlns:p14="http://schemas.microsoft.com/office/powerpoint/2010/main" val="2069146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9" name="Date Placeholder 3"/>
          <p:cNvSpPr>
            <a:spLocks noGrp="1"/>
          </p:cNvSpPr>
          <p:nvPr>
            <p:ph type="dt" sz="half" idx="10"/>
          </p:nvPr>
        </p:nvSpPr>
        <p:spPr>
          <a:xfrm>
            <a:off x="527052" y="6494402"/>
            <a:ext cx="2677581" cy="135001"/>
          </a:xfrm>
          <a:prstGeom prst="rect">
            <a:avLst/>
          </a:prstGeom>
        </p:spPr>
        <p:txBody>
          <a:bodyPr vert="horz" lIns="0" tIns="0" rIns="0" bIns="0" rtlCol="0" anchor="t" anchorCtr="0"/>
          <a:lstStyle>
            <a:lvl1pPr algn="l">
              <a:defRPr sz="933">
                <a:solidFill>
                  <a:schemeClr val="tx1"/>
                </a:solidFill>
              </a:defRPr>
            </a:lvl1pPr>
          </a:lstStyle>
          <a:p>
            <a:pPr defTabSz="1219140"/>
            <a:fld id="{62970905-196A-4778-8154-AF87712A3DFB}" type="datetime1">
              <a:rPr lang="en-GB" smtClean="0">
                <a:solidFill>
                  <a:prstClr val="black"/>
                </a:solidFill>
              </a:rPr>
              <a:pPr defTabSz="1219140"/>
              <a:t>20/11/2023</a:t>
            </a:fld>
            <a:endParaRPr lang="en-GB">
              <a:solidFill>
                <a:prstClr val="black"/>
              </a:solidFill>
            </a:endParaRPr>
          </a:p>
        </p:txBody>
      </p:sp>
      <p:sp>
        <p:nvSpPr>
          <p:cNvPr id="30" name="Footer Placeholder 4"/>
          <p:cNvSpPr>
            <a:spLocks noGrp="1"/>
          </p:cNvSpPr>
          <p:nvPr>
            <p:ph type="ftr" sz="quarter" idx="3"/>
          </p:nvPr>
        </p:nvSpPr>
        <p:spPr>
          <a:xfrm>
            <a:off x="3350685" y="6498168"/>
            <a:ext cx="5488515" cy="130161"/>
          </a:xfrm>
          <a:prstGeom prst="rect">
            <a:avLst/>
          </a:prstGeom>
        </p:spPr>
        <p:txBody>
          <a:bodyPr vert="horz" lIns="0" tIns="0" rIns="0" bIns="0" rtlCol="0" anchor="t"/>
          <a:lstStyle>
            <a:lvl1pPr algn="l">
              <a:defRPr sz="933">
                <a:solidFill>
                  <a:schemeClr val="tx1"/>
                </a:solidFill>
              </a:defRPr>
            </a:lvl1pPr>
          </a:lstStyle>
          <a:p>
            <a:pPr defTabSz="1219140"/>
            <a:r>
              <a:rPr lang="en-GB">
                <a:solidFill>
                  <a:prstClr val="black"/>
                </a:solidFill>
              </a:rPr>
              <a:t>Mott MacDonald | Presentation</a:t>
            </a:r>
          </a:p>
        </p:txBody>
      </p:sp>
      <p:sp>
        <p:nvSpPr>
          <p:cNvPr id="31" name="Slide Number Placeholder 5"/>
          <p:cNvSpPr>
            <a:spLocks noGrp="1"/>
          </p:cNvSpPr>
          <p:nvPr>
            <p:ph type="sldNum" sz="quarter" idx="4"/>
          </p:nvPr>
        </p:nvSpPr>
        <p:spPr>
          <a:xfrm>
            <a:off x="8985251" y="6498169"/>
            <a:ext cx="2679700" cy="135785"/>
          </a:xfrm>
          <a:prstGeom prst="rect">
            <a:avLst/>
          </a:prstGeom>
        </p:spPr>
        <p:txBody>
          <a:bodyPr vert="horz" lIns="0" tIns="0" rIns="0" bIns="0" rtlCol="0" anchor="t" anchorCtr="0"/>
          <a:lstStyle>
            <a:lvl1pPr algn="r">
              <a:defRPr sz="933">
                <a:solidFill>
                  <a:schemeClr val="tx1"/>
                </a:solidFill>
              </a:defRPr>
            </a:lvl1pPr>
          </a:lstStyle>
          <a:p>
            <a:pPr defTabSz="1219140"/>
            <a:fld id="{2490C926-4C7A-4456-B603-8FB00524CD8E}" type="slidenum">
              <a:rPr lang="en-GB" smtClean="0">
                <a:solidFill>
                  <a:prstClr val="black"/>
                </a:solidFill>
              </a:rPr>
              <a:pPr defTabSz="1219140"/>
              <a:t>‹#›</a:t>
            </a:fld>
            <a:endParaRPr lang="en-GB">
              <a:solidFill>
                <a:prstClr val="black"/>
              </a:solidFill>
            </a:endParaRPr>
          </a:p>
        </p:txBody>
      </p:sp>
      <p:sp>
        <p:nvSpPr>
          <p:cNvPr id="8" name="Text Placeholder 10"/>
          <p:cNvSpPr>
            <a:spLocks noGrp="1"/>
          </p:cNvSpPr>
          <p:nvPr>
            <p:ph type="body" sz="quarter" idx="17" hasCustomPrompt="1"/>
          </p:nvPr>
        </p:nvSpPr>
        <p:spPr>
          <a:xfrm>
            <a:off x="536653" y="2217684"/>
            <a:ext cx="5510665" cy="2549742"/>
          </a:xfrm>
          <a:prstGeom prst="rect">
            <a:avLst/>
          </a:prstGeom>
          <a:blipFill dpi="0" rotWithShape="1">
            <a:blip r:embed="rId2">
              <a:extLst>
                <a:ext uri="{28A0092B-C50C-407E-A947-70E740481C1C}">
                  <a14:useLocalDpi xmlns:a14="http://schemas.microsoft.com/office/drawing/2010/main" val="0"/>
                </a:ext>
              </a:extLst>
            </a:blip>
            <a:srcRect/>
            <a:tile tx="0" ty="38100" sx="25000" sy="25000" flip="none" algn="br"/>
          </a:blipFill>
        </p:spPr>
        <p:txBody>
          <a:bodyPr wrap="square" lIns="0" rIns="0" bIns="468000">
            <a:sp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933" b="0" baseline="0">
                <a:solidFill>
                  <a:schemeClr val="accent2"/>
                </a:solidFill>
              </a:defRPr>
            </a:lvl1pPr>
            <a:lvl2pPr marL="0" indent="0">
              <a:spcBef>
                <a:spcPts val="800"/>
              </a:spcBef>
              <a:buNone/>
              <a:defRPr sz="1467"/>
            </a:lvl2pPr>
            <a:lvl3pPr marL="0" indent="0">
              <a:spcBef>
                <a:spcPts val="800"/>
              </a:spcBef>
              <a:buNone/>
              <a:defRPr sz="1467"/>
            </a:lvl3pPr>
            <a:lvl4pPr marL="0" indent="0">
              <a:spcBef>
                <a:spcPts val="800"/>
              </a:spcBef>
              <a:buNone/>
              <a:defRPr sz="1467"/>
            </a:lvl4pPr>
            <a:lvl5pPr marL="0" indent="0">
              <a:spcBef>
                <a:spcPts val="800"/>
              </a:spcBef>
              <a:buNone/>
              <a:defRPr sz="1467"/>
            </a:lvl5pPr>
            <a:lvl6pPr marL="239994">
              <a:spcBef>
                <a:spcPts val="800"/>
              </a:spcBef>
              <a:defRPr sz="1200"/>
            </a:lvl6pPr>
            <a:lvl7pPr marL="239994">
              <a:spcBef>
                <a:spcPts val="800"/>
              </a:spcBef>
              <a:defRPr sz="1200"/>
            </a:lvl7pPr>
            <a:lvl8pPr marL="239994">
              <a:spcBef>
                <a:spcPts val="800"/>
              </a:spcBef>
              <a:defRPr sz="1200"/>
            </a:lvl8pPr>
            <a:lvl9pPr marL="239994">
              <a:spcBef>
                <a:spcPts val="800"/>
              </a:spcBef>
              <a:defRPr sz="1200"/>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GB" baseline="0"/>
              <a:t>Lorem ipsum </a:t>
            </a:r>
            <a:r>
              <a:rPr lang="en-GB" baseline="0" err="1"/>
              <a:t>dolor</a:t>
            </a:r>
            <a:r>
              <a:rPr lang="en-GB" baseline="0"/>
              <a:t> sit </a:t>
            </a:r>
            <a:r>
              <a:rPr lang="en-GB" baseline="0" err="1"/>
              <a:t>amet</a:t>
            </a:r>
            <a:r>
              <a:rPr lang="en-GB" baseline="0"/>
              <a:t>, </a:t>
            </a:r>
            <a:r>
              <a:rPr lang="en-GB" baseline="0" err="1"/>
              <a:t>consectetuer</a:t>
            </a:r>
            <a:r>
              <a:rPr lang="en-GB" baseline="0"/>
              <a:t> </a:t>
            </a:r>
            <a:r>
              <a:rPr lang="en-GB" baseline="0" err="1"/>
              <a:t>adipiscing</a:t>
            </a:r>
            <a:r>
              <a:rPr lang="en-GB" baseline="0"/>
              <a:t> </a:t>
            </a:r>
            <a:r>
              <a:rPr lang="en-GB" baseline="0" err="1"/>
              <a:t>elit</a:t>
            </a:r>
            <a:r>
              <a:rPr lang="en-GB" baseline="0"/>
              <a:t>. Maecenas </a:t>
            </a:r>
            <a:r>
              <a:rPr lang="en-GB" baseline="0" err="1"/>
              <a:t>porttitor</a:t>
            </a:r>
            <a:r>
              <a:rPr lang="en-GB" baseline="0"/>
              <a:t> </a:t>
            </a:r>
            <a:r>
              <a:rPr lang="en-GB" baseline="0" err="1"/>
              <a:t>congue</a:t>
            </a:r>
            <a:r>
              <a:rPr lang="en-GB" baseline="0"/>
              <a:t> </a:t>
            </a:r>
            <a:r>
              <a:rPr lang="en-GB" baseline="0" err="1"/>
              <a:t>massa.Lorem</a:t>
            </a:r>
            <a:r>
              <a:rPr lang="en-GB" baseline="0"/>
              <a:t> ipsum </a:t>
            </a:r>
            <a:r>
              <a:rPr lang="en-GB" baseline="0" err="1"/>
              <a:t>dolor</a:t>
            </a:r>
            <a:r>
              <a:rPr lang="en-GB" baseline="0"/>
              <a:t> sit </a:t>
            </a:r>
            <a:r>
              <a:rPr lang="en-GB" baseline="0" err="1"/>
              <a:t>amet</a:t>
            </a:r>
            <a:r>
              <a:rPr lang="en-GB" baseline="0"/>
              <a:t>.</a:t>
            </a:r>
            <a:endParaRPr lang="en-GB"/>
          </a:p>
        </p:txBody>
      </p:sp>
      <p:sp>
        <p:nvSpPr>
          <p:cNvPr id="12" name="Text Placeholder 9"/>
          <p:cNvSpPr>
            <a:spLocks noGrp="1"/>
          </p:cNvSpPr>
          <p:nvPr>
            <p:ph type="body" sz="quarter" idx="15" hasCustomPrompt="1"/>
          </p:nvPr>
        </p:nvSpPr>
        <p:spPr>
          <a:xfrm>
            <a:off x="536652" y="908476"/>
            <a:ext cx="4122419" cy="355059"/>
          </a:xfrm>
          <a:prstGeom prst="rect">
            <a:avLst/>
          </a:prstGeom>
        </p:spPr>
        <p:txBody>
          <a:bodyPr lIns="0" rIns="0"/>
          <a:lstStyle>
            <a:lvl1pPr marL="0" indent="0">
              <a:buNone/>
              <a:defRPr sz="2133"/>
            </a:lvl1pPr>
          </a:lstStyle>
          <a:p>
            <a:pPr lvl="0"/>
            <a:r>
              <a:rPr lang="en-GB"/>
              <a:t>Subtitle</a:t>
            </a:r>
          </a:p>
          <a:p>
            <a:pPr lvl="0"/>
            <a:endParaRPr lang="en-GB"/>
          </a:p>
        </p:txBody>
      </p:sp>
      <p:sp>
        <p:nvSpPr>
          <p:cNvPr id="9" name="Title 1"/>
          <p:cNvSpPr>
            <a:spLocks noGrp="1"/>
          </p:cNvSpPr>
          <p:nvPr>
            <p:ph type="title" hasCustomPrompt="1"/>
          </p:nvPr>
        </p:nvSpPr>
        <p:spPr>
          <a:xfrm>
            <a:off x="536652" y="423489"/>
            <a:ext cx="10515600" cy="484988"/>
          </a:xfrm>
          <a:prstGeom prst="rect">
            <a:avLst/>
          </a:prstGeom>
        </p:spPr>
        <p:txBody>
          <a:bodyPr lIns="0"/>
          <a:lstStyle>
            <a:lvl1pPr>
              <a:defRPr sz="2933"/>
            </a:lvl1pPr>
          </a:lstStyle>
          <a:p>
            <a:r>
              <a:rPr lang="en-US"/>
              <a:t>Title</a:t>
            </a:r>
            <a:endParaRPr lang="en-GB"/>
          </a:p>
        </p:txBody>
      </p:sp>
    </p:spTree>
    <p:extLst>
      <p:ext uri="{BB962C8B-B14F-4D97-AF65-F5344CB8AC3E}">
        <p14:creationId xmlns:p14="http://schemas.microsoft.com/office/powerpoint/2010/main" val="1730972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2 Standard (2x1)">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8"/>
            <a:ext cx="5653088" cy="4782077"/>
          </a:xfrm>
        </p:spPr>
        <p:txBody>
          <a:bodyPr/>
          <a:lstStyle>
            <a:lvl1pPr marL="269875" indent="-269875">
              <a:buFont typeface="System Font"/>
              <a:buChar char="–"/>
              <a:tabLst/>
              <a:defRPr sz="2100" b="0" i="0">
                <a:solidFill>
                  <a:schemeClr val="bg1"/>
                </a:solidFill>
                <a:latin typeface="Arial" panose="020B0604020202020204" pitchFamily="34" charset="0"/>
                <a:cs typeface="Arial" panose="020B0604020202020204" pitchFamily="34" charset="0"/>
              </a:defRPr>
            </a:lvl1pPr>
            <a:lvl2pPr>
              <a:defRPr sz="1600" b="0" i="0">
                <a:solidFill>
                  <a:schemeClr val="bg1"/>
                </a:solidFill>
              </a:defRPr>
            </a:lvl2pPr>
            <a:lvl3pPr>
              <a:defRPr sz="1600" b="0" i="0">
                <a:solidFill>
                  <a:schemeClr val="bg1"/>
                </a:solidFill>
              </a:defRPr>
            </a:lvl3pPr>
            <a:lvl4pPr>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2FE643A9-AB22-43A3-AF55-EB96B2966A4F}"/>
              </a:ext>
            </a:extLst>
          </p:cNvPr>
          <p:cNvSpPr>
            <a:spLocks noGrp="1"/>
          </p:cNvSpPr>
          <p:nvPr>
            <p:ph sz="quarter" idx="25"/>
          </p:nvPr>
        </p:nvSpPr>
        <p:spPr>
          <a:xfrm>
            <a:off x="6254750" y="1468968"/>
            <a:ext cx="5673725" cy="4768319"/>
          </a:xfrm>
        </p:spPr>
        <p:txBody>
          <a:bodyPr/>
          <a:lstStyle>
            <a:lvl1pPr marL="269875" indent="-269875">
              <a:buFont typeface="System Font"/>
              <a:buChar char="–"/>
              <a:tabLst/>
              <a:defRPr sz="2100" b="0" i="0">
                <a:solidFill>
                  <a:schemeClr val="bg1"/>
                </a:solidFill>
                <a:latin typeface="Arial" panose="020B0604020202020204" pitchFamily="34" charset="0"/>
                <a:cs typeface="Arial" panose="020B0604020202020204" pitchFamily="34" charset="0"/>
              </a:defRPr>
            </a:lvl1pPr>
            <a:lvl2pPr>
              <a:defRPr sz="1600" b="0" i="0">
                <a:solidFill>
                  <a:schemeClr val="bg1"/>
                </a:solidFill>
              </a:defRPr>
            </a:lvl2pPr>
            <a:lvl3pPr>
              <a:defRPr sz="1600" b="0" i="0">
                <a:solidFill>
                  <a:schemeClr val="bg1"/>
                </a:solidFill>
              </a:defRPr>
            </a:lvl3pPr>
            <a:lvl4pPr>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1" name="Straight Connector 10">
            <a:extLst>
              <a:ext uri="{FF2B5EF4-FFF2-40B4-BE49-F238E27FC236}">
                <a16:creationId xmlns:a16="http://schemas.microsoft.com/office/drawing/2014/main" id="{38DB0975-F48A-CA4B-900B-DC5CC3E60FA0}"/>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C65E603-0712-B446-A4A9-4C5136DD0931}"/>
              </a:ext>
            </a:extLst>
          </p:cNvPr>
          <p:cNvSpPr>
            <a:spLocks noGrp="1"/>
          </p:cNvSpPr>
          <p:nvPr>
            <p:ph type="title"/>
          </p:nvPr>
        </p:nvSpPr>
        <p:spPr>
          <a:xfrm>
            <a:off x="263525" y="442800"/>
            <a:ext cx="11661776" cy="646225"/>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2" name="Group 11">
            <a:extLst>
              <a:ext uri="{FF2B5EF4-FFF2-40B4-BE49-F238E27FC236}">
                <a16:creationId xmlns:a16="http://schemas.microsoft.com/office/drawing/2014/main" id="{CE2DB8F1-204E-0D40-9798-CD0D92292129}"/>
              </a:ext>
            </a:extLst>
          </p:cNvPr>
          <p:cNvGrpSpPr/>
          <p:nvPr userDrawn="1"/>
        </p:nvGrpSpPr>
        <p:grpSpPr>
          <a:xfrm>
            <a:off x="10814051" y="6438651"/>
            <a:ext cx="1111250" cy="225425"/>
            <a:chOff x="292100" y="6413250"/>
            <a:chExt cx="1111250" cy="225425"/>
          </a:xfrm>
        </p:grpSpPr>
        <p:sp>
          <p:nvSpPr>
            <p:cNvPr id="13" name="Freeform: Shape 12">
              <a:extLst>
                <a:ext uri="{FF2B5EF4-FFF2-40B4-BE49-F238E27FC236}">
                  <a16:creationId xmlns:a16="http://schemas.microsoft.com/office/drawing/2014/main" id="{10E979A7-0282-5C45-BE81-4AC1FA612B0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1858C7E-BC01-5745-A1F3-A734CBFEA1B6}"/>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15" name="Graphic 6">
            <a:extLst>
              <a:ext uri="{FF2B5EF4-FFF2-40B4-BE49-F238E27FC236}">
                <a16:creationId xmlns:a16="http://schemas.microsoft.com/office/drawing/2014/main" id="{D91BB034-810D-3ED2-83AD-A518451580E2}"/>
              </a:ext>
            </a:extLst>
          </p:cNvPr>
          <p:cNvSpPr/>
          <p:nvPr userDrawn="1"/>
        </p:nvSpPr>
        <p:spPr>
          <a:xfrm>
            <a:off x="287339" y="6465716"/>
            <a:ext cx="1563045" cy="166520"/>
          </a:xfrm>
          <a:custGeom>
            <a:avLst/>
            <a:gdLst>
              <a:gd name="connsiteX0" fmla="*/ 6516173 w 6783688"/>
              <a:gd name="connsiteY0" fmla="*/ 571447 h 722705"/>
              <a:gd name="connsiteX1" fmla="*/ 6542004 w 6783688"/>
              <a:gd name="connsiteY1" fmla="*/ 571447 h 722705"/>
              <a:gd name="connsiteX2" fmla="*/ 6554178 w 6783688"/>
              <a:gd name="connsiteY2" fmla="*/ 540403 h 722705"/>
              <a:gd name="connsiteX3" fmla="*/ 6659046 w 6783688"/>
              <a:gd name="connsiteY3" fmla="*/ 571447 h 722705"/>
              <a:gd name="connsiteX4" fmla="*/ 6783689 w 6783688"/>
              <a:gd name="connsiteY4" fmla="*/ 446561 h 722705"/>
              <a:gd name="connsiteX5" fmla="*/ 6576921 w 6783688"/>
              <a:gd name="connsiteY5" fmla="*/ 268694 h 722705"/>
              <a:gd name="connsiteX6" fmla="*/ 6643785 w 6783688"/>
              <a:gd name="connsiteY6" fmla="*/ 214174 h 722705"/>
              <a:gd name="connsiteX7" fmla="*/ 6735768 w 6783688"/>
              <a:gd name="connsiteY7" fmla="*/ 296663 h 722705"/>
              <a:gd name="connsiteX8" fmla="*/ 6765400 w 6783688"/>
              <a:gd name="connsiteY8" fmla="*/ 296663 h 722705"/>
              <a:gd name="connsiteX9" fmla="*/ 6765400 w 6783688"/>
              <a:gd name="connsiteY9" fmla="*/ 178636 h 722705"/>
              <a:gd name="connsiteX10" fmla="*/ 6741053 w 6783688"/>
              <a:gd name="connsiteY10" fmla="*/ 178636 h 722705"/>
              <a:gd name="connsiteX11" fmla="*/ 6728108 w 6783688"/>
              <a:gd name="connsiteY11" fmla="*/ 200574 h 722705"/>
              <a:gd name="connsiteX12" fmla="*/ 6644498 w 6783688"/>
              <a:gd name="connsiteY12" fmla="*/ 178636 h 722705"/>
              <a:gd name="connsiteX13" fmla="*/ 6522884 w 6783688"/>
              <a:gd name="connsiteY13" fmla="*/ 292938 h 722705"/>
              <a:gd name="connsiteX14" fmla="*/ 6728880 w 6783688"/>
              <a:gd name="connsiteY14" fmla="*/ 469268 h 722705"/>
              <a:gd name="connsiteX15" fmla="*/ 6655900 w 6783688"/>
              <a:gd name="connsiteY15" fmla="*/ 533603 h 722705"/>
              <a:gd name="connsiteX16" fmla="*/ 6546458 w 6783688"/>
              <a:gd name="connsiteY16" fmla="*/ 435977 h 722705"/>
              <a:gd name="connsiteX17" fmla="*/ 6516055 w 6783688"/>
              <a:gd name="connsiteY17" fmla="*/ 435977 h 722705"/>
              <a:gd name="connsiteX18" fmla="*/ 6516055 w 6783688"/>
              <a:gd name="connsiteY18" fmla="*/ 571447 h 722705"/>
              <a:gd name="connsiteX19" fmla="*/ 6218194 w 6783688"/>
              <a:gd name="connsiteY19" fmla="*/ 334566 h 722705"/>
              <a:gd name="connsiteX20" fmla="*/ 6308633 w 6783688"/>
              <a:gd name="connsiteY20" fmla="*/ 213465 h 722705"/>
              <a:gd name="connsiteX21" fmla="*/ 6380069 w 6783688"/>
              <a:gd name="connsiteY21" fmla="*/ 317891 h 722705"/>
              <a:gd name="connsiteX22" fmla="*/ 6380069 w 6783688"/>
              <a:gd name="connsiteY22" fmla="*/ 334566 h 722705"/>
              <a:gd name="connsiteX23" fmla="*/ 6218194 w 6783688"/>
              <a:gd name="connsiteY23" fmla="*/ 334566 h 722705"/>
              <a:gd name="connsiteX24" fmla="*/ 6139929 w 6783688"/>
              <a:gd name="connsiteY24" fmla="*/ 379979 h 722705"/>
              <a:gd name="connsiteX25" fmla="*/ 6305605 w 6783688"/>
              <a:gd name="connsiteY25" fmla="*/ 571447 h 722705"/>
              <a:gd name="connsiteX26" fmla="*/ 6448478 w 6783688"/>
              <a:gd name="connsiteY26" fmla="*/ 472283 h 722705"/>
              <a:gd name="connsiteX27" fmla="*/ 6415046 w 6783688"/>
              <a:gd name="connsiteY27" fmla="*/ 460930 h 722705"/>
              <a:gd name="connsiteX28" fmla="*/ 6320034 w 6783688"/>
              <a:gd name="connsiteY28" fmla="*/ 526034 h 722705"/>
              <a:gd name="connsiteX29" fmla="*/ 6218194 w 6783688"/>
              <a:gd name="connsiteY29" fmla="*/ 374657 h 722705"/>
              <a:gd name="connsiteX30" fmla="*/ 6451566 w 6783688"/>
              <a:gd name="connsiteY30" fmla="*/ 374657 h 722705"/>
              <a:gd name="connsiteX31" fmla="*/ 6453110 w 6783688"/>
              <a:gd name="connsiteY31" fmla="*/ 342845 h 722705"/>
              <a:gd name="connsiteX32" fmla="*/ 6310949 w 6783688"/>
              <a:gd name="connsiteY32" fmla="*/ 178577 h 722705"/>
              <a:gd name="connsiteX33" fmla="*/ 6139929 w 6783688"/>
              <a:gd name="connsiteY33" fmla="*/ 379979 h 722705"/>
              <a:gd name="connsiteX34" fmla="*/ 5948362 w 6783688"/>
              <a:gd name="connsiteY34" fmla="*/ 58304 h 722705"/>
              <a:gd name="connsiteX35" fmla="*/ 5995511 w 6783688"/>
              <a:gd name="connsiteY35" fmla="*/ 103717 h 722705"/>
              <a:gd name="connsiteX36" fmla="*/ 6042661 w 6783688"/>
              <a:gd name="connsiteY36" fmla="*/ 57535 h 722705"/>
              <a:gd name="connsiteX37" fmla="*/ 5994798 w 6783688"/>
              <a:gd name="connsiteY37" fmla="*/ 11353 h 722705"/>
              <a:gd name="connsiteX38" fmla="*/ 5948362 w 6783688"/>
              <a:gd name="connsiteY38" fmla="*/ 58304 h 722705"/>
              <a:gd name="connsiteX39" fmla="*/ 5912673 w 6783688"/>
              <a:gd name="connsiteY39" fmla="*/ 186974 h 722705"/>
              <a:gd name="connsiteX40" fmla="*/ 5912673 w 6783688"/>
              <a:gd name="connsiteY40" fmla="*/ 217249 h 722705"/>
              <a:gd name="connsiteX41" fmla="*/ 5967423 w 6783688"/>
              <a:gd name="connsiteY41" fmla="*/ 222571 h 722705"/>
              <a:gd name="connsiteX42" fmla="*/ 5967423 w 6783688"/>
              <a:gd name="connsiteY42" fmla="*/ 527571 h 722705"/>
              <a:gd name="connsiteX43" fmla="*/ 5912673 w 6783688"/>
              <a:gd name="connsiteY43" fmla="*/ 532893 h 722705"/>
              <a:gd name="connsiteX44" fmla="*/ 5912673 w 6783688"/>
              <a:gd name="connsiteY44" fmla="*/ 563169 h 722705"/>
              <a:gd name="connsiteX45" fmla="*/ 6095867 w 6783688"/>
              <a:gd name="connsiteY45" fmla="*/ 563169 h 722705"/>
              <a:gd name="connsiteX46" fmla="*/ 6095867 w 6783688"/>
              <a:gd name="connsiteY46" fmla="*/ 532893 h 722705"/>
              <a:gd name="connsiteX47" fmla="*/ 6039632 w 6783688"/>
              <a:gd name="connsiteY47" fmla="*/ 527571 h 722705"/>
              <a:gd name="connsiteX48" fmla="*/ 6039632 w 6783688"/>
              <a:gd name="connsiteY48" fmla="*/ 186974 h 722705"/>
              <a:gd name="connsiteX49" fmla="*/ 5912673 w 6783688"/>
              <a:gd name="connsiteY49" fmla="*/ 186974 h 722705"/>
              <a:gd name="connsiteX50" fmla="*/ 5737853 w 6783688"/>
              <a:gd name="connsiteY50" fmla="*/ 178636 h 722705"/>
              <a:gd name="connsiteX51" fmla="*/ 5557687 w 6783688"/>
              <a:gd name="connsiteY51" fmla="*/ 386011 h 722705"/>
              <a:gd name="connsiteX52" fmla="*/ 5723363 w 6783688"/>
              <a:gd name="connsiteY52" fmla="*/ 571447 h 722705"/>
              <a:gd name="connsiteX53" fmla="*/ 5863980 w 6783688"/>
              <a:gd name="connsiteY53" fmla="*/ 470805 h 722705"/>
              <a:gd name="connsiteX54" fmla="*/ 5830548 w 6783688"/>
              <a:gd name="connsiteY54" fmla="*/ 459452 h 722705"/>
              <a:gd name="connsiteX55" fmla="*/ 5739337 w 6783688"/>
              <a:gd name="connsiteY55" fmla="*/ 526803 h 722705"/>
              <a:gd name="connsiteX56" fmla="*/ 5635953 w 6783688"/>
              <a:gd name="connsiteY56" fmla="*/ 370873 h 722705"/>
              <a:gd name="connsiteX57" fmla="*/ 5740822 w 6783688"/>
              <a:gd name="connsiteY57" fmla="*/ 214174 h 722705"/>
              <a:gd name="connsiteX58" fmla="*/ 5797828 w 6783688"/>
              <a:gd name="connsiteY58" fmla="*/ 249003 h 722705"/>
              <a:gd name="connsiteX59" fmla="*/ 5795572 w 6783688"/>
              <a:gd name="connsiteY59" fmla="*/ 265678 h 722705"/>
              <a:gd name="connsiteX60" fmla="*/ 5770513 w 6783688"/>
              <a:gd name="connsiteY60" fmla="*/ 265678 h 722705"/>
              <a:gd name="connsiteX61" fmla="*/ 5763684 w 6783688"/>
              <a:gd name="connsiteY61" fmla="*/ 298969 h 722705"/>
              <a:gd name="connsiteX62" fmla="*/ 5810833 w 6783688"/>
              <a:gd name="connsiteY62" fmla="*/ 342845 h 722705"/>
              <a:gd name="connsiteX63" fmla="*/ 5864039 w 6783688"/>
              <a:gd name="connsiteY63" fmla="*/ 280756 h 722705"/>
              <a:gd name="connsiteX64" fmla="*/ 5737853 w 6783688"/>
              <a:gd name="connsiteY64" fmla="*/ 178636 h 722705"/>
              <a:gd name="connsiteX65" fmla="*/ 5320515 w 6783688"/>
              <a:gd name="connsiteY65" fmla="*/ 529818 h 722705"/>
              <a:gd name="connsiteX66" fmla="*/ 5268853 w 6783688"/>
              <a:gd name="connsiteY66" fmla="*/ 470036 h 722705"/>
              <a:gd name="connsiteX67" fmla="*/ 5357035 w 6783688"/>
              <a:gd name="connsiteY67" fmla="*/ 396595 h 722705"/>
              <a:gd name="connsiteX68" fmla="*/ 5397296 w 6783688"/>
              <a:gd name="connsiteY68" fmla="*/ 396595 h 722705"/>
              <a:gd name="connsiteX69" fmla="*/ 5397296 w 6783688"/>
              <a:gd name="connsiteY69" fmla="*/ 458683 h 722705"/>
              <a:gd name="connsiteX70" fmla="*/ 5320515 w 6783688"/>
              <a:gd name="connsiteY70" fmla="*/ 529818 h 722705"/>
              <a:gd name="connsiteX71" fmla="*/ 5346406 w 6783688"/>
              <a:gd name="connsiteY71" fmla="*/ 364842 h 722705"/>
              <a:gd name="connsiteX72" fmla="*/ 5189815 w 6783688"/>
              <a:gd name="connsiteY72" fmla="*/ 474590 h 722705"/>
              <a:gd name="connsiteX73" fmla="*/ 5293200 w 6783688"/>
              <a:gd name="connsiteY73" fmla="*/ 571447 h 722705"/>
              <a:gd name="connsiteX74" fmla="*/ 5401869 w 6783688"/>
              <a:gd name="connsiteY74" fmla="*/ 517696 h 722705"/>
              <a:gd name="connsiteX75" fmla="*/ 5468020 w 6783688"/>
              <a:gd name="connsiteY75" fmla="*/ 570678 h 722705"/>
              <a:gd name="connsiteX76" fmla="*/ 5522770 w 6783688"/>
              <a:gd name="connsiteY76" fmla="*/ 557788 h 722705"/>
              <a:gd name="connsiteX77" fmla="*/ 5515942 w 6783688"/>
              <a:gd name="connsiteY77" fmla="*/ 532065 h 722705"/>
              <a:gd name="connsiteX78" fmla="*/ 5491595 w 6783688"/>
              <a:gd name="connsiteY78" fmla="*/ 536619 h 722705"/>
              <a:gd name="connsiteX79" fmla="*/ 5469564 w 6783688"/>
              <a:gd name="connsiteY79" fmla="*/ 494221 h 722705"/>
              <a:gd name="connsiteX80" fmla="*/ 5469564 w 6783688"/>
              <a:gd name="connsiteY80" fmla="*/ 321675 h 722705"/>
              <a:gd name="connsiteX81" fmla="*/ 5335776 w 6783688"/>
              <a:gd name="connsiteY81" fmla="*/ 178636 h 722705"/>
              <a:gd name="connsiteX82" fmla="*/ 5208105 w 6783688"/>
              <a:gd name="connsiteY82" fmla="*/ 272478 h 722705"/>
              <a:gd name="connsiteX83" fmla="*/ 5251454 w 6783688"/>
              <a:gd name="connsiteY83" fmla="*/ 319428 h 722705"/>
              <a:gd name="connsiteX84" fmla="*/ 5294031 w 6783688"/>
              <a:gd name="connsiteY84" fmla="*/ 279337 h 722705"/>
              <a:gd name="connsiteX85" fmla="*/ 5289458 w 6783688"/>
              <a:gd name="connsiteY85" fmla="*/ 252078 h 722705"/>
              <a:gd name="connsiteX86" fmla="*/ 5265112 w 6783688"/>
              <a:gd name="connsiteY86" fmla="*/ 252078 h 722705"/>
              <a:gd name="connsiteX87" fmla="*/ 5263568 w 6783688"/>
              <a:gd name="connsiteY87" fmla="*/ 242262 h 722705"/>
              <a:gd name="connsiteX88" fmla="*/ 5324375 w 6783688"/>
              <a:gd name="connsiteY88" fmla="*/ 210449 h 722705"/>
              <a:gd name="connsiteX89" fmla="*/ 5397356 w 6783688"/>
              <a:gd name="connsiteY89" fmla="*/ 313397 h 722705"/>
              <a:gd name="connsiteX90" fmla="*/ 5397356 w 6783688"/>
              <a:gd name="connsiteY90" fmla="*/ 364842 h 722705"/>
              <a:gd name="connsiteX91" fmla="*/ 5346406 w 6783688"/>
              <a:gd name="connsiteY91" fmla="*/ 364842 h 722705"/>
              <a:gd name="connsiteX92" fmla="*/ 4904782 w 6783688"/>
              <a:gd name="connsiteY92" fmla="*/ 312569 h 722705"/>
              <a:gd name="connsiteX93" fmla="*/ 4975446 w 6783688"/>
              <a:gd name="connsiteY93" fmla="*/ 211927 h 722705"/>
              <a:gd name="connsiteX94" fmla="*/ 5043854 w 6783688"/>
              <a:gd name="connsiteY94" fmla="*/ 311091 h 722705"/>
              <a:gd name="connsiteX95" fmla="*/ 4976218 w 6783688"/>
              <a:gd name="connsiteY95" fmla="*/ 413270 h 722705"/>
              <a:gd name="connsiteX96" fmla="*/ 4904782 w 6783688"/>
              <a:gd name="connsiteY96" fmla="*/ 312569 h 722705"/>
              <a:gd name="connsiteX97" fmla="*/ 4990648 w 6783688"/>
              <a:gd name="connsiteY97" fmla="*/ 575231 h 722705"/>
              <a:gd name="connsiteX98" fmla="*/ 5094032 w 6783688"/>
              <a:gd name="connsiteY98" fmla="*/ 620644 h 722705"/>
              <a:gd name="connsiteX99" fmla="*/ 4979247 w 6783688"/>
              <a:gd name="connsiteY99" fmla="*/ 684211 h 722705"/>
              <a:gd name="connsiteX100" fmla="*/ 4869805 w 6783688"/>
              <a:gd name="connsiteY100" fmla="*/ 626676 h 722705"/>
              <a:gd name="connsiteX101" fmla="*/ 4887264 w 6783688"/>
              <a:gd name="connsiteY101" fmla="*/ 575231 h 722705"/>
              <a:gd name="connsiteX102" fmla="*/ 4990648 w 6783688"/>
              <a:gd name="connsiteY102" fmla="*/ 575231 h 722705"/>
              <a:gd name="connsiteX103" fmla="*/ 4976990 w 6783688"/>
              <a:gd name="connsiteY103" fmla="*/ 448808 h 722705"/>
              <a:gd name="connsiteX104" fmla="*/ 5115350 w 6783688"/>
              <a:gd name="connsiteY104" fmla="*/ 312569 h 722705"/>
              <a:gd name="connsiteX105" fmla="*/ 5078117 w 6783688"/>
              <a:gd name="connsiteY105" fmla="*/ 220206 h 722705"/>
              <a:gd name="connsiteX106" fmla="*/ 5146526 w 6783688"/>
              <a:gd name="connsiteY106" fmla="*/ 209621 h 722705"/>
              <a:gd name="connsiteX107" fmla="*/ 5146526 w 6783688"/>
              <a:gd name="connsiteY107" fmla="*/ 167224 h 722705"/>
              <a:gd name="connsiteX108" fmla="*/ 5123723 w 6783688"/>
              <a:gd name="connsiteY108" fmla="*/ 161902 h 722705"/>
              <a:gd name="connsiteX109" fmla="*/ 5056087 w 6783688"/>
              <a:gd name="connsiteY109" fmla="*/ 199746 h 722705"/>
              <a:gd name="connsiteX110" fmla="*/ 4977049 w 6783688"/>
              <a:gd name="connsiteY110" fmla="*/ 178577 h 722705"/>
              <a:gd name="connsiteX111" fmla="*/ 4831088 w 6783688"/>
              <a:gd name="connsiteY111" fmla="*/ 320848 h 722705"/>
              <a:gd name="connsiteX112" fmla="*/ 4901753 w 6783688"/>
              <a:gd name="connsiteY112" fmla="*/ 434380 h 722705"/>
              <a:gd name="connsiteX113" fmla="*/ 4836373 w 6783688"/>
              <a:gd name="connsiteY113" fmla="*/ 521422 h 722705"/>
              <a:gd name="connsiteX114" fmla="*/ 4862204 w 6783688"/>
              <a:gd name="connsiteY114" fmla="*/ 563050 h 722705"/>
              <a:gd name="connsiteX115" fmla="*/ 4811255 w 6783688"/>
              <a:gd name="connsiteY115" fmla="*/ 640986 h 722705"/>
              <a:gd name="connsiteX116" fmla="*/ 4961729 w 6783688"/>
              <a:gd name="connsiteY116" fmla="*/ 722705 h 722705"/>
              <a:gd name="connsiteX117" fmla="*/ 5148723 w 6783688"/>
              <a:gd name="connsiteY117" fmla="*/ 603142 h 722705"/>
              <a:gd name="connsiteX118" fmla="*/ 5000505 w 6783688"/>
              <a:gd name="connsiteY118" fmla="*/ 504747 h 722705"/>
              <a:gd name="connsiteX119" fmla="*/ 4929841 w 6783688"/>
              <a:gd name="connsiteY119" fmla="*/ 504747 h 722705"/>
              <a:gd name="connsiteX120" fmla="*/ 4900209 w 6783688"/>
              <a:gd name="connsiteY120" fmla="*/ 488840 h 722705"/>
              <a:gd name="connsiteX121" fmla="*/ 4934413 w 6783688"/>
              <a:gd name="connsiteY121" fmla="*/ 444196 h 722705"/>
              <a:gd name="connsiteX122" fmla="*/ 4976990 w 6783688"/>
              <a:gd name="connsiteY122" fmla="*/ 448808 h 722705"/>
              <a:gd name="connsiteX123" fmla="*/ 4541423 w 6783688"/>
              <a:gd name="connsiteY123" fmla="*/ 334566 h 722705"/>
              <a:gd name="connsiteX124" fmla="*/ 4631861 w 6783688"/>
              <a:gd name="connsiteY124" fmla="*/ 213465 h 722705"/>
              <a:gd name="connsiteX125" fmla="*/ 4703298 w 6783688"/>
              <a:gd name="connsiteY125" fmla="*/ 317891 h 722705"/>
              <a:gd name="connsiteX126" fmla="*/ 4703298 w 6783688"/>
              <a:gd name="connsiteY126" fmla="*/ 334566 h 722705"/>
              <a:gd name="connsiteX127" fmla="*/ 4541423 w 6783688"/>
              <a:gd name="connsiteY127" fmla="*/ 334566 h 722705"/>
              <a:gd name="connsiteX128" fmla="*/ 4463157 w 6783688"/>
              <a:gd name="connsiteY128" fmla="*/ 379979 h 722705"/>
              <a:gd name="connsiteX129" fmla="*/ 4628833 w 6783688"/>
              <a:gd name="connsiteY129" fmla="*/ 571447 h 722705"/>
              <a:gd name="connsiteX130" fmla="*/ 4771706 w 6783688"/>
              <a:gd name="connsiteY130" fmla="*/ 472283 h 722705"/>
              <a:gd name="connsiteX131" fmla="*/ 4738274 w 6783688"/>
              <a:gd name="connsiteY131" fmla="*/ 460930 h 722705"/>
              <a:gd name="connsiteX132" fmla="*/ 4643263 w 6783688"/>
              <a:gd name="connsiteY132" fmla="*/ 526034 h 722705"/>
              <a:gd name="connsiteX133" fmla="*/ 4541423 w 6783688"/>
              <a:gd name="connsiteY133" fmla="*/ 374657 h 722705"/>
              <a:gd name="connsiteX134" fmla="*/ 4774794 w 6783688"/>
              <a:gd name="connsiteY134" fmla="*/ 374657 h 722705"/>
              <a:gd name="connsiteX135" fmla="*/ 4776338 w 6783688"/>
              <a:gd name="connsiteY135" fmla="*/ 342845 h 722705"/>
              <a:gd name="connsiteX136" fmla="*/ 4634177 w 6783688"/>
              <a:gd name="connsiteY136" fmla="*/ 178577 h 722705"/>
              <a:gd name="connsiteX137" fmla="*/ 4463157 w 6783688"/>
              <a:gd name="connsiteY137" fmla="*/ 379979 h 722705"/>
              <a:gd name="connsiteX138" fmla="*/ 4029133 w 6783688"/>
              <a:gd name="connsiteY138" fmla="*/ 33291 h 722705"/>
              <a:gd name="connsiteX139" fmla="*/ 4029133 w 6783688"/>
              <a:gd name="connsiteY139" fmla="*/ 63566 h 722705"/>
              <a:gd name="connsiteX140" fmla="*/ 4086912 w 6783688"/>
              <a:gd name="connsiteY140" fmla="*/ 69598 h 722705"/>
              <a:gd name="connsiteX141" fmla="*/ 4086912 w 6783688"/>
              <a:gd name="connsiteY141" fmla="*/ 527512 h 722705"/>
              <a:gd name="connsiteX142" fmla="*/ 4029133 w 6783688"/>
              <a:gd name="connsiteY142" fmla="*/ 533544 h 722705"/>
              <a:gd name="connsiteX143" fmla="*/ 4029133 w 6783688"/>
              <a:gd name="connsiteY143" fmla="*/ 563050 h 722705"/>
              <a:gd name="connsiteX144" fmla="*/ 4398549 w 6783688"/>
              <a:gd name="connsiteY144" fmla="*/ 563050 h 722705"/>
              <a:gd name="connsiteX145" fmla="*/ 4405378 w 6783688"/>
              <a:gd name="connsiteY145" fmla="*/ 393520 h 722705"/>
              <a:gd name="connsiteX146" fmla="*/ 4377231 w 6783688"/>
              <a:gd name="connsiteY146" fmla="*/ 393520 h 722705"/>
              <a:gd name="connsiteX147" fmla="*/ 4210783 w 6783688"/>
              <a:gd name="connsiteY147" fmla="*/ 528222 h 722705"/>
              <a:gd name="connsiteX148" fmla="*/ 4165949 w 6783688"/>
              <a:gd name="connsiteY148" fmla="*/ 528222 h 722705"/>
              <a:gd name="connsiteX149" fmla="*/ 4165949 w 6783688"/>
              <a:gd name="connsiteY149" fmla="*/ 69657 h 722705"/>
              <a:gd name="connsiteX150" fmla="*/ 4243502 w 6783688"/>
              <a:gd name="connsiteY150" fmla="*/ 62857 h 722705"/>
              <a:gd name="connsiteX151" fmla="*/ 4243502 w 6783688"/>
              <a:gd name="connsiteY151" fmla="*/ 33350 h 722705"/>
              <a:gd name="connsiteX152" fmla="*/ 4029133 w 6783688"/>
              <a:gd name="connsiteY152" fmla="*/ 33350 h 722705"/>
              <a:gd name="connsiteX153" fmla="*/ 3587568 w 6783688"/>
              <a:gd name="connsiteY153" fmla="*/ 334566 h 722705"/>
              <a:gd name="connsiteX154" fmla="*/ 3678007 w 6783688"/>
              <a:gd name="connsiteY154" fmla="*/ 213465 h 722705"/>
              <a:gd name="connsiteX155" fmla="*/ 3749443 w 6783688"/>
              <a:gd name="connsiteY155" fmla="*/ 317891 h 722705"/>
              <a:gd name="connsiteX156" fmla="*/ 3749443 w 6783688"/>
              <a:gd name="connsiteY156" fmla="*/ 334566 h 722705"/>
              <a:gd name="connsiteX157" fmla="*/ 3587568 w 6783688"/>
              <a:gd name="connsiteY157" fmla="*/ 334566 h 722705"/>
              <a:gd name="connsiteX158" fmla="*/ 3509243 w 6783688"/>
              <a:gd name="connsiteY158" fmla="*/ 379979 h 722705"/>
              <a:gd name="connsiteX159" fmla="*/ 3674919 w 6783688"/>
              <a:gd name="connsiteY159" fmla="*/ 571447 h 722705"/>
              <a:gd name="connsiteX160" fmla="*/ 3817792 w 6783688"/>
              <a:gd name="connsiteY160" fmla="*/ 472283 h 722705"/>
              <a:gd name="connsiteX161" fmla="*/ 3784360 w 6783688"/>
              <a:gd name="connsiteY161" fmla="*/ 460930 h 722705"/>
              <a:gd name="connsiteX162" fmla="*/ 3689349 w 6783688"/>
              <a:gd name="connsiteY162" fmla="*/ 526034 h 722705"/>
              <a:gd name="connsiteX163" fmla="*/ 3587509 w 6783688"/>
              <a:gd name="connsiteY163" fmla="*/ 374657 h 722705"/>
              <a:gd name="connsiteX164" fmla="*/ 3820880 w 6783688"/>
              <a:gd name="connsiteY164" fmla="*/ 374657 h 722705"/>
              <a:gd name="connsiteX165" fmla="*/ 3822424 w 6783688"/>
              <a:gd name="connsiteY165" fmla="*/ 342845 h 722705"/>
              <a:gd name="connsiteX166" fmla="*/ 3680264 w 6783688"/>
              <a:gd name="connsiteY166" fmla="*/ 178577 h 722705"/>
              <a:gd name="connsiteX167" fmla="*/ 3509243 w 6783688"/>
              <a:gd name="connsiteY167" fmla="*/ 379979 h 722705"/>
              <a:gd name="connsiteX168" fmla="*/ 3282760 w 6783688"/>
              <a:gd name="connsiteY168" fmla="*/ 0 h 722705"/>
              <a:gd name="connsiteX169" fmla="*/ 3282760 w 6783688"/>
              <a:gd name="connsiteY169" fmla="*/ 30275 h 722705"/>
              <a:gd name="connsiteX170" fmla="*/ 3335194 w 6783688"/>
              <a:gd name="connsiteY170" fmla="*/ 35597 h 722705"/>
              <a:gd name="connsiteX171" fmla="*/ 3335194 w 6783688"/>
              <a:gd name="connsiteY171" fmla="*/ 527571 h 722705"/>
              <a:gd name="connsiteX172" fmla="*/ 3282760 w 6783688"/>
              <a:gd name="connsiteY172" fmla="*/ 532893 h 722705"/>
              <a:gd name="connsiteX173" fmla="*/ 3282760 w 6783688"/>
              <a:gd name="connsiteY173" fmla="*/ 563169 h 722705"/>
              <a:gd name="connsiteX174" fmla="*/ 3462153 w 6783688"/>
              <a:gd name="connsiteY174" fmla="*/ 563169 h 722705"/>
              <a:gd name="connsiteX175" fmla="*/ 3462153 w 6783688"/>
              <a:gd name="connsiteY175" fmla="*/ 532893 h 722705"/>
              <a:gd name="connsiteX176" fmla="*/ 3406690 w 6783688"/>
              <a:gd name="connsiteY176" fmla="*/ 527571 h 722705"/>
              <a:gd name="connsiteX177" fmla="*/ 3406690 w 6783688"/>
              <a:gd name="connsiteY177" fmla="*/ 0 h 722705"/>
              <a:gd name="connsiteX178" fmla="*/ 3282760 w 6783688"/>
              <a:gd name="connsiteY178" fmla="*/ 0 h 722705"/>
              <a:gd name="connsiteX179" fmla="*/ 2923261 w 6783688"/>
              <a:gd name="connsiteY179" fmla="*/ 570678 h 722705"/>
              <a:gd name="connsiteX180" fmla="*/ 2952893 w 6783688"/>
              <a:gd name="connsiteY180" fmla="*/ 529818 h 722705"/>
              <a:gd name="connsiteX181" fmla="*/ 3066134 w 6783688"/>
              <a:gd name="connsiteY181" fmla="*/ 571447 h 722705"/>
              <a:gd name="connsiteX182" fmla="*/ 3230325 w 6783688"/>
              <a:gd name="connsiteY182" fmla="*/ 371642 h 722705"/>
              <a:gd name="connsiteX183" fmla="*/ 3090481 w 6783688"/>
              <a:gd name="connsiteY183" fmla="*/ 178636 h 722705"/>
              <a:gd name="connsiteX184" fmla="*/ 2971895 w 6783688"/>
              <a:gd name="connsiteY184" fmla="*/ 240724 h 722705"/>
              <a:gd name="connsiteX185" fmla="*/ 2971895 w 6783688"/>
              <a:gd name="connsiteY185" fmla="*/ 59 h 722705"/>
              <a:gd name="connsiteX186" fmla="*/ 2852537 w 6783688"/>
              <a:gd name="connsiteY186" fmla="*/ 59 h 722705"/>
              <a:gd name="connsiteX187" fmla="*/ 2852537 w 6783688"/>
              <a:gd name="connsiteY187" fmla="*/ 29566 h 722705"/>
              <a:gd name="connsiteX188" fmla="*/ 2900399 w 6783688"/>
              <a:gd name="connsiteY188" fmla="*/ 34888 h 722705"/>
              <a:gd name="connsiteX189" fmla="*/ 2900399 w 6783688"/>
              <a:gd name="connsiteY189" fmla="*/ 570737 h 722705"/>
              <a:gd name="connsiteX190" fmla="*/ 2923261 w 6783688"/>
              <a:gd name="connsiteY190" fmla="*/ 570737 h 722705"/>
              <a:gd name="connsiteX191" fmla="*/ 3066134 w 6783688"/>
              <a:gd name="connsiteY191" fmla="*/ 225528 h 722705"/>
              <a:gd name="connsiteX192" fmla="*/ 3150516 w 6783688"/>
              <a:gd name="connsiteY192" fmla="*/ 377673 h 722705"/>
              <a:gd name="connsiteX193" fmla="*/ 3064650 w 6783688"/>
              <a:gd name="connsiteY193" fmla="*/ 533603 h 722705"/>
              <a:gd name="connsiteX194" fmla="*/ 2971895 w 6783688"/>
              <a:gd name="connsiteY194" fmla="*/ 437455 h 722705"/>
              <a:gd name="connsiteX195" fmla="*/ 2971895 w 6783688"/>
              <a:gd name="connsiteY195" fmla="*/ 326229 h 722705"/>
              <a:gd name="connsiteX196" fmla="*/ 3066134 w 6783688"/>
              <a:gd name="connsiteY196" fmla="*/ 225528 h 722705"/>
              <a:gd name="connsiteX197" fmla="*/ 2629082 w 6783688"/>
              <a:gd name="connsiteY197" fmla="*/ 529818 h 722705"/>
              <a:gd name="connsiteX198" fmla="*/ 2577420 w 6783688"/>
              <a:gd name="connsiteY198" fmla="*/ 470036 h 722705"/>
              <a:gd name="connsiteX199" fmla="*/ 2665602 w 6783688"/>
              <a:gd name="connsiteY199" fmla="*/ 396595 h 722705"/>
              <a:gd name="connsiteX200" fmla="*/ 2705863 w 6783688"/>
              <a:gd name="connsiteY200" fmla="*/ 396595 h 722705"/>
              <a:gd name="connsiteX201" fmla="*/ 2705863 w 6783688"/>
              <a:gd name="connsiteY201" fmla="*/ 458683 h 722705"/>
              <a:gd name="connsiteX202" fmla="*/ 2629082 w 6783688"/>
              <a:gd name="connsiteY202" fmla="*/ 529818 h 722705"/>
              <a:gd name="connsiteX203" fmla="*/ 2654913 w 6783688"/>
              <a:gd name="connsiteY203" fmla="*/ 364842 h 722705"/>
              <a:gd name="connsiteX204" fmla="*/ 2498323 w 6783688"/>
              <a:gd name="connsiteY204" fmla="*/ 474590 h 722705"/>
              <a:gd name="connsiteX205" fmla="*/ 2601707 w 6783688"/>
              <a:gd name="connsiteY205" fmla="*/ 571447 h 722705"/>
              <a:gd name="connsiteX206" fmla="*/ 2710376 w 6783688"/>
              <a:gd name="connsiteY206" fmla="*/ 517696 h 722705"/>
              <a:gd name="connsiteX207" fmla="*/ 2776528 w 6783688"/>
              <a:gd name="connsiteY207" fmla="*/ 570678 h 722705"/>
              <a:gd name="connsiteX208" fmla="*/ 2831278 w 6783688"/>
              <a:gd name="connsiteY208" fmla="*/ 557788 h 722705"/>
              <a:gd name="connsiteX209" fmla="*/ 2824449 w 6783688"/>
              <a:gd name="connsiteY209" fmla="*/ 532065 h 722705"/>
              <a:gd name="connsiteX210" fmla="*/ 2800102 w 6783688"/>
              <a:gd name="connsiteY210" fmla="*/ 536619 h 722705"/>
              <a:gd name="connsiteX211" fmla="*/ 2778072 w 6783688"/>
              <a:gd name="connsiteY211" fmla="*/ 494221 h 722705"/>
              <a:gd name="connsiteX212" fmla="*/ 2778072 w 6783688"/>
              <a:gd name="connsiteY212" fmla="*/ 321675 h 722705"/>
              <a:gd name="connsiteX213" fmla="*/ 2644284 w 6783688"/>
              <a:gd name="connsiteY213" fmla="*/ 178636 h 722705"/>
              <a:gd name="connsiteX214" fmla="*/ 2516612 w 6783688"/>
              <a:gd name="connsiteY214" fmla="*/ 272478 h 722705"/>
              <a:gd name="connsiteX215" fmla="*/ 2559961 w 6783688"/>
              <a:gd name="connsiteY215" fmla="*/ 319428 h 722705"/>
              <a:gd name="connsiteX216" fmla="*/ 2602538 w 6783688"/>
              <a:gd name="connsiteY216" fmla="*/ 279337 h 722705"/>
              <a:gd name="connsiteX217" fmla="*/ 2597966 w 6783688"/>
              <a:gd name="connsiteY217" fmla="*/ 252078 h 722705"/>
              <a:gd name="connsiteX218" fmla="*/ 2573619 w 6783688"/>
              <a:gd name="connsiteY218" fmla="*/ 252078 h 722705"/>
              <a:gd name="connsiteX219" fmla="*/ 2572075 w 6783688"/>
              <a:gd name="connsiteY219" fmla="*/ 242262 h 722705"/>
              <a:gd name="connsiteX220" fmla="*/ 2632883 w 6783688"/>
              <a:gd name="connsiteY220" fmla="*/ 210449 h 722705"/>
              <a:gd name="connsiteX221" fmla="*/ 2705863 w 6783688"/>
              <a:gd name="connsiteY221" fmla="*/ 313397 h 722705"/>
              <a:gd name="connsiteX222" fmla="*/ 2705863 w 6783688"/>
              <a:gd name="connsiteY222" fmla="*/ 364842 h 722705"/>
              <a:gd name="connsiteX223" fmla="*/ 2654913 w 6783688"/>
              <a:gd name="connsiteY223" fmla="*/ 364842 h 722705"/>
              <a:gd name="connsiteX224" fmla="*/ 2044584 w 6783688"/>
              <a:gd name="connsiteY224" fmla="*/ 186974 h 722705"/>
              <a:gd name="connsiteX225" fmla="*/ 2044584 w 6783688"/>
              <a:gd name="connsiteY225" fmla="*/ 217249 h 722705"/>
              <a:gd name="connsiteX226" fmla="*/ 2092446 w 6783688"/>
              <a:gd name="connsiteY226" fmla="*/ 222571 h 722705"/>
              <a:gd name="connsiteX227" fmla="*/ 2092446 w 6783688"/>
              <a:gd name="connsiteY227" fmla="*/ 527571 h 722705"/>
              <a:gd name="connsiteX228" fmla="*/ 2044584 w 6783688"/>
              <a:gd name="connsiteY228" fmla="*/ 532893 h 722705"/>
              <a:gd name="connsiteX229" fmla="*/ 2044584 w 6783688"/>
              <a:gd name="connsiteY229" fmla="*/ 563169 h 722705"/>
              <a:gd name="connsiteX230" fmla="*/ 2214061 w 6783688"/>
              <a:gd name="connsiteY230" fmla="*/ 563169 h 722705"/>
              <a:gd name="connsiteX231" fmla="*/ 2214061 w 6783688"/>
              <a:gd name="connsiteY231" fmla="*/ 532893 h 722705"/>
              <a:gd name="connsiteX232" fmla="*/ 2164655 w 6783688"/>
              <a:gd name="connsiteY232" fmla="*/ 527571 h 722705"/>
              <a:gd name="connsiteX233" fmla="*/ 2164655 w 6783688"/>
              <a:gd name="connsiteY233" fmla="*/ 325460 h 722705"/>
              <a:gd name="connsiteX234" fmla="*/ 2261210 w 6783688"/>
              <a:gd name="connsiteY234" fmla="*/ 229312 h 722705"/>
              <a:gd name="connsiteX235" fmla="*/ 2328074 w 6783688"/>
              <a:gd name="connsiteY235" fmla="*/ 308016 h 722705"/>
              <a:gd name="connsiteX236" fmla="*/ 2328074 w 6783688"/>
              <a:gd name="connsiteY236" fmla="*/ 527512 h 722705"/>
              <a:gd name="connsiteX237" fmla="*/ 2280212 w 6783688"/>
              <a:gd name="connsiteY237" fmla="*/ 532834 h 722705"/>
              <a:gd name="connsiteX238" fmla="*/ 2280212 w 6783688"/>
              <a:gd name="connsiteY238" fmla="*/ 563109 h 722705"/>
              <a:gd name="connsiteX239" fmla="*/ 2448204 w 6783688"/>
              <a:gd name="connsiteY239" fmla="*/ 563109 h 722705"/>
              <a:gd name="connsiteX240" fmla="*/ 2448204 w 6783688"/>
              <a:gd name="connsiteY240" fmla="*/ 532834 h 722705"/>
              <a:gd name="connsiteX241" fmla="*/ 2399570 w 6783688"/>
              <a:gd name="connsiteY241" fmla="*/ 527512 h 722705"/>
              <a:gd name="connsiteX242" fmla="*/ 2399570 w 6783688"/>
              <a:gd name="connsiteY242" fmla="*/ 307307 h 722705"/>
              <a:gd name="connsiteX243" fmla="*/ 2287813 w 6783688"/>
              <a:gd name="connsiteY243" fmla="*/ 178636 h 722705"/>
              <a:gd name="connsiteX244" fmla="*/ 2157826 w 6783688"/>
              <a:gd name="connsiteY244" fmla="*/ 250540 h 722705"/>
              <a:gd name="connsiteX245" fmla="*/ 2152482 w 6783688"/>
              <a:gd name="connsiteY245" fmla="*/ 186974 h 722705"/>
              <a:gd name="connsiteX246" fmla="*/ 2044584 w 6783688"/>
              <a:gd name="connsiteY246" fmla="*/ 186974 h 722705"/>
              <a:gd name="connsiteX247" fmla="*/ 1851533 w 6783688"/>
              <a:gd name="connsiteY247" fmla="*/ 58304 h 722705"/>
              <a:gd name="connsiteX248" fmla="*/ 1898682 w 6783688"/>
              <a:gd name="connsiteY248" fmla="*/ 103717 h 722705"/>
              <a:gd name="connsiteX249" fmla="*/ 1945832 w 6783688"/>
              <a:gd name="connsiteY249" fmla="*/ 57535 h 722705"/>
              <a:gd name="connsiteX250" fmla="*/ 1897970 w 6783688"/>
              <a:gd name="connsiteY250" fmla="*/ 11353 h 722705"/>
              <a:gd name="connsiteX251" fmla="*/ 1851533 w 6783688"/>
              <a:gd name="connsiteY251" fmla="*/ 58304 h 722705"/>
              <a:gd name="connsiteX252" fmla="*/ 1815845 w 6783688"/>
              <a:gd name="connsiteY252" fmla="*/ 186974 h 722705"/>
              <a:gd name="connsiteX253" fmla="*/ 1815845 w 6783688"/>
              <a:gd name="connsiteY253" fmla="*/ 217249 h 722705"/>
              <a:gd name="connsiteX254" fmla="*/ 1870595 w 6783688"/>
              <a:gd name="connsiteY254" fmla="*/ 222571 h 722705"/>
              <a:gd name="connsiteX255" fmla="*/ 1870595 w 6783688"/>
              <a:gd name="connsiteY255" fmla="*/ 527571 h 722705"/>
              <a:gd name="connsiteX256" fmla="*/ 1815845 w 6783688"/>
              <a:gd name="connsiteY256" fmla="*/ 532893 h 722705"/>
              <a:gd name="connsiteX257" fmla="*/ 1815845 w 6783688"/>
              <a:gd name="connsiteY257" fmla="*/ 563169 h 722705"/>
              <a:gd name="connsiteX258" fmla="*/ 1999038 w 6783688"/>
              <a:gd name="connsiteY258" fmla="*/ 563169 h 722705"/>
              <a:gd name="connsiteX259" fmla="*/ 1999038 w 6783688"/>
              <a:gd name="connsiteY259" fmla="*/ 532893 h 722705"/>
              <a:gd name="connsiteX260" fmla="*/ 1942803 w 6783688"/>
              <a:gd name="connsiteY260" fmla="*/ 527571 h 722705"/>
              <a:gd name="connsiteX261" fmla="*/ 1942803 w 6783688"/>
              <a:gd name="connsiteY261" fmla="*/ 186974 h 722705"/>
              <a:gd name="connsiteX262" fmla="*/ 1815845 w 6783688"/>
              <a:gd name="connsiteY262" fmla="*/ 186974 h 722705"/>
              <a:gd name="connsiteX263" fmla="*/ 1577901 w 6783688"/>
              <a:gd name="connsiteY263" fmla="*/ 529818 h 722705"/>
              <a:gd name="connsiteX264" fmla="*/ 1526238 w 6783688"/>
              <a:gd name="connsiteY264" fmla="*/ 470036 h 722705"/>
              <a:gd name="connsiteX265" fmla="*/ 1614420 w 6783688"/>
              <a:gd name="connsiteY265" fmla="*/ 396595 h 722705"/>
              <a:gd name="connsiteX266" fmla="*/ 1654681 w 6783688"/>
              <a:gd name="connsiteY266" fmla="*/ 396595 h 722705"/>
              <a:gd name="connsiteX267" fmla="*/ 1654681 w 6783688"/>
              <a:gd name="connsiteY267" fmla="*/ 458683 h 722705"/>
              <a:gd name="connsiteX268" fmla="*/ 1577901 w 6783688"/>
              <a:gd name="connsiteY268" fmla="*/ 529818 h 722705"/>
              <a:gd name="connsiteX269" fmla="*/ 1603791 w 6783688"/>
              <a:gd name="connsiteY269" fmla="*/ 364842 h 722705"/>
              <a:gd name="connsiteX270" fmla="*/ 1447201 w 6783688"/>
              <a:gd name="connsiteY270" fmla="*/ 474590 h 722705"/>
              <a:gd name="connsiteX271" fmla="*/ 1550585 w 6783688"/>
              <a:gd name="connsiteY271" fmla="*/ 571447 h 722705"/>
              <a:gd name="connsiteX272" fmla="*/ 1659254 w 6783688"/>
              <a:gd name="connsiteY272" fmla="*/ 517696 h 722705"/>
              <a:gd name="connsiteX273" fmla="*/ 1725406 w 6783688"/>
              <a:gd name="connsiteY273" fmla="*/ 570678 h 722705"/>
              <a:gd name="connsiteX274" fmla="*/ 1780156 w 6783688"/>
              <a:gd name="connsiteY274" fmla="*/ 557788 h 722705"/>
              <a:gd name="connsiteX275" fmla="*/ 1773327 w 6783688"/>
              <a:gd name="connsiteY275" fmla="*/ 532065 h 722705"/>
              <a:gd name="connsiteX276" fmla="*/ 1748980 w 6783688"/>
              <a:gd name="connsiteY276" fmla="*/ 536619 h 722705"/>
              <a:gd name="connsiteX277" fmla="*/ 1726950 w 6783688"/>
              <a:gd name="connsiteY277" fmla="*/ 494221 h 722705"/>
              <a:gd name="connsiteX278" fmla="*/ 1726950 w 6783688"/>
              <a:gd name="connsiteY278" fmla="*/ 321675 h 722705"/>
              <a:gd name="connsiteX279" fmla="*/ 1593162 w 6783688"/>
              <a:gd name="connsiteY279" fmla="*/ 178636 h 722705"/>
              <a:gd name="connsiteX280" fmla="*/ 1465490 w 6783688"/>
              <a:gd name="connsiteY280" fmla="*/ 272478 h 722705"/>
              <a:gd name="connsiteX281" fmla="*/ 1508839 w 6783688"/>
              <a:gd name="connsiteY281" fmla="*/ 319428 h 722705"/>
              <a:gd name="connsiteX282" fmla="*/ 1551416 w 6783688"/>
              <a:gd name="connsiteY282" fmla="*/ 279337 h 722705"/>
              <a:gd name="connsiteX283" fmla="*/ 1546844 w 6783688"/>
              <a:gd name="connsiteY283" fmla="*/ 252078 h 722705"/>
              <a:gd name="connsiteX284" fmla="*/ 1522497 w 6783688"/>
              <a:gd name="connsiteY284" fmla="*/ 252078 h 722705"/>
              <a:gd name="connsiteX285" fmla="*/ 1520953 w 6783688"/>
              <a:gd name="connsiteY285" fmla="*/ 242262 h 722705"/>
              <a:gd name="connsiteX286" fmla="*/ 1581760 w 6783688"/>
              <a:gd name="connsiteY286" fmla="*/ 210449 h 722705"/>
              <a:gd name="connsiteX287" fmla="*/ 1654741 w 6783688"/>
              <a:gd name="connsiteY287" fmla="*/ 313397 h 722705"/>
              <a:gd name="connsiteX288" fmla="*/ 1654741 w 6783688"/>
              <a:gd name="connsiteY288" fmla="*/ 364842 h 722705"/>
              <a:gd name="connsiteX289" fmla="*/ 1603791 w 6783688"/>
              <a:gd name="connsiteY289" fmla="*/ 364842 h 722705"/>
              <a:gd name="connsiteX290" fmla="*/ 1216145 w 6783688"/>
              <a:gd name="connsiteY290" fmla="*/ 482158 h 722705"/>
              <a:gd name="connsiteX291" fmla="*/ 1303555 w 6783688"/>
              <a:gd name="connsiteY291" fmla="*/ 571447 h 722705"/>
              <a:gd name="connsiteX292" fmla="*/ 1411512 w 6783688"/>
              <a:gd name="connsiteY292" fmla="*/ 476068 h 722705"/>
              <a:gd name="connsiteX293" fmla="*/ 1382652 w 6783688"/>
              <a:gd name="connsiteY293" fmla="*/ 468499 h 722705"/>
              <a:gd name="connsiteX294" fmla="*/ 1326417 w 6783688"/>
              <a:gd name="connsiteY294" fmla="*/ 528281 h 722705"/>
              <a:gd name="connsiteX295" fmla="*/ 1287641 w 6783688"/>
              <a:gd name="connsiteY295" fmla="*/ 469977 h 722705"/>
              <a:gd name="connsiteX296" fmla="*/ 1287641 w 6783688"/>
              <a:gd name="connsiteY296" fmla="*/ 223990 h 722705"/>
              <a:gd name="connsiteX297" fmla="*/ 1369707 w 6783688"/>
              <a:gd name="connsiteY297" fmla="*/ 223990 h 722705"/>
              <a:gd name="connsiteX298" fmla="*/ 1369707 w 6783688"/>
              <a:gd name="connsiteY298" fmla="*/ 186974 h 722705"/>
              <a:gd name="connsiteX299" fmla="*/ 1287641 w 6783688"/>
              <a:gd name="connsiteY299" fmla="*/ 186974 h 722705"/>
              <a:gd name="connsiteX300" fmla="*/ 1287641 w 6783688"/>
              <a:gd name="connsiteY300" fmla="*/ 74151 h 722705"/>
              <a:gd name="connsiteX301" fmla="*/ 1269411 w 6783688"/>
              <a:gd name="connsiteY301" fmla="*/ 74151 h 722705"/>
              <a:gd name="connsiteX302" fmla="*/ 1216204 w 6783688"/>
              <a:gd name="connsiteY302" fmla="*/ 89289 h 722705"/>
              <a:gd name="connsiteX303" fmla="*/ 1216204 w 6783688"/>
              <a:gd name="connsiteY303" fmla="*/ 186974 h 722705"/>
              <a:gd name="connsiteX304" fmla="*/ 1160741 w 6783688"/>
              <a:gd name="connsiteY304" fmla="*/ 186974 h 722705"/>
              <a:gd name="connsiteX305" fmla="*/ 1160741 w 6783688"/>
              <a:gd name="connsiteY305" fmla="*/ 224049 h 722705"/>
              <a:gd name="connsiteX306" fmla="*/ 1216204 w 6783688"/>
              <a:gd name="connsiteY306" fmla="*/ 224049 h 722705"/>
              <a:gd name="connsiteX307" fmla="*/ 1216204 w 6783688"/>
              <a:gd name="connsiteY307" fmla="*/ 482158 h 722705"/>
              <a:gd name="connsiteX308" fmla="*/ 848986 w 6783688"/>
              <a:gd name="connsiteY308" fmla="*/ 571447 h 722705"/>
              <a:gd name="connsiteX309" fmla="*/ 874817 w 6783688"/>
              <a:gd name="connsiteY309" fmla="*/ 571447 h 722705"/>
              <a:gd name="connsiteX310" fmla="*/ 886990 w 6783688"/>
              <a:gd name="connsiteY310" fmla="*/ 540403 h 722705"/>
              <a:gd name="connsiteX311" fmla="*/ 991859 w 6783688"/>
              <a:gd name="connsiteY311" fmla="*/ 571447 h 722705"/>
              <a:gd name="connsiteX312" fmla="*/ 1116502 w 6783688"/>
              <a:gd name="connsiteY312" fmla="*/ 446561 h 722705"/>
              <a:gd name="connsiteX313" fmla="*/ 909733 w 6783688"/>
              <a:gd name="connsiteY313" fmla="*/ 268694 h 722705"/>
              <a:gd name="connsiteX314" fmla="*/ 976598 w 6783688"/>
              <a:gd name="connsiteY314" fmla="*/ 214174 h 722705"/>
              <a:gd name="connsiteX315" fmla="*/ 1068580 w 6783688"/>
              <a:gd name="connsiteY315" fmla="*/ 296663 h 722705"/>
              <a:gd name="connsiteX316" fmla="*/ 1098212 w 6783688"/>
              <a:gd name="connsiteY316" fmla="*/ 296663 h 722705"/>
              <a:gd name="connsiteX317" fmla="*/ 1098212 w 6783688"/>
              <a:gd name="connsiteY317" fmla="*/ 178636 h 722705"/>
              <a:gd name="connsiteX318" fmla="*/ 1073865 w 6783688"/>
              <a:gd name="connsiteY318" fmla="*/ 178636 h 722705"/>
              <a:gd name="connsiteX319" fmla="*/ 1060920 w 6783688"/>
              <a:gd name="connsiteY319" fmla="*/ 200574 h 722705"/>
              <a:gd name="connsiteX320" fmla="*/ 977310 w 6783688"/>
              <a:gd name="connsiteY320" fmla="*/ 178636 h 722705"/>
              <a:gd name="connsiteX321" fmla="*/ 855696 w 6783688"/>
              <a:gd name="connsiteY321" fmla="*/ 292938 h 722705"/>
              <a:gd name="connsiteX322" fmla="*/ 1061692 w 6783688"/>
              <a:gd name="connsiteY322" fmla="*/ 469268 h 722705"/>
              <a:gd name="connsiteX323" fmla="*/ 988712 w 6783688"/>
              <a:gd name="connsiteY323" fmla="*/ 533603 h 722705"/>
              <a:gd name="connsiteX324" fmla="*/ 879270 w 6783688"/>
              <a:gd name="connsiteY324" fmla="*/ 435977 h 722705"/>
              <a:gd name="connsiteX325" fmla="*/ 848867 w 6783688"/>
              <a:gd name="connsiteY325" fmla="*/ 435977 h 722705"/>
              <a:gd name="connsiteX326" fmla="*/ 848867 w 6783688"/>
              <a:gd name="connsiteY326" fmla="*/ 571447 h 722705"/>
              <a:gd name="connsiteX327" fmla="*/ 789722 w 6783688"/>
              <a:gd name="connsiteY327" fmla="*/ 563109 h 722705"/>
              <a:gd name="connsiteX328" fmla="*/ 789722 w 6783688"/>
              <a:gd name="connsiteY328" fmla="*/ 532834 h 722705"/>
              <a:gd name="connsiteX329" fmla="*/ 741860 w 6783688"/>
              <a:gd name="connsiteY329" fmla="*/ 527512 h 722705"/>
              <a:gd name="connsiteX330" fmla="*/ 741860 w 6783688"/>
              <a:gd name="connsiteY330" fmla="*/ 186974 h 722705"/>
              <a:gd name="connsiteX331" fmla="*/ 620246 w 6783688"/>
              <a:gd name="connsiteY331" fmla="*/ 186974 h 722705"/>
              <a:gd name="connsiteX332" fmla="*/ 620246 w 6783688"/>
              <a:gd name="connsiteY332" fmla="*/ 217249 h 722705"/>
              <a:gd name="connsiteX333" fmla="*/ 670424 w 6783688"/>
              <a:gd name="connsiteY333" fmla="*/ 222571 h 722705"/>
              <a:gd name="connsiteX334" fmla="*/ 670424 w 6783688"/>
              <a:gd name="connsiteY334" fmla="*/ 415576 h 722705"/>
              <a:gd name="connsiteX335" fmla="*/ 575412 w 6783688"/>
              <a:gd name="connsiteY335" fmla="*/ 520771 h 722705"/>
              <a:gd name="connsiteX336" fmla="*/ 510033 w 6783688"/>
              <a:gd name="connsiteY336" fmla="*/ 443546 h 722705"/>
              <a:gd name="connsiteX337" fmla="*/ 510033 w 6783688"/>
              <a:gd name="connsiteY337" fmla="*/ 186974 h 722705"/>
              <a:gd name="connsiteX338" fmla="*/ 389903 w 6783688"/>
              <a:gd name="connsiteY338" fmla="*/ 186974 h 722705"/>
              <a:gd name="connsiteX339" fmla="*/ 389903 w 6783688"/>
              <a:gd name="connsiteY339" fmla="*/ 217249 h 722705"/>
              <a:gd name="connsiteX340" fmla="*/ 437765 w 6783688"/>
              <a:gd name="connsiteY340" fmla="*/ 222571 h 722705"/>
              <a:gd name="connsiteX341" fmla="*/ 437765 w 6783688"/>
              <a:gd name="connsiteY341" fmla="*/ 442836 h 722705"/>
              <a:gd name="connsiteX342" fmla="*/ 551006 w 6783688"/>
              <a:gd name="connsiteY342" fmla="*/ 571506 h 722705"/>
              <a:gd name="connsiteX343" fmla="*/ 675649 w 6783688"/>
              <a:gd name="connsiteY343" fmla="*/ 501849 h 722705"/>
              <a:gd name="connsiteX344" fmla="*/ 681706 w 6783688"/>
              <a:gd name="connsiteY344" fmla="*/ 563169 h 722705"/>
              <a:gd name="connsiteX345" fmla="*/ 789722 w 6783688"/>
              <a:gd name="connsiteY345" fmla="*/ 563169 h 722705"/>
              <a:gd name="connsiteX346" fmla="*/ 167220 w 6783688"/>
              <a:gd name="connsiteY346" fmla="*/ 534372 h 722705"/>
              <a:gd name="connsiteX347" fmla="*/ 28860 w 6783688"/>
              <a:gd name="connsiteY347" fmla="*/ 398133 h 722705"/>
              <a:gd name="connsiteX348" fmla="*/ 0 w 6783688"/>
              <a:gd name="connsiteY348" fmla="*/ 398133 h 722705"/>
              <a:gd name="connsiteX349" fmla="*/ 6829 w 6783688"/>
              <a:gd name="connsiteY349" fmla="*/ 572984 h 722705"/>
              <a:gd name="connsiteX350" fmla="*/ 31176 w 6783688"/>
              <a:gd name="connsiteY350" fmla="*/ 572984 h 722705"/>
              <a:gd name="connsiteX351" fmla="*/ 50178 w 6783688"/>
              <a:gd name="connsiteY351" fmla="*/ 549509 h 722705"/>
              <a:gd name="connsiteX352" fmla="*/ 169536 w 6783688"/>
              <a:gd name="connsiteY352" fmla="*/ 571447 h 722705"/>
              <a:gd name="connsiteX353" fmla="*/ 341328 w 6783688"/>
              <a:gd name="connsiteY353" fmla="*/ 401148 h 722705"/>
              <a:gd name="connsiteX354" fmla="*/ 176365 w 6783688"/>
              <a:gd name="connsiteY354" fmla="*/ 241434 h 722705"/>
              <a:gd name="connsiteX355" fmla="*/ 62351 w 6783688"/>
              <a:gd name="connsiteY355" fmla="*/ 143039 h 722705"/>
              <a:gd name="connsiteX356" fmla="*/ 161163 w 6783688"/>
              <a:gd name="connsiteY356" fmla="*/ 61319 h 722705"/>
              <a:gd name="connsiteX357" fmla="*/ 285034 w 6783688"/>
              <a:gd name="connsiteY357" fmla="*/ 186205 h 722705"/>
              <a:gd name="connsiteX358" fmla="*/ 313894 w 6783688"/>
              <a:gd name="connsiteY358" fmla="*/ 186205 h 722705"/>
              <a:gd name="connsiteX359" fmla="*/ 308549 w 6783688"/>
              <a:gd name="connsiteY359" fmla="*/ 31813 h 722705"/>
              <a:gd name="connsiteX360" fmla="*/ 285747 w 6783688"/>
              <a:gd name="connsiteY360" fmla="*/ 31813 h 722705"/>
              <a:gd name="connsiteX361" fmla="*/ 266744 w 6783688"/>
              <a:gd name="connsiteY361" fmla="*/ 47719 h 722705"/>
              <a:gd name="connsiteX362" fmla="*/ 162588 w 6783688"/>
              <a:gd name="connsiteY362" fmla="*/ 25013 h 722705"/>
              <a:gd name="connsiteX363" fmla="*/ 5998 w 6783688"/>
              <a:gd name="connsiteY363" fmla="*/ 179405 h 722705"/>
              <a:gd name="connsiteX364" fmla="*/ 145842 w 6783688"/>
              <a:gd name="connsiteY364" fmla="*/ 323982 h 722705"/>
              <a:gd name="connsiteX365" fmla="*/ 287231 w 6783688"/>
              <a:gd name="connsiteY365" fmla="*/ 433730 h 722705"/>
              <a:gd name="connsiteX366" fmla="*/ 167220 w 6783688"/>
              <a:gd name="connsiteY366" fmla="*/ 534372 h 7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783688" h="722705">
                <a:moveTo>
                  <a:pt x="6516173" y="571447"/>
                </a:moveTo>
                <a:lnTo>
                  <a:pt x="6542004" y="571447"/>
                </a:lnTo>
                <a:cubicBezTo>
                  <a:pt x="6544261" y="545725"/>
                  <a:pt x="6548062" y="540403"/>
                  <a:pt x="6554178" y="540403"/>
                </a:cubicBezTo>
                <a:cubicBezTo>
                  <a:pt x="6566351" y="540403"/>
                  <a:pt x="6590639" y="571447"/>
                  <a:pt x="6659046" y="571447"/>
                </a:cubicBezTo>
                <a:cubicBezTo>
                  <a:pt x="6741885" y="571447"/>
                  <a:pt x="6783689" y="515449"/>
                  <a:pt x="6783689" y="446561"/>
                </a:cubicBezTo>
                <a:cubicBezTo>
                  <a:pt x="6783689" y="287616"/>
                  <a:pt x="6576921" y="364073"/>
                  <a:pt x="6576921" y="268694"/>
                </a:cubicBezTo>
                <a:cubicBezTo>
                  <a:pt x="6576921" y="235403"/>
                  <a:pt x="6605781" y="214174"/>
                  <a:pt x="6643785" y="214174"/>
                </a:cubicBezTo>
                <a:cubicBezTo>
                  <a:pt x="6692419" y="214174"/>
                  <a:pt x="6721338" y="240665"/>
                  <a:pt x="6735768" y="296663"/>
                </a:cubicBezTo>
                <a:lnTo>
                  <a:pt x="6765400" y="296663"/>
                </a:lnTo>
                <a:lnTo>
                  <a:pt x="6765400" y="178636"/>
                </a:lnTo>
                <a:lnTo>
                  <a:pt x="6741053" y="178636"/>
                </a:lnTo>
                <a:cubicBezTo>
                  <a:pt x="6739509" y="192237"/>
                  <a:pt x="6737253" y="200574"/>
                  <a:pt x="6728108" y="200574"/>
                </a:cubicBezTo>
                <a:cubicBezTo>
                  <a:pt x="6714450" y="200574"/>
                  <a:pt x="6698476" y="178636"/>
                  <a:pt x="6644498" y="178636"/>
                </a:cubicBezTo>
                <a:cubicBezTo>
                  <a:pt x="6574546" y="178636"/>
                  <a:pt x="6522884" y="227834"/>
                  <a:pt x="6522884" y="292938"/>
                </a:cubicBezTo>
                <a:cubicBezTo>
                  <a:pt x="6522884" y="443546"/>
                  <a:pt x="6728880" y="360288"/>
                  <a:pt x="6728880" y="469268"/>
                </a:cubicBezTo>
                <a:cubicBezTo>
                  <a:pt x="6728880" y="511665"/>
                  <a:pt x="6702277" y="533603"/>
                  <a:pt x="6655900" y="533603"/>
                </a:cubicBezTo>
                <a:cubicBezTo>
                  <a:pt x="6603465" y="533603"/>
                  <a:pt x="6551031" y="502559"/>
                  <a:pt x="6546458" y="435977"/>
                </a:cubicBezTo>
                <a:lnTo>
                  <a:pt x="6516055" y="435977"/>
                </a:lnTo>
                <a:lnTo>
                  <a:pt x="6516055" y="571447"/>
                </a:lnTo>
                <a:close/>
                <a:moveTo>
                  <a:pt x="6218194" y="334566"/>
                </a:moveTo>
                <a:cubicBezTo>
                  <a:pt x="6222766" y="268694"/>
                  <a:pt x="6251626" y="213465"/>
                  <a:pt x="6308633" y="213465"/>
                </a:cubicBezTo>
                <a:cubicBezTo>
                  <a:pt x="6358039" y="213465"/>
                  <a:pt x="6380069" y="249062"/>
                  <a:pt x="6380069" y="317891"/>
                </a:cubicBezTo>
                <a:lnTo>
                  <a:pt x="6380069" y="334566"/>
                </a:lnTo>
                <a:lnTo>
                  <a:pt x="6218194" y="334566"/>
                </a:lnTo>
                <a:close/>
                <a:moveTo>
                  <a:pt x="6139929" y="379979"/>
                </a:moveTo>
                <a:cubicBezTo>
                  <a:pt x="6139929" y="495049"/>
                  <a:pt x="6193135" y="571447"/>
                  <a:pt x="6305605" y="571447"/>
                </a:cubicBezTo>
                <a:cubicBezTo>
                  <a:pt x="6382385" y="571447"/>
                  <a:pt x="6428763" y="531356"/>
                  <a:pt x="6448478" y="472283"/>
                </a:cubicBezTo>
                <a:lnTo>
                  <a:pt x="6415046" y="460930"/>
                </a:lnTo>
                <a:cubicBezTo>
                  <a:pt x="6396816" y="504806"/>
                  <a:pt x="6370213" y="526034"/>
                  <a:pt x="6320034" y="526034"/>
                </a:cubicBezTo>
                <a:cubicBezTo>
                  <a:pt x="6244797" y="526034"/>
                  <a:pt x="6218194" y="467730"/>
                  <a:pt x="6218194" y="374657"/>
                </a:cubicBezTo>
                <a:lnTo>
                  <a:pt x="6451566" y="374657"/>
                </a:lnTo>
                <a:cubicBezTo>
                  <a:pt x="6452338" y="364073"/>
                  <a:pt x="6453110" y="352720"/>
                  <a:pt x="6453110" y="342845"/>
                </a:cubicBezTo>
                <a:cubicBezTo>
                  <a:pt x="6453110" y="230081"/>
                  <a:pt x="6399132" y="178577"/>
                  <a:pt x="6310949" y="178577"/>
                </a:cubicBezTo>
                <a:cubicBezTo>
                  <a:pt x="6212909" y="178636"/>
                  <a:pt x="6139929" y="251309"/>
                  <a:pt x="6139929" y="379979"/>
                </a:cubicBezTo>
                <a:moveTo>
                  <a:pt x="5948362" y="58304"/>
                </a:moveTo>
                <a:cubicBezTo>
                  <a:pt x="5948362" y="83257"/>
                  <a:pt x="5960535" y="103717"/>
                  <a:pt x="5995511" y="103717"/>
                </a:cubicBezTo>
                <a:cubicBezTo>
                  <a:pt x="6025915" y="103717"/>
                  <a:pt x="6042661" y="87042"/>
                  <a:pt x="6042661" y="57535"/>
                </a:cubicBezTo>
                <a:cubicBezTo>
                  <a:pt x="6042661" y="23475"/>
                  <a:pt x="6022114" y="11353"/>
                  <a:pt x="5994798" y="11353"/>
                </a:cubicBezTo>
                <a:cubicBezTo>
                  <a:pt x="5962792" y="11353"/>
                  <a:pt x="5948362" y="31813"/>
                  <a:pt x="5948362" y="58304"/>
                </a:cubicBezTo>
                <a:moveTo>
                  <a:pt x="5912673" y="186974"/>
                </a:moveTo>
                <a:lnTo>
                  <a:pt x="5912673" y="217249"/>
                </a:lnTo>
                <a:lnTo>
                  <a:pt x="5967423" y="222571"/>
                </a:lnTo>
                <a:lnTo>
                  <a:pt x="5967423" y="527571"/>
                </a:lnTo>
                <a:lnTo>
                  <a:pt x="5912673" y="532893"/>
                </a:lnTo>
                <a:lnTo>
                  <a:pt x="5912673" y="563169"/>
                </a:lnTo>
                <a:lnTo>
                  <a:pt x="6095867" y="563169"/>
                </a:lnTo>
                <a:lnTo>
                  <a:pt x="6095867" y="532893"/>
                </a:lnTo>
                <a:lnTo>
                  <a:pt x="6039632" y="527571"/>
                </a:lnTo>
                <a:lnTo>
                  <a:pt x="6039632" y="186974"/>
                </a:lnTo>
                <a:lnTo>
                  <a:pt x="5912673" y="186974"/>
                </a:lnTo>
                <a:close/>
                <a:moveTo>
                  <a:pt x="5737853" y="178636"/>
                </a:moveTo>
                <a:cubicBezTo>
                  <a:pt x="5631440" y="178636"/>
                  <a:pt x="5557687" y="249003"/>
                  <a:pt x="5557687" y="386011"/>
                </a:cubicBezTo>
                <a:cubicBezTo>
                  <a:pt x="5557687" y="501081"/>
                  <a:pt x="5615466" y="571447"/>
                  <a:pt x="5723363" y="571447"/>
                </a:cubicBezTo>
                <a:cubicBezTo>
                  <a:pt x="5816831" y="571447"/>
                  <a:pt x="5853351" y="505574"/>
                  <a:pt x="5863980" y="470805"/>
                </a:cubicBezTo>
                <a:lnTo>
                  <a:pt x="5830548" y="459452"/>
                </a:lnTo>
                <a:cubicBezTo>
                  <a:pt x="5818375" y="490496"/>
                  <a:pt x="5792544" y="526803"/>
                  <a:pt x="5739337" y="526803"/>
                </a:cubicBezTo>
                <a:cubicBezTo>
                  <a:pt x="5663328" y="526803"/>
                  <a:pt x="5635953" y="468499"/>
                  <a:pt x="5635953" y="370873"/>
                </a:cubicBezTo>
                <a:cubicBezTo>
                  <a:pt x="5635953" y="270231"/>
                  <a:pt x="5670929" y="214174"/>
                  <a:pt x="5740822" y="214174"/>
                </a:cubicBezTo>
                <a:cubicBezTo>
                  <a:pt x="5777282" y="214174"/>
                  <a:pt x="5797828" y="223990"/>
                  <a:pt x="5797828" y="249003"/>
                </a:cubicBezTo>
                <a:cubicBezTo>
                  <a:pt x="5797828" y="254325"/>
                  <a:pt x="5797056" y="259587"/>
                  <a:pt x="5795572" y="265678"/>
                </a:cubicBezTo>
                <a:lnTo>
                  <a:pt x="5770513" y="265678"/>
                </a:lnTo>
                <a:cubicBezTo>
                  <a:pt x="5765168" y="277031"/>
                  <a:pt x="5763684" y="290631"/>
                  <a:pt x="5763684" y="298969"/>
                </a:cubicBezTo>
                <a:cubicBezTo>
                  <a:pt x="5763684" y="326229"/>
                  <a:pt x="5784942" y="342845"/>
                  <a:pt x="5810833" y="342845"/>
                </a:cubicBezTo>
                <a:cubicBezTo>
                  <a:pt x="5839693" y="342845"/>
                  <a:pt x="5864039" y="325460"/>
                  <a:pt x="5864039" y="280756"/>
                </a:cubicBezTo>
                <a:cubicBezTo>
                  <a:pt x="5863980" y="219496"/>
                  <a:pt x="5811546" y="178636"/>
                  <a:pt x="5737853" y="178636"/>
                </a:cubicBezTo>
                <a:moveTo>
                  <a:pt x="5320515" y="529818"/>
                </a:moveTo>
                <a:cubicBezTo>
                  <a:pt x="5282511" y="529818"/>
                  <a:pt x="5268853" y="507881"/>
                  <a:pt x="5268853" y="470036"/>
                </a:cubicBezTo>
                <a:cubicBezTo>
                  <a:pt x="5268853" y="425392"/>
                  <a:pt x="5290884" y="396595"/>
                  <a:pt x="5357035" y="396595"/>
                </a:cubicBezTo>
                <a:lnTo>
                  <a:pt x="5397296" y="396595"/>
                </a:lnTo>
                <a:lnTo>
                  <a:pt x="5397296" y="458683"/>
                </a:lnTo>
                <a:cubicBezTo>
                  <a:pt x="5397296" y="504865"/>
                  <a:pt x="5357035" y="529818"/>
                  <a:pt x="5320515" y="529818"/>
                </a:cubicBezTo>
                <a:moveTo>
                  <a:pt x="5346406" y="364842"/>
                </a:moveTo>
                <a:cubicBezTo>
                  <a:pt x="5255195" y="364842"/>
                  <a:pt x="5189815" y="392101"/>
                  <a:pt x="5189815" y="474590"/>
                </a:cubicBezTo>
                <a:cubicBezTo>
                  <a:pt x="5189815" y="545725"/>
                  <a:pt x="5236965" y="571447"/>
                  <a:pt x="5293200" y="571447"/>
                </a:cubicBezTo>
                <a:cubicBezTo>
                  <a:pt x="5339577" y="571447"/>
                  <a:pt x="5379838" y="551756"/>
                  <a:pt x="5401869" y="517696"/>
                </a:cubicBezTo>
                <a:cubicBezTo>
                  <a:pt x="5407926" y="557078"/>
                  <a:pt x="5429244" y="570678"/>
                  <a:pt x="5468020" y="570678"/>
                </a:cubicBezTo>
                <a:cubicBezTo>
                  <a:pt x="5490823" y="570678"/>
                  <a:pt x="5510597" y="564647"/>
                  <a:pt x="5522770" y="557788"/>
                </a:cubicBezTo>
                <a:lnTo>
                  <a:pt x="5515942" y="532065"/>
                </a:lnTo>
                <a:cubicBezTo>
                  <a:pt x="5507569" y="535081"/>
                  <a:pt x="5499968" y="536619"/>
                  <a:pt x="5491595" y="536619"/>
                </a:cubicBezTo>
                <a:cubicBezTo>
                  <a:pt x="5474137" y="536619"/>
                  <a:pt x="5469564" y="526803"/>
                  <a:pt x="5469564" y="494221"/>
                </a:cubicBezTo>
                <a:lnTo>
                  <a:pt x="5469564" y="321675"/>
                </a:lnTo>
                <a:cubicBezTo>
                  <a:pt x="5469564" y="215712"/>
                  <a:pt x="5428531" y="178636"/>
                  <a:pt x="5335776" y="178636"/>
                </a:cubicBezTo>
                <a:cubicBezTo>
                  <a:pt x="5262024" y="178636"/>
                  <a:pt x="5208105" y="217249"/>
                  <a:pt x="5208105" y="272478"/>
                </a:cubicBezTo>
                <a:cubicBezTo>
                  <a:pt x="5208105" y="302753"/>
                  <a:pt x="5224079" y="319428"/>
                  <a:pt x="5251454" y="319428"/>
                </a:cubicBezTo>
                <a:cubicBezTo>
                  <a:pt x="5275801" y="319428"/>
                  <a:pt x="5294031" y="305060"/>
                  <a:pt x="5294031" y="279337"/>
                </a:cubicBezTo>
                <a:cubicBezTo>
                  <a:pt x="5294031" y="271000"/>
                  <a:pt x="5291774" y="261184"/>
                  <a:pt x="5289458" y="252078"/>
                </a:cubicBezTo>
                <a:lnTo>
                  <a:pt x="5265112" y="252078"/>
                </a:lnTo>
                <a:cubicBezTo>
                  <a:pt x="5264340" y="248293"/>
                  <a:pt x="5263568" y="245278"/>
                  <a:pt x="5263568" y="242262"/>
                </a:cubicBezTo>
                <a:cubicBezTo>
                  <a:pt x="5263568" y="213524"/>
                  <a:pt x="5302344" y="210449"/>
                  <a:pt x="5324375" y="210449"/>
                </a:cubicBezTo>
                <a:cubicBezTo>
                  <a:pt x="5382154" y="210449"/>
                  <a:pt x="5397356" y="247525"/>
                  <a:pt x="5397356" y="313397"/>
                </a:cubicBezTo>
                <a:lnTo>
                  <a:pt x="5397356" y="364842"/>
                </a:lnTo>
                <a:lnTo>
                  <a:pt x="5346406" y="364842"/>
                </a:lnTo>
                <a:close/>
                <a:moveTo>
                  <a:pt x="4904782" y="312569"/>
                </a:moveTo>
                <a:cubicBezTo>
                  <a:pt x="4904782" y="238418"/>
                  <a:pt x="4937442" y="211927"/>
                  <a:pt x="4975446" y="211927"/>
                </a:cubicBezTo>
                <a:cubicBezTo>
                  <a:pt x="5016479" y="211927"/>
                  <a:pt x="5043854" y="236881"/>
                  <a:pt x="5043854" y="311091"/>
                </a:cubicBezTo>
                <a:cubicBezTo>
                  <a:pt x="5043854" y="389026"/>
                  <a:pt x="5013451" y="413270"/>
                  <a:pt x="4976218" y="413270"/>
                </a:cubicBezTo>
                <a:cubicBezTo>
                  <a:pt x="4932929" y="413270"/>
                  <a:pt x="4904782" y="388258"/>
                  <a:pt x="4904782" y="312569"/>
                </a:cubicBezTo>
                <a:moveTo>
                  <a:pt x="4990648" y="575231"/>
                </a:moveTo>
                <a:cubicBezTo>
                  <a:pt x="5057512" y="575231"/>
                  <a:pt x="5094032" y="579785"/>
                  <a:pt x="5094032" y="620644"/>
                </a:cubicBezTo>
                <a:cubicBezTo>
                  <a:pt x="5094032" y="669073"/>
                  <a:pt x="5051455" y="684211"/>
                  <a:pt x="4979247" y="684211"/>
                </a:cubicBezTo>
                <a:cubicBezTo>
                  <a:pt x="4887264" y="684211"/>
                  <a:pt x="4869805" y="662273"/>
                  <a:pt x="4869805" y="626676"/>
                </a:cubicBezTo>
                <a:cubicBezTo>
                  <a:pt x="4869805" y="605507"/>
                  <a:pt x="4877406" y="589600"/>
                  <a:pt x="4887264" y="575231"/>
                </a:cubicBezTo>
                <a:lnTo>
                  <a:pt x="4990648" y="575231"/>
                </a:lnTo>
                <a:close/>
                <a:moveTo>
                  <a:pt x="4976990" y="448808"/>
                </a:moveTo>
                <a:cubicBezTo>
                  <a:pt x="5054543" y="448808"/>
                  <a:pt x="5115350" y="398842"/>
                  <a:pt x="5115350" y="312569"/>
                </a:cubicBezTo>
                <a:cubicBezTo>
                  <a:pt x="5115350" y="268694"/>
                  <a:pt x="5098604" y="241434"/>
                  <a:pt x="5078117" y="220206"/>
                </a:cubicBezTo>
                <a:lnTo>
                  <a:pt x="5146526" y="209621"/>
                </a:lnTo>
                <a:lnTo>
                  <a:pt x="5146526" y="167224"/>
                </a:lnTo>
                <a:cubicBezTo>
                  <a:pt x="5139697" y="163440"/>
                  <a:pt x="5131324" y="161902"/>
                  <a:pt x="5123723" y="161902"/>
                </a:cubicBezTo>
                <a:cubicBezTo>
                  <a:pt x="5097892" y="161902"/>
                  <a:pt x="5072061" y="180824"/>
                  <a:pt x="5056087" y="199746"/>
                </a:cubicBezTo>
                <a:cubicBezTo>
                  <a:pt x="5037857" y="186856"/>
                  <a:pt x="5010482" y="178577"/>
                  <a:pt x="4977049" y="178577"/>
                </a:cubicBezTo>
                <a:cubicBezTo>
                  <a:pt x="4879010" y="178577"/>
                  <a:pt x="4831088" y="245928"/>
                  <a:pt x="4831088" y="320848"/>
                </a:cubicBezTo>
                <a:cubicBezTo>
                  <a:pt x="4831088" y="373061"/>
                  <a:pt x="4855435" y="417705"/>
                  <a:pt x="4901753" y="434380"/>
                </a:cubicBezTo>
                <a:cubicBezTo>
                  <a:pt x="4866005" y="466193"/>
                  <a:pt x="4836373" y="487362"/>
                  <a:pt x="4836373" y="521422"/>
                </a:cubicBezTo>
                <a:cubicBezTo>
                  <a:pt x="4836373" y="538806"/>
                  <a:pt x="4844746" y="554713"/>
                  <a:pt x="4862204" y="563050"/>
                </a:cubicBezTo>
                <a:cubicBezTo>
                  <a:pt x="4837145" y="578188"/>
                  <a:pt x="4811255" y="598648"/>
                  <a:pt x="4811255" y="640986"/>
                </a:cubicBezTo>
                <a:cubicBezTo>
                  <a:pt x="4811255" y="690183"/>
                  <a:pt x="4849259" y="722705"/>
                  <a:pt x="4961729" y="722705"/>
                </a:cubicBezTo>
                <a:cubicBezTo>
                  <a:pt x="5101573" y="722705"/>
                  <a:pt x="5148723" y="678830"/>
                  <a:pt x="5148723" y="603142"/>
                </a:cubicBezTo>
                <a:cubicBezTo>
                  <a:pt x="5148723" y="517637"/>
                  <a:pt x="5085659" y="504747"/>
                  <a:pt x="5000505" y="504747"/>
                </a:cubicBezTo>
                <a:lnTo>
                  <a:pt x="4929841" y="504747"/>
                </a:lnTo>
                <a:cubicBezTo>
                  <a:pt x="4910066" y="504747"/>
                  <a:pt x="4900209" y="503209"/>
                  <a:pt x="4900209" y="488840"/>
                </a:cubicBezTo>
                <a:cubicBezTo>
                  <a:pt x="4900209" y="478256"/>
                  <a:pt x="4910838" y="466134"/>
                  <a:pt x="4934413" y="444196"/>
                </a:cubicBezTo>
                <a:cubicBezTo>
                  <a:pt x="4948843" y="447330"/>
                  <a:pt x="4957988" y="448808"/>
                  <a:pt x="4976990" y="448808"/>
                </a:cubicBezTo>
                <a:moveTo>
                  <a:pt x="4541423" y="334566"/>
                </a:moveTo>
                <a:cubicBezTo>
                  <a:pt x="4545995" y="268694"/>
                  <a:pt x="4574854" y="213465"/>
                  <a:pt x="4631861" y="213465"/>
                </a:cubicBezTo>
                <a:cubicBezTo>
                  <a:pt x="4681267" y="213465"/>
                  <a:pt x="4703298" y="249062"/>
                  <a:pt x="4703298" y="317891"/>
                </a:cubicBezTo>
                <a:lnTo>
                  <a:pt x="4703298" y="334566"/>
                </a:lnTo>
                <a:lnTo>
                  <a:pt x="4541423" y="334566"/>
                </a:lnTo>
                <a:close/>
                <a:moveTo>
                  <a:pt x="4463157" y="379979"/>
                </a:moveTo>
                <a:cubicBezTo>
                  <a:pt x="4463157" y="495049"/>
                  <a:pt x="4516363" y="571447"/>
                  <a:pt x="4628833" y="571447"/>
                </a:cubicBezTo>
                <a:cubicBezTo>
                  <a:pt x="4705614" y="571447"/>
                  <a:pt x="4751991" y="531356"/>
                  <a:pt x="4771706" y="472283"/>
                </a:cubicBezTo>
                <a:lnTo>
                  <a:pt x="4738274" y="460930"/>
                </a:lnTo>
                <a:cubicBezTo>
                  <a:pt x="4720044" y="504806"/>
                  <a:pt x="4693441" y="526034"/>
                  <a:pt x="4643263" y="526034"/>
                </a:cubicBezTo>
                <a:cubicBezTo>
                  <a:pt x="4568026" y="526034"/>
                  <a:pt x="4541423" y="467730"/>
                  <a:pt x="4541423" y="374657"/>
                </a:cubicBezTo>
                <a:lnTo>
                  <a:pt x="4774794" y="374657"/>
                </a:lnTo>
                <a:cubicBezTo>
                  <a:pt x="4775566" y="364073"/>
                  <a:pt x="4776338" y="352720"/>
                  <a:pt x="4776338" y="342845"/>
                </a:cubicBezTo>
                <a:cubicBezTo>
                  <a:pt x="4776338" y="230081"/>
                  <a:pt x="4722360" y="178577"/>
                  <a:pt x="4634177" y="178577"/>
                </a:cubicBezTo>
                <a:cubicBezTo>
                  <a:pt x="4536138" y="178636"/>
                  <a:pt x="4463157" y="251309"/>
                  <a:pt x="4463157" y="379979"/>
                </a:cubicBezTo>
                <a:moveTo>
                  <a:pt x="4029133" y="33291"/>
                </a:moveTo>
                <a:lnTo>
                  <a:pt x="4029133" y="63566"/>
                </a:lnTo>
                <a:lnTo>
                  <a:pt x="4086912" y="69598"/>
                </a:lnTo>
                <a:lnTo>
                  <a:pt x="4086912" y="527512"/>
                </a:lnTo>
                <a:lnTo>
                  <a:pt x="4029133" y="533544"/>
                </a:lnTo>
                <a:lnTo>
                  <a:pt x="4029133" y="563050"/>
                </a:lnTo>
                <a:lnTo>
                  <a:pt x="4398549" y="563050"/>
                </a:lnTo>
                <a:lnTo>
                  <a:pt x="4405378" y="393520"/>
                </a:lnTo>
                <a:lnTo>
                  <a:pt x="4377231" y="393520"/>
                </a:lnTo>
                <a:cubicBezTo>
                  <a:pt x="4359773" y="508590"/>
                  <a:pt x="4321768" y="528222"/>
                  <a:pt x="4210783" y="528222"/>
                </a:cubicBezTo>
                <a:lnTo>
                  <a:pt x="4165949" y="528222"/>
                </a:lnTo>
                <a:lnTo>
                  <a:pt x="4165949" y="69657"/>
                </a:lnTo>
                <a:lnTo>
                  <a:pt x="4243502" y="62857"/>
                </a:lnTo>
                <a:lnTo>
                  <a:pt x="4243502" y="33350"/>
                </a:lnTo>
                <a:lnTo>
                  <a:pt x="4029133" y="33350"/>
                </a:lnTo>
                <a:close/>
                <a:moveTo>
                  <a:pt x="3587568" y="334566"/>
                </a:moveTo>
                <a:cubicBezTo>
                  <a:pt x="3592140" y="268694"/>
                  <a:pt x="3621000" y="213465"/>
                  <a:pt x="3678007" y="213465"/>
                </a:cubicBezTo>
                <a:cubicBezTo>
                  <a:pt x="3727413" y="213465"/>
                  <a:pt x="3749443" y="249062"/>
                  <a:pt x="3749443" y="317891"/>
                </a:cubicBezTo>
                <a:lnTo>
                  <a:pt x="3749443" y="334566"/>
                </a:lnTo>
                <a:lnTo>
                  <a:pt x="3587568" y="334566"/>
                </a:lnTo>
                <a:close/>
                <a:moveTo>
                  <a:pt x="3509243" y="379979"/>
                </a:moveTo>
                <a:cubicBezTo>
                  <a:pt x="3509243" y="495049"/>
                  <a:pt x="3562449" y="571447"/>
                  <a:pt x="3674919" y="571447"/>
                </a:cubicBezTo>
                <a:cubicBezTo>
                  <a:pt x="3751700" y="571447"/>
                  <a:pt x="3798077" y="531356"/>
                  <a:pt x="3817792" y="472283"/>
                </a:cubicBezTo>
                <a:lnTo>
                  <a:pt x="3784360" y="460930"/>
                </a:lnTo>
                <a:cubicBezTo>
                  <a:pt x="3766130" y="504806"/>
                  <a:pt x="3739527" y="526034"/>
                  <a:pt x="3689349" y="526034"/>
                </a:cubicBezTo>
                <a:cubicBezTo>
                  <a:pt x="3614112" y="526034"/>
                  <a:pt x="3587509" y="467730"/>
                  <a:pt x="3587509" y="374657"/>
                </a:cubicBezTo>
                <a:lnTo>
                  <a:pt x="3820880" y="374657"/>
                </a:lnTo>
                <a:cubicBezTo>
                  <a:pt x="3821652" y="364073"/>
                  <a:pt x="3822424" y="352720"/>
                  <a:pt x="3822424" y="342845"/>
                </a:cubicBezTo>
                <a:cubicBezTo>
                  <a:pt x="3822424" y="230081"/>
                  <a:pt x="3768446" y="178577"/>
                  <a:pt x="3680264" y="178577"/>
                </a:cubicBezTo>
                <a:cubicBezTo>
                  <a:pt x="3582224" y="178636"/>
                  <a:pt x="3509243" y="251309"/>
                  <a:pt x="3509243" y="379979"/>
                </a:cubicBezTo>
                <a:moveTo>
                  <a:pt x="3282760" y="0"/>
                </a:moveTo>
                <a:lnTo>
                  <a:pt x="3282760" y="30275"/>
                </a:lnTo>
                <a:lnTo>
                  <a:pt x="3335194" y="35597"/>
                </a:lnTo>
                <a:lnTo>
                  <a:pt x="3335194" y="527571"/>
                </a:lnTo>
                <a:lnTo>
                  <a:pt x="3282760" y="532893"/>
                </a:lnTo>
                <a:lnTo>
                  <a:pt x="3282760" y="563169"/>
                </a:lnTo>
                <a:lnTo>
                  <a:pt x="3462153" y="563169"/>
                </a:lnTo>
                <a:lnTo>
                  <a:pt x="3462153" y="532893"/>
                </a:lnTo>
                <a:lnTo>
                  <a:pt x="3406690" y="527571"/>
                </a:lnTo>
                <a:lnTo>
                  <a:pt x="3406690" y="0"/>
                </a:lnTo>
                <a:lnTo>
                  <a:pt x="3282760" y="0"/>
                </a:lnTo>
                <a:close/>
                <a:moveTo>
                  <a:pt x="2923261" y="570678"/>
                </a:moveTo>
                <a:lnTo>
                  <a:pt x="2952893" y="529818"/>
                </a:lnTo>
                <a:cubicBezTo>
                  <a:pt x="2981040" y="555541"/>
                  <a:pt x="3014472" y="571447"/>
                  <a:pt x="3066134" y="571447"/>
                </a:cubicBezTo>
                <a:cubicBezTo>
                  <a:pt x="3180148" y="571447"/>
                  <a:pt x="3230325" y="484405"/>
                  <a:pt x="3230325" y="371642"/>
                </a:cubicBezTo>
                <a:cubicBezTo>
                  <a:pt x="3230325" y="243740"/>
                  <a:pt x="3180920" y="178636"/>
                  <a:pt x="3090481" y="178636"/>
                </a:cubicBezTo>
                <a:cubicBezTo>
                  <a:pt x="3030446" y="178636"/>
                  <a:pt x="2991669" y="208143"/>
                  <a:pt x="2971895" y="240724"/>
                </a:cubicBezTo>
                <a:lnTo>
                  <a:pt x="2971895" y="59"/>
                </a:lnTo>
                <a:lnTo>
                  <a:pt x="2852537" y="59"/>
                </a:lnTo>
                <a:lnTo>
                  <a:pt x="2852537" y="29566"/>
                </a:lnTo>
                <a:lnTo>
                  <a:pt x="2900399" y="34888"/>
                </a:lnTo>
                <a:lnTo>
                  <a:pt x="2900399" y="570737"/>
                </a:lnTo>
                <a:lnTo>
                  <a:pt x="2923261" y="570737"/>
                </a:lnTo>
                <a:close/>
                <a:moveTo>
                  <a:pt x="3066134" y="225528"/>
                </a:moveTo>
                <a:cubicBezTo>
                  <a:pt x="3133770" y="225528"/>
                  <a:pt x="3150516" y="280756"/>
                  <a:pt x="3150516" y="377673"/>
                </a:cubicBezTo>
                <a:cubicBezTo>
                  <a:pt x="3150516" y="479084"/>
                  <a:pt x="3132286" y="533603"/>
                  <a:pt x="3064650" y="533603"/>
                </a:cubicBezTo>
                <a:cubicBezTo>
                  <a:pt x="3013700" y="533603"/>
                  <a:pt x="2971895" y="494221"/>
                  <a:pt x="2971895" y="437455"/>
                </a:cubicBezTo>
                <a:lnTo>
                  <a:pt x="2971895" y="326229"/>
                </a:lnTo>
                <a:cubicBezTo>
                  <a:pt x="2971895" y="260356"/>
                  <a:pt x="3016728" y="225528"/>
                  <a:pt x="3066134" y="225528"/>
                </a:cubicBezTo>
                <a:moveTo>
                  <a:pt x="2629082" y="529818"/>
                </a:moveTo>
                <a:cubicBezTo>
                  <a:pt x="2591077" y="529818"/>
                  <a:pt x="2577420" y="507881"/>
                  <a:pt x="2577420" y="470036"/>
                </a:cubicBezTo>
                <a:cubicBezTo>
                  <a:pt x="2577420" y="425392"/>
                  <a:pt x="2599450" y="396595"/>
                  <a:pt x="2665602" y="396595"/>
                </a:cubicBezTo>
                <a:lnTo>
                  <a:pt x="2705863" y="396595"/>
                </a:lnTo>
                <a:lnTo>
                  <a:pt x="2705863" y="458683"/>
                </a:lnTo>
                <a:cubicBezTo>
                  <a:pt x="2705863" y="504865"/>
                  <a:pt x="2665602" y="529818"/>
                  <a:pt x="2629082" y="529818"/>
                </a:cubicBezTo>
                <a:moveTo>
                  <a:pt x="2654913" y="364842"/>
                </a:moveTo>
                <a:cubicBezTo>
                  <a:pt x="2563702" y="364842"/>
                  <a:pt x="2498323" y="392101"/>
                  <a:pt x="2498323" y="474590"/>
                </a:cubicBezTo>
                <a:cubicBezTo>
                  <a:pt x="2498323" y="545725"/>
                  <a:pt x="2545472" y="571447"/>
                  <a:pt x="2601707" y="571447"/>
                </a:cubicBezTo>
                <a:cubicBezTo>
                  <a:pt x="2648084" y="571447"/>
                  <a:pt x="2688345" y="551756"/>
                  <a:pt x="2710376" y="517696"/>
                </a:cubicBezTo>
                <a:cubicBezTo>
                  <a:pt x="2716433" y="557078"/>
                  <a:pt x="2737751" y="570678"/>
                  <a:pt x="2776528" y="570678"/>
                </a:cubicBezTo>
                <a:cubicBezTo>
                  <a:pt x="2799330" y="570678"/>
                  <a:pt x="2819105" y="564647"/>
                  <a:pt x="2831278" y="557788"/>
                </a:cubicBezTo>
                <a:lnTo>
                  <a:pt x="2824449" y="532065"/>
                </a:lnTo>
                <a:cubicBezTo>
                  <a:pt x="2816076" y="535081"/>
                  <a:pt x="2808475" y="536619"/>
                  <a:pt x="2800102" y="536619"/>
                </a:cubicBezTo>
                <a:cubicBezTo>
                  <a:pt x="2782644" y="536619"/>
                  <a:pt x="2778072" y="526803"/>
                  <a:pt x="2778072" y="494221"/>
                </a:cubicBezTo>
                <a:lnTo>
                  <a:pt x="2778072" y="321675"/>
                </a:lnTo>
                <a:cubicBezTo>
                  <a:pt x="2778072" y="215712"/>
                  <a:pt x="2737039" y="178636"/>
                  <a:pt x="2644284" y="178636"/>
                </a:cubicBezTo>
                <a:cubicBezTo>
                  <a:pt x="2570531" y="178636"/>
                  <a:pt x="2516612" y="217249"/>
                  <a:pt x="2516612" y="272478"/>
                </a:cubicBezTo>
                <a:cubicBezTo>
                  <a:pt x="2516612" y="302753"/>
                  <a:pt x="2532586" y="319428"/>
                  <a:pt x="2559961" y="319428"/>
                </a:cubicBezTo>
                <a:cubicBezTo>
                  <a:pt x="2584308" y="319428"/>
                  <a:pt x="2602538" y="305060"/>
                  <a:pt x="2602538" y="279337"/>
                </a:cubicBezTo>
                <a:cubicBezTo>
                  <a:pt x="2602538" y="271000"/>
                  <a:pt x="2600282" y="261184"/>
                  <a:pt x="2597966" y="252078"/>
                </a:cubicBezTo>
                <a:lnTo>
                  <a:pt x="2573619" y="252078"/>
                </a:lnTo>
                <a:cubicBezTo>
                  <a:pt x="2572847" y="248293"/>
                  <a:pt x="2572075" y="245278"/>
                  <a:pt x="2572075" y="242262"/>
                </a:cubicBezTo>
                <a:cubicBezTo>
                  <a:pt x="2572075" y="213524"/>
                  <a:pt x="2610852" y="210449"/>
                  <a:pt x="2632883" y="210449"/>
                </a:cubicBezTo>
                <a:cubicBezTo>
                  <a:pt x="2690661" y="210449"/>
                  <a:pt x="2705863" y="247525"/>
                  <a:pt x="2705863" y="313397"/>
                </a:cubicBezTo>
                <a:lnTo>
                  <a:pt x="2705863" y="364842"/>
                </a:lnTo>
                <a:lnTo>
                  <a:pt x="2654913" y="364842"/>
                </a:lnTo>
                <a:close/>
                <a:moveTo>
                  <a:pt x="2044584" y="186974"/>
                </a:moveTo>
                <a:lnTo>
                  <a:pt x="2044584" y="217249"/>
                </a:lnTo>
                <a:lnTo>
                  <a:pt x="2092446" y="222571"/>
                </a:lnTo>
                <a:lnTo>
                  <a:pt x="2092446" y="527571"/>
                </a:lnTo>
                <a:lnTo>
                  <a:pt x="2044584" y="532893"/>
                </a:lnTo>
                <a:lnTo>
                  <a:pt x="2044584" y="563169"/>
                </a:lnTo>
                <a:lnTo>
                  <a:pt x="2214061" y="563169"/>
                </a:lnTo>
                <a:lnTo>
                  <a:pt x="2214061" y="532893"/>
                </a:lnTo>
                <a:lnTo>
                  <a:pt x="2164655" y="527571"/>
                </a:lnTo>
                <a:lnTo>
                  <a:pt x="2164655" y="325460"/>
                </a:lnTo>
                <a:cubicBezTo>
                  <a:pt x="2164655" y="264141"/>
                  <a:pt x="2209488" y="229312"/>
                  <a:pt x="2261210" y="229312"/>
                </a:cubicBezTo>
                <a:cubicBezTo>
                  <a:pt x="2317445" y="229312"/>
                  <a:pt x="2328074" y="258050"/>
                  <a:pt x="2328074" y="308016"/>
                </a:cubicBezTo>
                <a:lnTo>
                  <a:pt x="2328074" y="527512"/>
                </a:lnTo>
                <a:lnTo>
                  <a:pt x="2280212" y="532834"/>
                </a:lnTo>
                <a:lnTo>
                  <a:pt x="2280212" y="563109"/>
                </a:lnTo>
                <a:lnTo>
                  <a:pt x="2448204" y="563109"/>
                </a:lnTo>
                <a:lnTo>
                  <a:pt x="2448204" y="532834"/>
                </a:lnTo>
                <a:lnTo>
                  <a:pt x="2399570" y="527512"/>
                </a:lnTo>
                <a:lnTo>
                  <a:pt x="2399570" y="307307"/>
                </a:lnTo>
                <a:cubicBezTo>
                  <a:pt x="2399570" y="218727"/>
                  <a:pt x="2365366" y="178636"/>
                  <a:pt x="2287813" y="178636"/>
                </a:cubicBezTo>
                <a:cubicBezTo>
                  <a:pt x="2221662" y="178636"/>
                  <a:pt x="2179144" y="213465"/>
                  <a:pt x="2157826" y="250540"/>
                </a:cubicBezTo>
                <a:lnTo>
                  <a:pt x="2152482" y="186974"/>
                </a:lnTo>
                <a:lnTo>
                  <a:pt x="2044584" y="186974"/>
                </a:lnTo>
                <a:close/>
                <a:moveTo>
                  <a:pt x="1851533" y="58304"/>
                </a:moveTo>
                <a:cubicBezTo>
                  <a:pt x="1851533" y="83257"/>
                  <a:pt x="1863706" y="103717"/>
                  <a:pt x="1898682" y="103717"/>
                </a:cubicBezTo>
                <a:cubicBezTo>
                  <a:pt x="1929086" y="103717"/>
                  <a:pt x="1945832" y="87042"/>
                  <a:pt x="1945832" y="57535"/>
                </a:cubicBezTo>
                <a:cubicBezTo>
                  <a:pt x="1945832" y="23475"/>
                  <a:pt x="1925286" y="11353"/>
                  <a:pt x="1897970" y="11353"/>
                </a:cubicBezTo>
                <a:cubicBezTo>
                  <a:pt x="1865963" y="11353"/>
                  <a:pt x="1851533" y="31813"/>
                  <a:pt x="1851533" y="58304"/>
                </a:cubicBezTo>
                <a:moveTo>
                  <a:pt x="1815845" y="186974"/>
                </a:moveTo>
                <a:lnTo>
                  <a:pt x="1815845" y="217249"/>
                </a:lnTo>
                <a:lnTo>
                  <a:pt x="1870595" y="222571"/>
                </a:lnTo>
                <a:lnTo>
                  <a:pt x="1870595" y="527571"/>
                </a:lnTo>
                <a:lnTo>
                  <a:pt x="1815845" y="532893"/>
                </a:lnTo>
                <a:lnTo>
                  <a:pt x="1815845" y="563169"/>
                </a:lnTo>
                <a:lnTo>
                  <a:pt x="1999038" y="563169"/>
                </a:lnTo>
                <a:lnTo>
                  <a:pt x="1999038" y="532893"/>
                </a:lnTo>
                <a:lnTo>
                  <a:pt x="1942803" y="527571"/>
                </a:lnTo>
                <a:lnTo>
                  <a:pt x="1942803" y="186974"/>
                </a:lnTo>
                <a:lnTo>
                  <a:pt x="1815845" y="186974"/>
                </a:lnTo>
                <a:close/>
                <a:moveTo>
                  <a:pt x="1577901" y="529818"/>
                </a:moveTo>
                <a:cubicBezTo>
                  <a:pt x="1539896" y="529818"/>
                  <a:pt x="1526238" y="507881"/>
                  <a:pt x="1526238" y="470036"/>
                </a:cubicBezTo>
                <a:cubicBezTo>
                  <a:pt x="1526238" y="425392"/>
                  <a:pt x="1548269" y="396595"/>
                  <a:pt x="1614420" y="396595"/>
                </a:cubicBezTo>
                <a:lnTo>
                  <a:pt x="1654681" y="396595"/>
                </a:lnTo>
                <a:lnTo>
                  <a:pt x="1654681" y="458683"/>
                </a:lnTo>
                <a:cubicBezTo>
                  <a:pt x="1654681" y="504865"/>
                  <a:pt x="1614420" y="529818"/>
                  <a:pt x="1577901" y="529818"/>
                </a:cubicBezTo>
                <a:moveTo>
                  <a:pt x="1603791" y="364842"/>
                </a:moveTo>
                <a:cubicBezTo>
                  <a:pt x="1512580" y="364842"/>
                  <a:pt x="1447201" y="392101"/>
                  <a:pt x="1447201" y="474590"/>
                </a:cubicBezTo>
                <a:cubicBezTo>
                  <a:pt x="1447201" y="545725"/>
                  <a:pt x="1494350" y="571447"/>
                  <a:pt x="1550585" y="571447"/>
                </a:cubicBezTo>
                <a:cubicBezTo>
                  <a:pt x="1596962" y="571447"/>
                  <a:pt x="1637223" y="551756"/>
                  <a:pt x="1659254" y="517696"/>
                </a:cubicBezTo>
                <a:cubicBezTo>
                  <a:pt x="1665311" y="557078"/>
                  <a:pt x="1686629" y="570678"/>
                  <a:pt x="1725406" y="570678"/>
                </a:cubicBezTo>
                <a:cubicBezTo>
                  <a:pt x="1748208" y="570678"/>
                  <a:pt x="1767983" y="564647"/>
                  <a:pt x="1780156" y="557788"/>
                </a:cubicBezTo>
                <a:lnTo>
                  <a:pt x="1773327" y="532065"/>
                </a:lnTo>
                <a:cubicBezTo>
                  <a:pt x="1764954" y="535081"/>
                  <a:pt x="1757353" y="536619"/>
                  <a:pt x="1748980" y="536619"/>
                </a:cubicBezTo>
                <a:cubicBezTo>
                  <a:pt x="1731522" y="536619"/>
                  <a:pt x="1726950" y="526803"/>
                  <a:pt x="1726950" y="494221"/>
                </a:cubicBezTo>
                <a:lnTo>
                  <a:pt x="1726950" y="321675"/>
                </a:lnTo>
                <a:cubicBezTo>
                  <a:pt x="1726950" y="215712"/>
                  <a:pt x="1685917" y="178636"/>
                  <a:pt x="1593162" y="178636"/>
                </a:cubicBezTo>
                <a:cubicBezTo>
                  <a:pt x="1519409" y="178636"/>
                  <a:pt x="1465490" y="217249"/>
                  <a:pt x="1465490" y="272478"/>
                </a:cubicBezTo>
                <a:cubicBezTo>
                  <a:pt x="1465490" y="302753"/>
                  <a:pt x="1481464" y="319428"/>
                  <a:pt x="1508839" y="319428"/>
                </a:cubicBezTo>
                <a:cubicBezTo>
                  <a:pt x="1533186" y="319428"/>
                  <a:pt x="1551416" y="305060"/>
                  <a:pt x="1551416" y="279337"/>
                </a:cubicBezTo>
                <a:cubicBezTo>
                  <a:pt x="1551416" y="271000"/>
                  <a:pt x="1549160" y="261184"/>
                  <a:pt x="1546844" y="252078"/>
                </a:cubicBezTo>
                <a:lnTo>
                  <a:pt x="1522497" y="252078"/>
                </a:lnTo>
                <a:cubicBezTo>
                  <a:pt x="1521725" y="248293"/>
                  <a:pt x="1520953" y="245278"/>
                  <a:pt x="1520953" y="242262"/>
                </a:cubicBezTo>
                <a:cubicBezTo>
                  <a:pt x="1520953" y="213524"/>
                  <a:pt x="1559730" y="210449"/>
                  <a:pt x="1581760" y="210449"/>
                </a:cubicBezTo>
                <a:cubicBezTo>
                  <a:pt x="1639539" y="210449"/>
                  <a:pt x="1654741" y="247525"/>
                  <a:pt x="1654741" y="313397"/>
                </a:cubicBezTo>
                <a:lnTo>
                  <a:pt x="1654741" y="364842"/>
                </a:lnTo>
                <a:lnTo>
                  <a:pt x="1603791" y="364842"/>
                </a:lnTo>
                <a:close/>
                <a:moveTo>
                  <a:pt x="1216145" y="482158"/>
                </a:moveTo>
                <a:cubicBezTo>
                  <a:pt x="1216145" y="544956"/>
                  <a:pt x="1249577" y="571447"/>
                  <a:pt x="1303555" y="571447"/>
                </a:cubicBezTo>
                <a:cubicBezTo>
                  <a:pt x="1366619" y="571447"/>
                  <a:pt x="1397023" y="540403"/>
                  <a:pt x="1411512" y="476068"/>
                </a:cubicBezTo>
                <a:lnTo>
                  <a:pt x="1382652" y="468499"/>
                </a:lnTo>
                <a:cubicBezTo>
                  <a:pt x="1370479" y="514681"/>
                  <a:pt x="1353793" y="528281"/>
                  <a:pt x="1326417" y="528281"/>
                </a:cubicBezTo>
                <a:cubicBezTo>
                  <a:pt x="1297558" y="528281"/>
                  <a:pt x="1287641" y="511606"/>
                  <a:pt x="1287641" y="469977"/>
                </a:cubicBezTo>
                <a:lnTo>
                  <a:pt x="1287641" y="223990"/>
                </a:lnTo>
                <a:lnTo>
                  <a:pt x="1369707" y="223990"/>
                </a:lnTo>
                <a:lnTo>
                  <a:pt x="1369707" y="186974"/>
                </a:lnTo>
                <a:lnTo>
                  <a:pt x="1287641" y="186974"/>
                </a:lnTo>
                <a:lnTo>
                  <a:pt x="1287641" y="74151"/>
                </a:lnTo>
                <a:lnTo>
                  <a:pt x="1269411" y="74151"/>
                </a:lnTo>
                <a:lnTo>
                  <a:pt x="1216204" y="89289"/>
                </a:lnTo>
                <a:lnTo>
                  <a:pt x="1216204" y="186974"/>
                </a:lnTo>
                <a:lnTo>
                  <a:pt x="1160741" y="186974"/>
                </a:lnTo>
                <a:lnTo>
                  <a:pt x="1160741" y="224049"/>
                </a:lnTo>
                <a:lnTo>
                  <a:pt x="1216204" y="224049"/>
                </a:lnTo>
                <a:lnTo>
                  <a:pt x="1216204" y="482158"/>
                </a:lnTo>
                <a:close/>
                <a:moveTo>
                  <a:pt x="848986" y="571447"/>
                </a:moveTo>
                <a:lnTo>
                  <a:pt x="874817" y="571447"/>
                </a:lnTo>
                <a:cubicBezTo>
                  <a:pt x="877073" y="545725"/>
                  <a:pt x="880874" y="540403"/>
                  <a:pt x="886990" y="540403"/>
                </a:cubicBezTo>
                <a:cubicBezTo>
                  <a:pt x="899163" y="540403"/>
                  <a:pt x="923451" y="571447"/>
                  <a:pt x="991859" y="571447"/>
                </a:cubicBezTo>
                <a:cubicBezTo>
                  <a:pt x="1074697" y="571447"/>
                  <a:pt x="1116502" y="515449"/>
                  <a:pt x="1116502" y="446561"/>
                </a:cubicBezTo>
                <a:cubicBezTo>
                  <a:pt x="1116502" y="287616"/>
                  <a:pt x="909733" y="364073"/>
                  <a:pt x="909733" y="268694"/>
                </a:cubicBezTo>
                <a:cubicBezTo>
                  <a:pt x="909733" y="235403"/>
                  <a:pt x="938593" y="214174"/>
                  <a:pt x="976598" y="214174"/>
                </a:cubicBezTo>
                <a:cubicBezTo>
                  <a:pt x="1025232" y="214174"/>
                  <a:pt x="1054151" y="240665"/>
                  <a:pt x="1068580" y="296663"/>
                </a:cubicBezTo>
                <a:lnTo>
                  <a:pt x="1098212" y="296663"/>
                </a:lnTo>
                <a:lnTo>
                  <a:pt x="1098212" y="178636"/>
                </a:lnTo>
                <a:lnTo>
                  <a:pt x="1073865" y="178636"/>
                </a:lnTo>
                <a:cubicBezTo>
                  <a:pt x="1072322" y="192237"/>
                  <a:pt x="1070065" y="200574"/>
                  <a:pt x="1060920" y="200574"/>
                </a:cubicBezTo>
                <a:cubicBezTo>
                  <a:pt x="1047262" y="200574"/>
                  <a:pt x="1031288" y="178636"/>
                  <a:pt x="977310" y="178636"/>
                </a:cubicBezTo>
                <a:cubicBezTo>
                  <a:pt x="907358" y="178636"/>
                  <a:pt x="855696" y="227834"/>
                  <a:pt x="855696" y="292938"/>
                </a:cubicBezTo>
                <a:cubicBezTo>
                  <a:pt x="855696" y="443546"/>
                  <a:pt x="1061692" y="360288"/>
                  <a:pt x="1061692" y="469268"/>
                </a:cubicBezTo>
                <a:cubicBezTo>
                  <a:pt x="1061692" y="511665"/>
                  <a:pt x="1035089" y="533603"/>
                  <a:pt x="988712" y="533603"/>
                </a:cubicBezTo>
                <a:cubicBezTo>
                  <a:pt x="936277" y="533603"/>
                  <a:pt x="883843" y="502559"/>
                  <a:pt x="879270" y="435977"/>
                </a:cubicBezTo>
                <a:lnTo>
                  <a:pt x="848867" y="435977"/>
                </a:lnTo>
                <a:lnTo>
                  <a:pt x="848867" y="571447"/>
                </a:lnTo>
                <a:close/>
                <a:moveTo>
                  <a:pt x="789722" y="563109"/>
                </a:moveTo>
                <a:lnTo>
                  <a:pt x="789722" y="532834"/>
                </a:lnTo>
                <a:lnTo>
                  <a:pt x="741860" y="527512"/>
                </a:lnTo>
                <a:lnTo>
                  <a:pt x="741860" y="186974"/>
                </a:lnTo>
                <a:lnTo>
                  <a:pt x="620246" y="186974"/>
                </a:lnTo>
                <a:lnTo>
                  <a:pt x="620246" y="217249"/>
                </a:lnTo>
                <a:lnTo>
                  <a:pt x="670424" y="222571"/>
                </a:lnTo>
                <a:lnTo>
                  <a:pt x="670424" y="415576"/>
                </a:lnTo>
                <a:cubicBezTo>
                  <a:pt x="670424" y="484465"/>
                  <a:pt x="627075" y="520771"/>
                  <a:pt x="575412" y="520771"/>
                </a:cubicBezTo>
                <a:cubicBezTo>
                  <a:pt x="522206" y="520771"/>
                  <a:pt x="510033" y="493512"/>
                  <a:pt x="510033" y="443546"/>
                </a:cubicBezTo>
                <a:lnTo>
                  <a:pt x="510033" y="186974"/>
                </a:lnTo>
                <a:lnTo>
                  <a:pt x="389903" y="186974"/>
                </a:lnTo>
                <a:lnTo>
                  <a:pt x="389903" y="217249"/>
                </a:lnTo>
                <a:lnTo>
                  <a:pt x="437765" y="222571"/>
                </a:lnTo>
                <a:lnTo>
                  <a:pt x="437765" y="442836"/>
                </a:lnTo>
                <a:cubicBezTo>
                  <a:pt x="437765" y="531415"/>
                  <a:pt x="473513" y="571506"/>
                  <a:pt x="551006" y="571506"/>
                </a:cubicBezTo>
                <a:cubicBezTo>
                  <a:pt x="614842" y="571506"/>
                  <a:pt x="655162" y="537446"/>
                  <a:pt x="675649" y="501849"/>
                </a:cubicBezTo>
                <a:lnTo>
                  <a:pt x="681706" y="563169"/>
                </a:lnTo>
                <a:lnTo>
                  <a:pt x="789722" y="563169"/>
                </a:lnTo>
                <a:close/>
                <a:moveTo>
                  <a:pt x="167220" y="534372"/>
                </a:moveTo>
                <a:cubicBezTo>
                  <a:pt x="76009" y="534372"/>
                  <a:pt x="50950" y="479852"/>
                  <a:pt x="28860" y="398133"/>
                </a:cubicBezTo>
                <a:lnTo>
                  <a:pt x="0" y="398133"/>
                </a:lnTo>
                <a:lnTo>
                  <a:pt x="6829" y="572984"/>
                </a:lnTo>
                <a:lnTo>
                  <a:pt x="31176" y="572984"/>
                </a:lnTo>
                <a:cubicBezTo>
                  <a:pt x="37233" y="558615"/>
                  <a:pt x="39548" y="549509"/>
                  <a:pt x="50178" y="549509"/>
                </a:cubicBezTo>
                <a:cubicBezTo>
                  <a:pt x="72981" y="549509"/>
                  <a:pt x="101128" y="571447"/>
                  <a:pt x="169536" y="571447"/>
                </a:cubicBezTo>
                <a:cubicBezTo>
                  <a:pt x="282005" y="571447"/>
                  <a:pt x="341328" y="498006"/>
                  <a:pt x="341328" y="401148"/>
                </a:cubicBezTo>
                <a:cubicBezTo>
                  <a:pt x="341328" y="286078"/>
                  <a:pt x="257718" y="263372"/>
                  <a:pt x="176365" y="241434"/>
                </a:cubicBezTo>
                <a:cubicBezTo>
                  <a:pt x="110985" y="223281"/>
                  <a:pt x="62351" y="203590"/>
                  <a:pt x="62351" y="143039"/>
                </a:cubicBezTo>
                <a:cubicBezTo>
                  <a:pt x="62351" y="93073"/>
                  <a:pt x="101900" y="61319"/>
                  <a:pt x="161163" y="61319"/>
                </a:cubicBezTo>
                <a:cubicBezTo>
                  <a:pt x="224999" y="61319"/>
                  <a:pt x="263003" y="93132"/>
                  <a:pt x="285034" y="186205"/>
                </a:cubicBezTo>
                <a:lnTo>
                  <a:pt x="313894" y="186205"/>
                </a:lnTo>
                <a:lnTo>
                  <a:pt x="308549" y="31813"/>
                </a:lnTo>
                <a:lnTo>
                  <a:pt x="285747" y="31813"/>
                </a:lnTo>
                <a:cubicBezTo>
                  <a:pt x="280402" y="41629"/>
                  <a:pt x="277374" y="47719"/>
                  <a:pt x="266744" y="47719"/>
                </a:cubicBezTo>
                <a:cubicBezTo>
                  <a:pt x="248514" y="47719"/>
                  <a:pt x="220367" y="25013"/>
                  <a:pt x="162588" y="25013"/>
                </a:cubicBezTo>
                <a:cubicBezTo>
                  <a:pt x="55403" y="25013"/>
                  <a:pt x="5998" y="102948"/>
                  <a:pt x="5998" y="179405"/>
                </a:cubicBezTo>
                <a:cubicBezTo>
                  <a:pt x="5998" y="275553"/>
                  <a:pt x="58432" y="301275"/>
                  <a:pt x="145842" y="323982"/>
                </a:cubicBezTo>
                <a:cubicBezTo>
                  <a:pt x="239310" y="348935"/>
                  <a:pt x="287231" y="361826"/>
                  <a:pt x="287231" y="433730"/>
                </a:cubicBezTo>
                <a:cubicBezTo>
                  <a:pt x="287290" y="496527"/>
                  <a:pt x="244001" y="534372"/>
                  <a:pt x="167220" y="534372"/>
                </a:cubicBezTo>
              </a:path>
            </a:pathLst>
          </a:custGeom>
          <a:solidFill>
            <a:schemeClr val="bg1"/>
          </a:solidFill>
          <a:ln w="5933" cap="flat">
            <a:noFill/>
            <a:prstDash val="solid"/>
            <a:miter/>
          </a:ln>
        </p:spPr>
        <p:txBody>
          <a:bodyPr rtlCol="0" anchor="ctr"/>
          <a:lstStyle/>
          <a:p>
            <a:endParaRPr lang="en-US"/>
          </a:p>
        </p:txBody>
      </p:sp>
    </p:spTree>
    <p:extLst>
      <p:ext uri="{BB962C8B-B14F-4D97-AF65-F5344CB8AC3E}">
        <p14:creationId xmlns:p14="http://schemas.microsoft.com/office/powerpoint/2010/main" val="307570499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2 Call out Lar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25"/>
            <a:ext cx="11664950" cy="5795963"/>
          </a:xfrm>
          <a:prstGeom prst="rect">
            <a:avLst/>
          </a:prstGeom>
        </p:spPr>
        <p:txBody>
          <a:bodyPr lIns="0" tIns="0" rIns="0" bIns="0" anchor="ctr" anchorCtr="0">
            <a:normAutofit/>
          </a:bodyPr>
          <a:lstStyle>
            <a:lvl1pPr>
              <a:lnSpc>
                <a:spcPct val="90000"/>
              </a:lnSpc>
              <a:defRPr sz="9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Large text call out</a:t>
            </a:r>
          </a:p>
        </p:txBody>
      </p:sp>
      <p:cxnSp>
        <p:nvCxnSpPr>
          <p:cNvPr id="5" name="Straight Connector 4">
            <a:extLst>
              <a:ext uri="{FF2B5EF4-FFF2-40B4-BE49-F238E27FC236}">
                <a16:creationId xmlns:a16="http://schemas.microsoft.com/office/drawing/2014/main" id="{6B596BE8-3110-764C-9BBC-16D507EF9925}"/>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93C40AC-01AD-604C-A852-EF2B1A10D214}"/>
              </a:ext>
            </a:extLst>
          </p:cNvPr>
          <p:cNvGrpSpPr/>
          <p:nvPr userDrawn="1"/>
        </p:nvGrpSpPr>
        <p:grpSpPr>
          <a:xfrm>
            <a:off x="10814051" y="6438651"/>
            <a:ext cx="1111250" cy="225425"/>
            <a:chOff x="292100" y="6413250"/>
            <a:chExt cx="1111250" cy="225425"/>
          </a:xfrm>
        </p:grpSpPr>
        <p:sp>
          <p:nvSpPr>
            <p:cNvPr id="6" name="Freeform: Shape 12">
              <a:extLst>
                <a:ext uri="{FF2B5EF4-FFF2-40B4-BE49-F238E27FC236}">
                  <a16:creationId xmlns:a16="http://schemas.microsoft.com/office/drawing/2014/main" id="{F34D1FD1-70E7-064A-AD42-05BD7D8E5048}"/>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36ED59FD-A74C-A04B-B454-9DF8F157021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8" name="Graphic 6">
            <a:extLst>
              <a:ext uri="{FF2B5EF4-FFF2-40B4-BE49-F238E27FC236}">
                <a16:creationId xmlns:a16="http://schemas.microsoft.com/office/drawing/2014/main" id="{D84AC024-C3B2-08DC-FBA8-7BE45EFC61C0}"/>
              </a:ext>
            </a:extLst>
          </p:cNvPr>
          <p:cNvSpPr/>
          <p:nvPr userDrawn="1"/>
        </p:nvSpPr>
        <p:spPr>
          <a:xfrm>
            <a:off x="287339" y="6465716"/>
            <a:ext cx="1563045" cy="166520"/>
          </a:xfrm>
          <a:custGeom>
            <a:avLst/>
            <a:gdLst>
              <a:gd name="connsiteX0" fmla="*/ 6516173 w 6783688"/>
              <a:gd name="connsiteY0" fmla="*/ 571447 h 722705"/>
              <a:gd name="connsiteX1" fmla="*/ 6542004 w 6783688"/>
              <a:gd name="connsiteY1" fmla="*/ 571447 h 722705"/>
              <a:gd name="connsiteX2" fmla="*/ 6554178 w 6783688"/>
              <a:gd name="connsiteY2" fmla="*/ 540403 h 722705"/>
              <a:gd name="connsiteX3" fmla="*/ 6659046 w 6783688"/>
              <a:gd name="connsiteY3" fmla="*/ 571447 h 722705"/>
              <a:gd name="connsiteX4" fmla="*/ 6783689 w 6783688"/>
              <a:gd name="connsiteY4" fmla="*/ 446561 h 722705"/>
              <a:gd name="connsiteX5" fmla="*/ 6576921 w 6783688"/>
              <a:gd name="connsiteY5" fmla="*/ 268694 h 722705"/>
              <a:gd name="connsiteX6" fmla="*/ 6643785 w 6783688"/>
              <a:gd name="connsiteY6" fmla="*/ 214174 h 722705"/>
              <a:gd name="connsiteX7" fmla="*/ 6735768 w 6783688"/>
              <a:gd name="connsiteY7" fmla="*/ 296663 h 722705"/>
              <a:gd name="connsiteX8" fmla="*/ 6765400 w 6783688"/>
              <a:gd name="connsiteY8" fmla="*/ 296663 h 722705"/>
              <a:gd name="connsiteX9" fmla="*/ 6765400 w 6783688"/>
              <a:gd name="connsiteY9" fmla="*/ 178636 h 722705"/>
              <a:gd name="connsiteX10" fmla="*/ 6741053 w 6783688"/>
              <a:gd name="connsiteY10" fmla="*/ 178636 h 722705"/>
              <a:gd name="connsiteX11" fmla="*/ 6728108 w 6783688"/>
              <a:gd name="connsiteY11" fmla="*/ 200574 h 722705"/>
              <a:gd name="connsiteX12" fmla="*/ 6644498 w 6783688"/>
              <a:gd name="connsiteY12" fmla="*/ 178636 h 722705"/>
              <a:gd name="connsiteX13" fmla="*/ 6522884 w 6783688"/>
              <a:gd name="connsiteY13" fmla="*/ 292938 h 722705"/>
              <a:gd name="connsiteX14" fmla="*/ 6728880 w 6783688"/>
              <a:gd name="connsiteY14" fmla="*/ 469268 h 722705"/>
              <a:gd name="connsiteX15" fmla="*/ 6655900 w 6783688"/>
              <a:gd name="connsiteY15" fmla="*/ 533603 h 722705"/>
              <a:gd name="connsiteX16" fmla="*/ 6546458 w 6783688"/>
              <a:gd name="connsiteY16" fmla="*/ 435977 h 722705"/>
              <a:gd name="connsiteX17" fmla="*/ 6516055 w 6783688"/>
              <a:gd name="connsiteY17" fmla="*/ 435977 h 722705"/>
              <a:gd name="connsiteX18" fmla="*/ 6516055 w 6783688"/>
              <a:gd name="connsiteY18" fmla="*/ 571447 h 722705"/>
              <a:gd name="connsiteX19" fmla="*/ 6218194 w 6783688"/>
              <a:gd name="connsiteY19" fmla="*/ 334566 h 722705"/>
              <a:gd name="connsiteX20" fmla="*/ 6308633 w 6783688"/>
              <a:gd name="connsiteY20" fmla="*/ 213465 h 722705"/>
              <a:gd name="connsiteX21" fmla="*/ 6380069 w 6783688"/>
              <a:gd name="connsiteY21" fmla="*/ 317891 h 722705"/>
              <a:gd name="connsiteX22" fmla="*/ 6380069 w 6783688"/>
              <a:gd name="connsiteY22" fmla="*/ 334566 h 722705"/>
              <a:gd name="connsiteX23" fmla="*/ 6218194 w 6783688"/>
              <a:gd name="connsiteY23" fmla="*/ 334566 h 722705"/>
              <a:gd name="connsiteX24" fmla="*/ 6139929 w 6783688"/>
              <a:gd name="connsiteY24" fmla="*/ 379979 h 722705"/>
              <a:gd name="connsiteX25" fmla="*/ 6305605 w 6783688"/>
              <a:gd name="connsiteY25" fmla="*/ 571447 h 722705"/>
              <a:gd name="connsiteX26" fmla="*/ 6448478 w 6783688"/>
              <a:gd name="connsiteY26" fmla="*/ 472283 h 722705"/>
              <a:gd name="connsiteX27" fmla="*/ 6415046 w 6783688"/>
              <a:gd name="connsiteY27" fmla="*/ 460930 h 722705"/>
              <a:gd name="connsiteX28" fmla="*/ 6320034 w 6783688"/>
              <a:gd name="connsiteY28" fmla="*/ 526034 h 722705"/>
              <a:gd name="connsiteX29" fmla="*/ 6218194 w 6783688"/>
              <a:gd name="connsiteY29" fmla="*/ 374657 h 722705"/>
              <a:gd name="connsiteX30" fmla="*/ 6451566 w 6783688"/>
              <a:gd name="connsiteY30" fmla="*/ 374657 h 722705"/>
              <a:gd name="connsiteX31" fmla="*/ 6453110 w 6783688"/>
              <a:gd name="connsiteY31" fmla="*/ 342845 h 722705"/>
              <a:gd name="connsiteX32" fmla="*/ 6310949 w 6783688"/>
              <a:gd name="connsiteY32" fmla="*/ 178577 h 722705"/>
              <a:gd name="connsiteX33" fmla="*/ 6139929 w 6783688"/>
              <a:gd name="connsiteY33" fmla="*/ 379979 h 722705"/>
              <a:gd name="connsiteX34" fmla="*/ 5948362 w 6783688"/>
              <a:gd name="connsiteY34" fmla="*/ 58304 h 722705"/>
              <a:gd name="connsiteX35" fmla="*/ 5995511 w 6783688"/>
              <a:gd name="connsiteY35" fmla="*/ 103717 h 722705"/>
              <a:gd name="connsiteX36" fmla="*/ 6042661 w 6783688"/>
              <a:gd name="connsiteY36" fmla="*/ 57535 h 722705"/>
              <a:gd name="connsiteX37" fmla="*/ 5994798 w 6783688"/>
              <a:gd name="connsiteY37" fmla="*/ 11353 h 722705"/>
              <a:gd name="connsiteX38" fmla="*/ 5948362 w 6783688"/>
              <a:gd name="connsiteY38" fmla="*/ 58304 h 722705"/>
              <a:gd name="connsiteX39" fmla="*/ 5912673 w 6783688"/>
              <a:gd name="connsiteY39" fmla="*/ 186974 h 722705"/>
              <a:gd name="connsiteX40" fmla="*/ 5912673 w 6783688"/>
              <a:gd name="connsiteY40" fmla="*/ 217249 h 722705"/>
              <a:gd name="connsiteX41" fmla="*/ 5967423 w 6783688"/>
              <a:gd name="connsiteY41" fmla="*/ 222571 h 722705"/>
              <a:gd name="connsiteX42" fmla="*/ 5967423 w 6783688"/>
              <a:gd name="connsiteY42" fmla="*/ 527571 h 722705"/>
              <a:gd name="connsiteX43" fmla="*/ 5912673 w 6783688"/>
              <a:gd name="connsiteY43" fmla="*/ 532893 h 722705"/>
              <a:gd name="connsiteX44" fmla="*/ 5912673 w 6783688"/>
              <a:gd name="connsiteY44" fmla="*/ 563169 h 722705"/>
              <a:gd name="connsiteX45" fmla="*/ 6095867 w 6783688"/>
              <a:gd name="connsiteY45" fmla="*/ 563169 h 722705"/>
              <a:gd name="connsiteX46" fmla="*/ 6095867 w 6783688"/>
              <a:gd name="connsiteY46" fmla="*/ 532893 h 722705"/>
              <a:gd name="connsiteX47" fmla="*/ 6039632 w 6783688"/>
              <a:gd name="connsiteY47" fmla="*/ 527571 h 722705"/>
              <a:gd name="connsiteX48" fmla="*/ 6039632 w 6783688"/>
              <a:gd name="connsiteY48" fmla="*/ 186974 h 722705"/>
              <a:gd name="connsiteX49" fmla="*/ 5912673 w 6783688"/>
              <a:gd name="connsiteY49" fmla="*/ 186974 h 722705"/>
              <a:gd name="connsiteX50" fmla="*/ 5737853 w 6783688"/>
              <a:gd name="connsiteY50" fmla="*/ 178636 h 722705"/>
              <a:gd name="connsiteX51" fmla="*/ 5557687 w 6783688"/>
              <a:gd name="connsiteY51" fmla="*/ 386011 h 722705"/>
              <a:gd name="connsiteX52" fmla="*/ 5723363 w 6783688"/>
              <a:gd name="connsiteY52" fmla="*/ 571447 h 722705"/>
              <a:gd name="connsiteX53" fmla="*/ 5863980 w 6783688"/>
              <a:gd name="connsiteY53" fmla="*/ 470805 h 722705"/>
              <a:gd name="connsiteX54" fmla="*/ 5830548 w 6783688"/>
              <a:gd name="connsiteY54" fmla="*/ 459452 h 722705"/>
              <a:gd name="connsiteX55" fmla="*/ 5739337 w 6783688"/>
              <a:gd name="connsiteY55" fmla="*/ 526803 h 722705"/>
              <a:gd name="connsiteX56" fmla="*/ 5635953 w 6783688"/>
              <a:gd name="connsiteY56" fmla="*/ 370873 h 722705"/>
              <a:gd name="connsiteX57" fmla="*/ 5740822 w 6783688"/>
              <a:gd name="connsiteY57" fmla="*/ 214174 h 722705"/>
              <a:gd name="connsiteX58" fmla="*/ 5797828 w 6783688"/>
              <a:gd name="connsiteY58" fmla="*/ 249003 h 722705"/>
              <a:gd name="connsiteX59" fmla="*/ 5795572 w 6783688"/>
              <a:gd name="connsiteY59" fmla="*/ 265678 h 722705"/>
              <a:gd name="connsiteX60" fmla="*/ 5770513 w 6783688"/>
              <a:gd name="connsiteY60" fmla="*/ 265678 h 722705"/>
              <a:gd name="connsiteX61" fmla="*/ 5763684 w 6783688"/>
              <a:gd name="connsiteY61" fmla="*/ 298969 h 722705"/>
              <a:gd name="connsiteX62" fmla="*/ 5810833 w 6783688"/>
              <a:gd name="connsiteY62" fmla="*/ 342845 h 722705"/>
              <a:gd name="connsiteX63" fmla="*/ 5864039 w 6783688"/>
              <a:gd name="connsiteY63" fmla="*/ 280756 h 722705"/>
              <a:gd name="connsiteX64" fmla="*/ 5737853 w 6783688"/>
              <a:gd name="connsiteY64" fmla="*/ 178636 h 722705"/>
              <a:gd name="connsiteX65" fmla="*/ 5320515 w 6783688"/>
              <a:gd name="connsiteY65" fmla="*/ 529818 h 722705"/>
              <a:gd name="connsiteX66" fmla="*/ 5268853 w 6783688"/>
              <a:gd name="connsiteY66" fmla="*/ 470036 h 722705"/>
              <a:gd name="connsiteX67" fmla="*/ 5357035 w 6783688"/>
              <a:gd name="connsiteY67" fmla="*/ 396595 h 722705"/>
              <a:gd name="connsiteX68" fmla="*/ 5397296 w 6783688"/>
              <a:gd name="connsiteY68" fmla="*/ 396595 h 722705"/>
              <a:gd name="connsiteX69" fmla="*/ 5397296 w 6783688"/>
              <a:gd name="connsiteY69" fmla="*/ 458683 h 722705"/>
              <a:gd name="connsiteX70" fmla="*/ 5320515 w 6783688"/>
              <a:gd name="connsiteY70" fmla="*/ 529818 h 722705"/>
              <a:gd name="connsiteX71" fmla="*/ 5346406 w 6783688"/>
              <a:gd name="connsiteY71" fmla="*/ 364842 h 722705"/>
              <a:gd name="connsiteX72" fmla="*/ 5189815 w 6783688"/>
              <a:gd name="connsiteY72" fmla="*/ 474590 h 722705"/>
              <a:gd name="connsiteX73" fmla="*/ 5293200 w 6783688"/>
              <a:gd name="connsiteY73" fmla="*/ 571447 h 722705"/>
              <a:gd name="connsiteX74" fmla="*/ 5401869 w 6783688"/>
              <a:gd name="connsiteY74" fmla="*/ 517696 h 722705"/>
              <a:gd name="connsiteX75" fmla="*/ 5468020 w 6783688"/>
              <a:gd name="connsiteY75" fmla="*/ 570678 h 722705"/>
              <a:gd name="connsiteX76" fmla="*/ 5522770 w 6783688"/>
              <a:gd name="connsiteY76" fmla="*/ 557788 h 722705"/>
              <a:gd name="connsiteX77" fmla="*/ 5515942 w 6783688"/>
              <a:gd name="connsiteY77" fmla="*/ 532065 h 722705"/>
              <a:gd name="connsiteX78" fmla="*/ 5491595 w 6783688"/>
              <a:gd name="connsiteY78" fmla="*/ 536619 h 722705"/>
              <a:gd name="connsiteX79" fmla="*/ 5469564 w 6783688"/>
              <a:gd name="connsiteY79" fmla="*/ 494221 h 722705"/>
              <a:gd name="connsiteX80" fmla="*/ 5469564 w 6783688"/>
              <a:gd name="connsiteY80" fmla="*/ 321675 h 722705"/>
              <a:gd name="connsiteX81" fmla="*/ 5335776 w 6783688"/>
              <a:gd name="connsiteY81" fmla="*/ 178636 h 722705"/>
              <a:gd name="connsiteX82" fmla="*/ 5208105 w 6783688"/>
              <a:gd name="connsiteY82" fmla="*/ 272478 h 722705"/>
              <a:gd name="connsiteX83" fmla="*/ 5251454 w 6783688"/>
              <a:gd name="connsiteY83" fmla="*/ 319428 h 722705"/>
              <a:gd name="connsiteX84" fmla="*/ 5294031 w 6783688"/>
              <a:gd name="connsiteY84" fmla="*/ 279337 h 722705"/>
              <a:gd name="connsiteX85" fmla="*/ 5289458 w 6783688"/>
              <a:gd name="connsiteY85" fmla="*/ 252078 h 722705"/>
              <a:gd name="connsiteX86" fmla="*/ 5265112 w 6783688"/>
              <a:gd name="connsiteY86" fmla="*/ 252078 h 722705"/>
              <a:gd name="connsiteX87" fmla="*/ 5263568 w 6783688"/>
              <a:gd name="connsiteY87" fmla="*/ 242262 h 722705"/>
              <a:gd name="connsiteX88" fmla="*/ 5324375 w 6783688"/>
              <a:gd name="connsiteY88" fmla="*/ 210449 h 722705"/>
              <a:gd name="connsiteX89" fmla="*/ 5397356 w 6783688"/>
              <a:gd name="connsiteY89" fmla="*/ 313397 h 722705"/>
              <a:gd name="connsiteX90" fmla="*/ 5397356 w 6783688"/>
              <a:gd name="connsiteY90" fmla="*/ 364842 h 722705"/>
              <a:gd name="connsiteX91" fmla="*/ 5346406 w 6783688"/>
              <a:gd name="connsiteY91" fmla="*/ 364842 h 722705"/>
              <a:gd name="connsiteX92" fmla="*/ 4904782 w 6783688"/>
              <a:gd name="connsiteY92" fmla="*/ 312569 h 722705"/>
              <a:gd name="connsiteX93" fmla="*/ 4975446 w 6783688"/>
              <a:gd name="connsiteY93" fmla="*/ 211927 h 722705"/>
              <a:gd name="connsiteX94" fmla="*/ 5043854 w 6783688"/>
              <a:gd name="connsiteY94" fmla="*/ 311091 h 722705"/>
              <a:gd name="connsiteX95" fmla="*/ 4976218 w 6783688"/>
              <a:gd name="connsiteY95" fmla="*/ 413270 h 722705"/>
              <a:gd name="connsiteX96" fmla="*/ 4904782 w 6783688"/>
              <a:gd name="connsiteY96" fmla="*/ 312569 h 722705"/>
              <a:gd name="connsiteX97" fmla="*/ 4990648 w 6783688"/>
              <a:gd name="connsiteY97" fmla="*/ 575231 h 722705"/>
              <a:gd name="connsiteX98" fmla="*/ 5094032 w 6783688"/>
              <a:gd name="connsiteY98" fmla="*/ 620644 h 722705"/>
              <a:gd name="connsiteX99" fmla="*/ 4979247 w 6783688"/>
              <a:gd name="connsiteY99" fmla="*/ 684211 h 722705"/>
              <a:gd name="connsiteX100" fmla="*/ 4869805 w 6783688"/>
              <a:gd name="connsiteY100" fmla="*/ 626676 h 722705"/>
              <a:gd name="connsiteX101" fmla="*/ 4887264 w 6783688"/>
              <a:gd name="connsiteY101" fmla="*/ 575231 h 722705"/>
              <a:gd name="connsiteX102" fmla="*/ 4990648 w 6783688"/>
              <a:gd name="connsiteY102" fmla="*/ 575231 h 722705"/>
              <a:gd name="connsiteX103" fmla="*/ 4976990 w 6783688"/>
              <a:gd name="connsiteY103" fmla="*/ 448808 h 722705"/>
              <a:gd name="connsiteX104" fmla="*/ 5115350 w 6783688"/>
              <a:gd name="connsiteY104" fmla="*/ 312569 h 722705"/>
              <a:gd name="connsiteX105" fmla="*/ 5078117 w 6783688"/>
              <a:gd name="connsiteY105" fmla="*/ 220206 h 722705"/>
              <a:gd name="connsiteX106" fmla="*/ 5146526 w 6783688"/>
              <a:gd name="connsiteY106" fmla="*/ 209621 h 722705"/>
              <a:gd name="connsiteX107" fmla="*/ 5146526 w 6783688"/>
              <a:gd name="connsiteY107" fmla="*/ 167224 h 722705"/>
              <a:gd name="connsiteX108" fmla="*/ 5123723 w 6783688"/>
              <a:gd name="connsiteY108" fmla="*/ 161902 h 722705"/>
              <a:gd name="connsiteX109" fmla="*/ 5056087 w 6783688"/>
              <a:gd name="connsiteY109" fmla="*/ 199746 h 722705"/>
              <a:gd name="connsiteX110" fmla="*/ 4977049 w 6783688"/>
              <a:gd name="connsiteY110" fmla="*/ 178577 h 722705"/>
              <a:gd name="connsiteX111" fmla="*/ 4831088 w 6783688"/>
              <a:gd name="connsiteY111" fmla="*/ 320848 h 722705"/>
              <a:gd name="connsiteX112" fmla="*/ 4901753 w 6783688"/>
              <a:gd name="connsiteY112" fmla="*/ 434380 h 722705"/>
              <a:gd name="connsiteX113" fmla="*/ 4836373 w 6783688"/>
              <a:gd name="connsiteY113" fmla="*/ 521422 h 722705"/>
              <a:gd name="connsiteX114" fmla="*/ 4862204 w 6783688"/>
              <a:gd name="connsiteY114" fmla="*/ 563050 h 722705"/>
              <a:gd name="connsiteX115" fmla="*/ 4811255 w 6783688"/>
              <a:gd name="connsiteY115" fmla="*/ 640986 h 722705"/>
              <a:gd name="connsiteX116" fmla="*/ 4961729 w 6783688"/>
              <a:gd name="connsiteY116" fmla="*/ 722705 h 722705"/>
              <a:gd name="connsiteX117" fmla="*/ 5148723 w 6783688"/>
              <a:gd name="connsiteY117" fmla="*/ 603142 h 722705"/>
              <a:gd name="connsiteX118" fmla="*/ 5000505 w 6783688"/>
              <a:gd name="connsiteY118" fmla="*/ 504747 h 722705"/>
              <a:gd name="connsiteX119" fmla="*/ 4929841 w 6783688"/>
              <a:gd name="connsiteY119" fmla="*/ 504747 h 722705"/>
              <a:gd name="connsiteX120" fmla="*/ 4900209 w 6783688"/>
              <a:gd name="connsiteY120" fmla="*/ 488840 h 722705"/>
              <a:gd name="connsiteX121" fmla="*/ 4934413 w 6783688"/>
              <a:gd name="connsiteY121" fmla="*/ 444196 h 722705"/>
              <a:gd name="connsiteX122" fmla="*/ 4976990 w 6783688"/>
              <a:gd name="connsiteY122" fmla="*/ 448808 h 722705"/>
              <a:gd name="connsiteX123" fmla="*/ 4541423 w 6783688"/>
              <a:gd name="connsiteY123" fmla="*/ 334566 h 722705"/>
              <a:gd name="connsiteX124" fmla="*/ 4631861 w 6783688"/>
              <a:gd name="connsiteY124" fmla="*/ 213465 h 722705"/>
              <a:gd name="connsiteX125" fmla="*/ 4703298 w 6783688"/>
              <a:gd name="connsiteY125" fmla="*/ 317891 h 722705"/>
              <a:gd name="connsiteX126" fmla="*/ 4703298 w 6783688"/>
              <a:gd name="connsiteY126" fmla="*/ 334566 h 722705"/>
              <a:gd name="connsiteX127" fmla="*/ 4541423 w 6783688"/>
              <a:gd name="connsiteY127" fmla="*/ 334566 h 722705"/>
              <a:gd name="connsiteX128" fmla="*/ 4463157 w 6783688"/>
              <a:gd name="connsiteY128" fmla="*/ 379979 h 722705"/>
              <a:gd name="connsiteX129" fmla="*/ 4628833 w 6783688"/>
              <a:gd name="connsiteY129" fmla="*/ 571447 h 722705"/>
              <a:gd name="connsiteX130" fmla="*/ 4771706 w 6783688"/>
              <a:gd name="connsiteY130" fmla="*/ 472283 h 722705"/>
              <a:gd name="connsiteX131" fmla="*/ 4738274 w 6783688"/>
              <a:gd name="connsiteY131" fmla="*/ 460930 h 722705"/>
              <a:gd name="connsiteX132" fmla="*/ 4643263 w 6783688"/>
              <a:gd name="connsiteY132" fmla="*/ 526034 h 722705"/>
              <a:gd name="connsiteX133" fmla="*/ 4541423 w 6783688"/>
              <a:gd name="connsiteY133" fmla="*/ 374657 h 722705"/>
              <a:gd name="connsiteX134" fmla="*/ 4774794 w 6783688"/>
              <a:gd name="connsiteY134" fmla="*/ 374657 h 722705"/>
              <a:gd name="connsiteX135" fmla="*/ 4776338 w 6783688"/>
              <a:gd name="connsiteY135" fmla="*/ 342845 h 722705"/>
              <a:gd name="connsiteX136" fmla="*/ 4634177 w 6783688"/>
              <a:gd name="connsiteY136" fmla="*/ 178577 h 722705"/>
              <a:gd name="connsiteX137" fmla="*/ 4463157 w 6783688"/>
              <a:gd name="connsiteY137" fmla="*/ 379979 h 722705"/>
              <a:gd name="connsiteX138" fmla="*/ 4029133 w 6783688"/>
              <a:gd name="connsiteY138" fmla="*/ 33291 h 722705"/>
              <a:gd name="connsiteX139" fmla="*/ 4029133 w 6783688"/>
              <a:gd name="connsiteY139" fmla="*/ 63566 h 722705"/>
              <a:gd name="connsiteX140" fmla="*/ 4086912 w 6783688"/>
              <a:gd name="connsiteY140" fmla="*/ 69598 h 722705"/>
              <a:gd name="connsiteX141" fmla="*/ 4086912 w 6783688"/>
              <a:gd name="connsiteY141" fmla="*/ 527512 h 722705"/>
              <a:gd name="connsiteX142" fmla="*/ 4029133 w 6783688"/>
              <a:gd name="connsiteY142" fmla="*/ 533544 h 722705"/>
              <a:gd name="connsiteX143" fmla="*/ 4029133 w 6783688"/>
              <a:gd name="connsiteY143" fmla="*/ 563050 h 722705"/>
              <a:gd name="connsiteX144" fmla="*/ 4398549 w 6783688"/>
              <a:gd name="connsiteY144" fmla="*/ 563050 h 722705"/>
              <a:gd name="connsiteX145" fmla="*/ 4405378 w 6783688"/>
              <a:gd name="connsiteY145" fmla="*/ 393520 h 722705"/>
              <a:gd name="connsiteX146" fmla="*/ 4377231 w 6783688"/>
              <a:gd name="connsiteY146" fmla="*/ 393520 h 722705"/>
              <a:gd name="connsiteX147" fmla="*/ 4210783 w 6783688"/>
              <a:gd name="connsiteY147" fmla="*/ 528222 h 722705"/>
              <a:gd name="connsiteX148" fmla="*/ 4165949 w 6783688"/>
              <a:gd name="connsiteY148" fmla="*/ 528222 h 722705"/>
              <a:gd name="connsiteX149" fmla="*/ 4165949 w 6783688"/>
              <a:gd name="connsiteY149" fmla="*/ 69657 h 722705"/>
              <a:gd name="connsiteX150" fmla="*/ 4243502 w 6783688"/>
              <a:gd name="connsiteY150" fmla="*/ 62857 h 722705"/>
              <a:gd name="connsiteX151" fmla="*/ 4243502 w 6783688"/>
              <a:gd name="connsiteY151" fmla="*/ 33350 h 722705"/>
              <a:gd name="connsiteX152" fmla="*/ 4029133 w 6783688"/>
              <a:gd name="connsiteY152" fmla="*/ 33350 h 722705"/>
              <a:gd name="connsiteX153" fmla="*/ 3587568 w 6783688"/>
              <a:gd name="connsiteY153" fmla="*/ 334566 h 722705"/>
              <a:gd name="connsiteX154" fmla="*/ 3678007 w 6783688"/>
              <a:gd name="connsiteY154" fmla="*/ 213465 h 722705"/>
              <a:gd name="connsiteX155" fmla="*/ 3749443 w 6783688"/>
              <a:gd name="connsiteY155" fmla="*/ 317891 h 722705"/>
              <a:gd name="connsiteX156" fmla="*/ 3749443 w 6783688"/>
              <a:gd name="connsiteY156" fmla="*/ 334566 h 722705"/>
              <a:gd name="connsiteX157" fmla="*/ 3587568 w 6783688"/>
              <a:gd name="connsiteY157" fmla="*/ 334566 h 722705"/>
              <a:gd name="connsiteX158" fmla="*/ 3509243 w 6783688"/>
              <a:gd name="connsiteY158" fmla="*/ 379979 h 722705"/>
              <a:gd name="connsiteX159" fmla="*/ 3674919 w 6783688"/>
              <a:gd name="connsiteY159" fmla="*/ 571447 h 722705"/>
              <a:gd name="connsiteX160" fmla="*/ 3817792 w 6783688"/>
              <a:gd name="connsiteY160" fmla="*/ 472283 h 722705"/>
              <a:gd name="connsiteX161" fmla="*/ 3784360 w 6783688"/>
              <a:gd name="connsiteY161" fmla="*/ 460930 h 722705"/>
              <a:gd name="connsiteX162" fmla="*/ 3689349 w 6783688"/>
              <a:gd name="connsiteY162" fmla="*/ 526034 h 722705"/>
              <a:gd name="connsiteX163" fmla="*/ 3587509 w 6783688"/>
              <a:gd name="connsiteY163" fmla="*/ 374657 h 722705"/>
              <a:gd name="connsiteX164" fmla="*/ 3820880 w 6783688"/>
              <a:gd name="connsiteY164" fmla="*/ 374657 h 722705"/>
              <a:gd name="connsiteX165" fmla="*/ 3822424 w 6783688"/>
              <a:gd name="connsiteY165" fmla="*/ 342845 h 722705"/>
              <a:gd name="connsiteX166" fmla="*/ 3680264 w 6783688"/>
              <a:gd name="connsiteY166" fmla="*/ 178577 h 722705"/>
              <a:gd name="connsiteX167" fmla="*/ 3509243 w 6783688"/>
              <a:gd name="connsiteY167" fmla="*/ 379979 h 722705"/>
              <a:gd name="connsiteX168" fmla="*/ 3282760 w 6783688"/>
              <a:gd name="connsiteY168" fmla="*/ 0 h 722705"/>
              <a:gd name="connsiteX169" fmla="*/ 3282760 w 6783688"/>
              <a:gd name="connsiteY169" fmla="*/ 30275 h 722705"/>
              <a:gd name="connsiteX170" fmla="*/ 3335194 w 6783688"/>
              <a:gd name="connsiteY170" fmla="*/ 35597 h 722705"/>
              <a:gd name="connsiteX171" fmla="*/ 3335194 w 6783688"/>
              <a:gd name="connsiteY171" fmla="*/ 527571 h 722705"/>
              <a:gd name="connsiteX172" fmla="*/ 3282760 w 6783688"/>
              <a:gd name="connsiteY172" fmla="*/ 532893 h 722705"/>
              <a:gd name="connsiteX173" fmla="*/ 3282760 w 6783688"/>
              <a:gd name="connsiteY173" fmla="*/ 563169 h 722705"/>
              <a:gd name="connsiteX174" fmla="*/ 3462153 w 6783688"/>
              <a:gd name="connsiteY174" fmla="*/ 563169 h 722705"/>
              <a:gd name="connsiteX175" fmla="*/ 3462153 w 6783688"/>
              <a:gd name="connsiteY175" fmla="*/ 532893 h 722705"/>
              <a:gd name="connsiteX176" fmla="*/ 3406690 w 6783688"/>
              <a:gd name="connsiteY176" fmla="*/ 527571 h 722705"/>
              <a:gd name="connsiteX177" fmla="*/ 3406690 w 6783688"/>
              <a:gd name="connsiteY177" fmla="*/ 0 h 722705"/>
              <a:gd name="connsiteX178" fmla="*/ 3282760 w 6783688"/>
              <a:gd name="connsiteY178" fmla="*/ 0 h 722705"/>
              <a:gd name="connsiteX179" fmla="*/ 2923261 w 6783688"/>
              <a:gd name="connsiteY179" fmla="*/ 570678 h 722705"/>
              <a:gd name="connsiteX180" fmla="*/ 2952893 w 6783688"/>
              <a:gd name="connsiteY180" fmla="*/ 529818 h 722705"/>
              <a:gd name="connsiteX181" fmla="*/ 3066134 w 6783688"/>
              <a:gd name="connsiteY181" fmla="*/ 571447 h 722705"/>
              <a:gd name="connsiteX182" fmla="*/ 3230325 w 6783688"/>
              <a:gd name="connsiteY182" fmla="*/ 371642 h 722705"/>
              <a:gd name="connsiteX183" fmla="*/ 3090481 w 6783688"/>
              <a:gd name="connsiteY183" fmla="*/ 178636 h 722705"/>
              <a:gd name="connsiteX184" fmla="*/ 2971895 w 6783688"/>
              <a:gd name="connsiteY184" fmla="*/ 240724 h 722705"/>
              <a:gd name="connsiteX185" fmla="*/ 2971895 w 6783688"/>
              <a:gd name="connsiteY185" fmla="*/ 59 h 722705"/>
              <a:gd name="connsiteX186" fmla="*/ 2852537 w 6783688"/>
              <a:gd name="connsiteY186" fmla="*/ 59 h 722705"/>
              <a:gd name="connsiteX187" fmla="*/ 2852537 w 6783688"/>
              <a:gd name="connsiteY187" fmla="*/ 29566 h 722705"/>
              <a:gd name="connsiteX188" fmla="*/ 2900399 w 6783688"/>
              <a:gd name="connsiteY188" fmla="*/ 34888 h 722705"/>
              <a:gd name="connsiteX189" fmla="*/ 2900399 w 6783688"/>
              <a:gd name="connsiteY189" fmla="*/ 570737 h 722705"/>
              <a:gd name="connsiteX190" fmla="*/ 2923261 w 6783688"/>
              <a:gd name="connsiteY190" fmla="*/ 570737 h 722705"/>
              <a:gd name="connsiteX191" fmla="*/ 3066134 w 6783688"/>
              <a:gd name="connsiteY191" fmla="*/ 225528 h 722705"/>
              <a:gd name="connsiteX192" fmla="*/ 3150516 w 6783688"/>
              <a:gd name="connsiteY192" fmla="*/ 377673 h 722705"/>
              <a:gd name="connsiteX193" fmla="*/ 3064650 w 6783688"/>
              <a:gd name="connsiteY193" fmla="*/ 533603 h 722705"/>
              <a:gd name="connsiteX194" fmla="*/ 2971895 w 6783688"/>
              <a:gd name="connsiteY194" fmla="*/ 437455 h 722705"/>
              <a:gd name="connsiteX195" fmla="*/ 2971895 w 6783688"/>
              <a:gd name="connsiteY195" fmla="*/ 326229 h 722705"/>
              <a:gd name="connsiteX196" fmla="*/ 3066134 w 6783688"/>
              <a:gd name="connsiteY196" fmla="*/ 225528 h 722705"/>
              <a:gd name="connsiteX197" fmla="*/ 2629082 w 6783688"/>
              <a:gd name="connsiteY197" fmla="*/ 529818 h 722705"/>
              <a:gd name="connsiteX198" fmla="*/ 2577420 w 6783688"/>
              <a:gd name="connsiteY198" fmla="*/ 470036 h 722705"/>
              <a:gd name="connsiteX199" fmla="*/ 2665602 w 6783688"/>
              <a:gd name="connsiteY199" fmla="*/ 396595 h 722705"/>
              <a:gd name="connsiteX200" fmla="*/ 2705863 w 6783688"/>
              <a:gd name="connsiteY200" fmla="*/ 396595 h 722705"/>
              <a:gd name="connsiteX201" fmla="*/ 2705863 w 6783688"/>
              <a:gd name="connsiteY201" fmla="*/ 458683 h 722705"/>
              <a:gd name="connsiteX202" fmla="*/ 2629082 w 6783688"/>
              <a:gd name="connsiteY202" fmla="*/ 529818 h 722705"/>
              <a:gd name="connsiteX203" fmla="*/ 2654913 w 6783688"/>
              <a:gd name="connsiteY203" fmla="*/ 364842 h 722705"/>
              <a:gd name="connsiteX204" fmla="*/ 2498323 w 6783688"/>
              <a:gd name="connsiteY204" fmla="*/ 474590 h 722705"/>
              <a:gd name="connsiteX205" fmla="*/ 2601707 w 6783688"/>
              <a:gd name="connsiteY205" fmla="*/ 571447 h 722705"/>
              <a:gd name="connsiteX206" fmla="*/ 2710376 w 6783688"/>
              <a:gd name="connsiteY206" fmla="*/ 517696 h 722705"/>
              <a:gd name="connsiteX207" fmla="*/ 2776528 w 6783688"/>
              <a:gd name="connsiteY207" fmla="*/ 570678 h 722705"/>
              <a:gd name="connsiteX208" fmla="*/ 2831278 w 6783688"/>
              <a:gd name="connsiteY208" fmla="*/ 557788 h 722705"/>
              <a:gd name="connsiteX209" fmla="*/ 2824449 w 6783688"/>
              <a:gd name="connsiteY209" fmla="*/ 532065 h 722705"/>
              <a:gd name="connsiteX210" fmla="*/ 2800102 w 6783688"/>
              <a:gd name="connsiteY210" fmla="*/ 536619 h 722705"/>
              <a:gd name="connsiteX211" fmla="*/ 2778072 w 6783688"/>
              <a:gd name="connsiteY211" fmla="*/ 494221 h 722705"/>
              <a:gd name="connsiteX212" fmla="*/ 2778072 w 6783688"/>
              <a:gd name="connsiteY212" fmla="*/ 321675 h 722705"/>
              <a:gd name="connsiteX213" fmla="*/ 2644284 w 6783688"/>
              <a:gd name="connsiteY213" fmla="*/ 178636 h 722705"/>
              <a:gd name="connsiteX214" fmla="*/ 2516612 w 6783688"/>
              <a:gd name="connsiteY214" fmla="*/ 272478 h 722705"/>
              <a:gd name="connsiteX215" fmla="*/ 2559961 w 6783688"/>
              <a:gd name="connsiteY215" fmla="*/ 319428 h 722705"/>
              <a:gd name="connsiteX216" fmla="*/ 2602538 w 6783688"/>
              <a:gd name="connsiteY216" fmla="*/ 279337 h 722705"/>
              <a:gd name="connsiteX217" fmla="*/ 2597966 w 6783688"/>
              <a:gd name="connsiteY217" fmla="*/ 252078 h 722705"/>
              <a:gd name="connsiteX218" fmla="*/ 2573619 w 6783688"/>
              <a:gd name="connsiteY218" fmla="*/ 252078 h 722705"/>
              <a:gd name="connsiteX219" fmla="*/ 2572075 w 6783688"/>
              <a:gd name="connsiteY219" fmla="*/ 242262 h 722705"/>
              <a:gd name="connsiteX220" fmla="*/ 2632883 w 6783688"/>
              <a:gd name="connsiteY220" fmla="*/ 210449 h 722705"/>
              <a:gd name="connsiteX221" fmla="*/ 2705863 w 6783688"/>
              <a:gd name="connsiteY221" fmla="*/ 313397 h 722705"/>
              <a:gd name="connsiteX222" fmla="*/ 2705863 w 6783688"/>
              <a:gd name="connsiteY222" fmla="*/ 364842 h 722705"/>
              <a:gd name="connsiteX223" fmla="*/ 2654913 w 6783688"/>
              <a:gd name="connsiteY223" fmla="*/ 364842 h 722705"/>
              <a:gd name="connsiteX224" fmla="*/ 2044584 w 6783688"/>
              <a:gd name="connsiteY224" fmla="*/ 186974 h 722705"/>
              <a:gd name="connsiteX225" fmla="*/ 2044584 w 6783688"/>
              <a:gd name="connsiteY225" fmla="*/ 217249 h 722705"/>
              <a:gd name="connsiteX226" fmla="*/ 2092446 w 6783688"/>
              <a:gd name="connsiteY226" fmla="*/ 222571 h 722705"/>
              <a:gd name="connsiteX227" fmla="*/ 2092446 w 6783688"/>
              <a:gd name="connsiteY227" fmla="*/ 527571 h 722705"/>
              <a:gd name="connsiteX228" fmla="*/ 2044584 w 6783688"/>
              <a:gd name="connsiteY228" fmla="*/ 532893 h 722705"/>
              <a:gd name="connsiteX229" fmla="*/ 2044584 w 6783688"/>
              <a:gd name="connsiteY229" fmla="*/ 563169 h 722705"/>
              <a:gd name="connsiteX230" fmla="*/ 2214061 w 6783688"/>
              <a:gd name="connsiteY230" fmla="*/ 563169 h 722705"/>
              <a:gd name="connsiteX231" fmla="*/ 2214061 w 6783688"/>
              <a:gd name="connsiteY231" fmla="*/ 532893 h 722705"/>
              <a:gd name="connsiteX232" fmla="*/ 2164655 w 6783688"/>
              <a:gd name="connsiteY232" fmla="*/ 527571 h 722705"/>
              <a:gd name="connsiteX233" fmla="*/ 2164655 w 6783688"/>
              <a:gd name="connsiteY233" fmla="*/ 325460 h 722705"/>
              <a:gd name="connsiteX234" fmla="*/ 2261210 w 6783688"/>
              <a:gd name="connsiteY234" fmla="*/ 229312 h 722705"/>
              <a:gd name="connsiteX235" fmla="*/ 2328074 w 6783688"/>
              <a:gd name="connsiteY235" fmla="*/ 308016 h 722705"/>
              <a:gd name="connsiteX236" fmla="*/ 2328074 w 6783688"/>
              <a:gd name="connsiteY236" fmla="*/ 527512 h 722705"/>
              <a:gd name="connsiteX237" fmla="*/ 2280212 w 6783688"/>
              <a:gd name="connsiteY237" fmla="*/ 532834 h 722705"/>
              <a:gd name="connsiteX238" fmla="*/ 2280212 w 6783688"/>
              <a:gd name="connsiteY238" fmla="*/ 563109 h 722705"/>
              <a:gd name="connsiteX239" fmla="*/ 2448204 w 6783688"/>
              <a:gd name="connsiteY239" fmla="*/ 563109 h 722705"/>
              <a:gd name="connsiteX240" fmla="*/ 2448204 w 6783688"/>
              <a:gd name="connsiteY240" fmla="*/ 532834 h 722705"/>
              <a:gd name="connsiteX241" fmla="*/ 2399570 w 6783688"/>
              <a:gd name="connsiteY241" fmla="*/ 527512 h 722705"/>
              <a:gd name="connsiteX242" fmla="*/ 2399570 w 6783688"/>
              <a:gd name="connsiteY242" fmla="*/ 307307 h 722705"/>
              <a:gd name="connsiteX243" fmla="*/ 2287813 w 6783688"/>
              <a:gd name="connsiteY243" fmla="*/ 178636 h 722705"/>
              <a:gd name="connsiteX244" fmla="*/ 2157826 w 6783688"/>
              <a:gd name="connsiteY244" fmla="*/ 250540 h 722705"/>
              <a:gd name="connsiteX245" fmla="*/ 2152482 w 6783688"/>
              <a:gd name="connsiteY245" fmla="*/ 186974 h 722705"/>
              <a:gd name="connsiteX246" fmla="*/ 2044584 w 6783688"/>
              <a:gd name="connsiteY246" fmla="*/ 186974 h 722705"/>
              <a:gd name="connsiteX247" fmla="*/ 1851533 w 6783688"/>
              <a:gd name="connsiteY247" fmla="*/ 58304 h 722705"/>
              <a:gd name="connsiteX248" fmla="*/ 1898682 w 6783688"/>
              <a:gd name="connsiteY248" fmla="*/ 103717 h 722705"/>
              <a:gd name="connsiteX249" fmla="*/ 1945832 w 6783688"/>
              <a:gd name="connsiteY249" fmla="*/ 57535 h 722705"/>
              <a:gd name="connsiteX250" fmla="*/ 1897970 w 6783688"/>
              <a:gd name="connsiteY250" fmla="*/ 11353 h 722705"/>
              <a:gd name="connsiteX251" fmla="*/ 1851533 w 6783688"/>
              <a:gd name="connsiteY251" fmla="*/ 58304 h 722705"/>
              <a:gd name="connsiteX252" fmla="*/ 1815845 w 6783688"/>
              <a:gd name="connsiteY252" fmla="*/ 186974 h 722705"/>
              <a:gd name="connsiteX253" fmla="*/ 1815845 w 6783688"/>
              <a:gd name="connsiteY253" fmla="*/ 217249 h 722705"/>
              <a:gd name="connsiteX254" fmla="*/ 1870595 w 6783688"/>
              <a:gd name="connsiteY254" fmla="*/ 222571 h 722705"/>
              <a:gd name="connsiteX255" fmla="*/ 1870595 w 6783688"/>
              <a:gd name="connsiteY255" fmla="*/ 527571 h 722705"/>
              <a:gd name="connsiteX256" fmla="*/ 1815845 w 6783688"/>
              <a:gd name="connsiteY256" fmla="*/ 532893 h 722705"/>
              <a:gd name="connsiteX257" fmla="*/ 1815845 w 6783688"/>
              <a:gd name="connsiteY257" fmla="*/ 563169 h 722705"/>
              <a:gd name="connsiteX258" fmla="*/ 1999038 w 6783688"/>
              <a:gd name="connsiteY258" fmla="*/ 563169 h 722705"/>
              <a:gd name="connsiteX259" fmla="*/ 1999038 w 6783688"/>
              <a:gd name="connsiteY259" fmla="*/ 532893 h 722705"/>
              <a:gd name="connsiteX260" fmla="*/ 1942803 w 6783688"/>
              <a:gd name="connsiteY260" fmla="*/ 527571 h 722705"/>
              <a:gd name="connsiteX261" fmla="*/ 1942803 w 6783688"/>
              <a:gd name="connsiteY261" fmla="*/ 186974 h 722705"/>
              <a:gd name="connsiteX262" fmla="*/ 1815845 w 6783688"/>
              <a:gd name="connsiteY262" fmla="*/ 186974 h 722705"/>
              <a:gd name="connsiteX263" fmla="*/ 1577901 w 6783688"/>
              <a:gd name="connsiteY263" fmla="*/ 529818 h 722705"/>
              <a:gd name="connsiteX264" fmla="*/ 1526238 w 6783688"/>
              <a:gd name="connsiteY264" fmla="*/ 470036 h 722705"/>
              <a:gd name="connsiteX265" fmla="*/ 1614420 w 6783688"/>
              <a:gd name="connsiteY265" fmla="*/ 396595 h 722705"/>
              <a:gd name="connsiteX266" fmla="*/ 1654681 w 6783688"/>
              <a:gd name="connsiteY266" fmla="*/ 396595 h 722705"/>
              <a:gd name="connsiteX267" fmla="*/ 1654681 w 6783688"/>
              <a:gd name="connsiteY267" fmla="*/ 458683 h 722705"/>
              <a:gd name="connsiteX268" fmla="*/ 1577901 w 6783688"/>
              <a:gd name="connsiteY268" fmla="*/ 529818 h 722705"/>
              <a:gd name="connsiteX269" fmla="*/ 1603791 w 6783688"/>
              <a:gd name="connsiteY269" fmla="*/ 364842 h 722705"/>
              <a:gd name="connsiteX270" fmla="*/ 1447201 w 6783688"/>
              <a:gd name="connsiteY270" fmla="*/ 474590 h 722705"/>
              <a:gd name="connsiteX271" fmla="*/ 1550585 w 6783688"/>
              <a:gd name="connsiteY271" fmla="*/ 571447 h 722705"/>
              <a:gd name="connsiteX272" fmla="*/ 1659254 w 6783688"/>
              <a:gd name="connsiteY272" fmla="*/ 517696 h 722705"/>
              <a:gd name="connsiteX273" fmla="*/ 1725406 w 6783688"/>
              <a:gd name="connsiteY273" fmla="*/ 570678 h 722705"/>
              <a:gd name="connsiteX274" fmla="*/ 1780156 w 6783688"/>
              <a:gd name="connsiteY274" fmla="*/ 557788 h 722705"/>
              <a:gd name="connsiteX275" fmla="*/ 1773327 w 6783688"/>
              <a:gd name="connsiteY275" fmla="*/ 532065 h 722705"/>
              <a:gd name="connsiteX276" fmla="*/ 1748980 w 6783688"/>
              <a:gd name="connsiteY276" fmla="*/ 536619 h 722705"/>
              <a:gd name="connsiteX277" fmla="*/ 1726950 w 6783688"/>
              <a:gd name="connsiteY277" fmla="*/ 494221 h 722705"/>
              <a:gd name="connsiteX278" fmla="*/ 1726950 w 6783688"/>
              <a:gd name="connsiteY278" fmla="*/ 321675 h 722705"/>
              <a:gd name="connsiteX279" fmla="*/ 1593162 w 6783688"/>
              <a:gd name="connsiteY279" fmla="*/ 178636 h 722705"/>
              <a:gd name="connsiteX280" fmla="*/ 1465490 w 6783688"/>
              <a:gd name="connsiteY280" fmla="*/ 272478 h 722705"/>
              <a:gd name="connsiteX281" fmla="*/ 1508839 w 6783688"/>
              <a:gd name="connsiteY281" fmla="*/ 319428 h 722705"/>
              <a:gd name="connsiteX282" fmla="*/ 1551416 w 6783688"/>
              <a:gd name="connsiteY282" fmla="*/ 279337 h 722705"/>
              <a:gd name="connsiteX283" fmla="*/ 1546844 w 6783688"/>
              <a:gd name="connsiteY283" fmla="*/ 252078 h 722705"/>
              <a:gd name="connsiteX284" fmla="*/ 1522497 w 6783688"/>
              <a:gd name="connsiteY284" fmla="*/ 252078 h 722705"/>
              <a:gd name="connsiteX285" fmla="*/ 1520953 w 6783688"/>
              <a:gd name="connsiteY285" fmla="*/ 242262 h 722705"/>
              <a:gd name="connsiteX286" fmla="*/ 1581760 w 6783688"/>
              <a:gd name="connsiteY286" fmla="*/ 210449 h 722705"/>
              <a:gd name="connsiteX287" fmla="*/ 1654741 w 6783688"/>
              <a:gd name="connsiteY287" fmla="*/ 313397 h 722705"/>
              <a:gd name="connsiteX288" fmla="*/ 1654741 w 6783688"/>
              <a:gd name="connsiteY288" fmla="*/ 364842 h 722705"/>
              <a:gd name="connsiteX289" fmla="*/ 1603791 w 6783688"/>
              <a:gd name="connsiteY289" fmla="*/ 364842 h 722705"/>
              <a:gd name="connsiteX290" fmla="*/ 1216145 w 6783688"/>
              <a:gd name="connsiteY290" fmla="*/ 482158 h 722705"/>
              <a:gd name="connsiteX291" fmla="*/ 1303555 w 6783688"/>
              <a:gd name="connsiteY291" fmla="*/ 571447 h 722705"/>
              <a:gd name="connsiteX292" fmla="*/ 1411512 w 6783688"/>
              <a:gd name="connsiteY292" fmla="*/ 476068 h 722705"/>
              <a:gd name="connsiteX293" fmla="*/ 1382652 w 6783688"/>
              <a:gd name="connsiteY293" fmla="*/ 468499 h 722705"/>
              <a:gd name="connsiteX294" fmla="*/ 1326417 w 6783688"/>
              <a:gd name="connsiteY294" fmla="*/ 528281 h 722705"/>
              <a:gd name="connsiteX295" fmla="*/ 1287641 w 6783688"/>
              <a:gd name="connsiteY295" fmla="*/ 469977 h 722705"/>
              <a:gd name="connsiteX296" fmla="*/ 1287641 w 6783688"/>
              <a:gd name="connsiteY296" fmla="*/ 223990 h 722705"/>
              <a:gd name="connsiteX297" fmla="*/ 1369707 w 6783688"/>
              <a:gd name="connsiteY297" fmla="*/ 223990 h 722705"/>
              <a:gd name="connsiteX298" fmla="*/ 1369707 w 6783688"/>
              <a:gd name="connsiteY298" fmla="*/ 186974 h 722705"/>
              <a:gd name="connsiteX299" fmla="*/ 1287641 w 6783688"/>
              <a:gd name="connsiteY299" fmla="*/ 186974 h 722705"/>
              <a:gd name="connsiteX300" fmla="*/ 1287641 w 6783688"/>
              <a:gd name="connsiteY300" fmla="*/ 74151 h 722705"/>
              <a:gd name="connsiteX301" fmla="*/ 1269411 w 6783688"/>
              <a:gd name="connsiteY301" fmla="*/ 74151 h 722705"/>
              <a:gd name="connsiteX302" fmla="*/ 1216204 w 6783688"/>
              <a:gd name="connsiteY302" fmla="*/ 89289 h 722705"/>
              <a:gd name="connsiteX303" fmla="*/ 1216204 w 6783688"/>
              <a:gd name="connsiteY303" fmla="*/ 186974 h 722705"/>
              <a:gd name="connsiteX304" fmla="*/ 1160741 w 6783688"/>
              <a:gd name="connsiteY304" fmla="*/ 186974 h 722705"/>
              <a:gd name="connsiteX305" fmla="*/ 1160741 w 6783688"/>
              <a:gd name="connsiteY305" fmla="*/ 224049 h 722705"/>
              <a:gd name="connsiteX306" fmla="*/ 1216204 w 6783688"/>
              <a:gd name="connsiteY306" fmla="*/ 224049 h 722705"/>
              <a:gd name="connsiteX307" fmla="*/ 1216204 w 6783688"/>
              <a:gd name="connsiteY307" fmla="*/ 482158 h 722705"/>
              <a:gd name="connsiteX308" fmla="*/ 848986 w 6783688"/>
              <a:gd name="connsiteY308" fmla="*/ 571447 h 722705"/>
              <a:gd name="connsiteX309" fmla="*/ 874817 w 6783688"/>
              <a:gd name="connsiteY309" fmla="*/ 571447 h 722705"/>
              <a:gd name="connsiteX310" fmla="*/ 886990 w 6783688"/>
              <a:gd name="connsiteY310" fmla="*/ 540403 h 722705"/>
              <a:gd name="connsiteX311" fmla="*/ 991859 w 6783688"/>
              <a:gd name="connsiteY311" fmla="*/ 571447 h 722705"/>
              <a:gd name="connsiteX312" fmla="*/ 1116502 w 6783688"/>
              <a:gd name="connsiteY312" fmla="*/ 446561 h 722705"/>
              <a:gd name="connsiteX313" fmla="*/ 909733 w 6783688"/>
              <a:gd name="connsiteY313" fmla="*/ 268694 h 722705"/>
              <a:gd name="connsiteX314" fmla="*/ 976598 w 6783688"/>
              <a:gd name="connsiteY314" fmla="*/ 214174 h 722705"/>
              <a:gd name="connsiteX315" fmla="*/ 1068580 w 6783688"/>
              <a:gd name="connsiteY315" fmla="*/ 296663 h 722705"/>
              <a:gd name="connsiteX316" fmla="*/ 1098212 w 6783688"/>
              <a:gd name="connsiteY316" fmla="*/ 296663 h 722705"/>
              <a:gd name="connsiteX317" fmla="*/ 1098212 w 6783688"/>
              <a:gd name="connsiteY317" fmla="*/ 178636 h 722705"/>
              <a:gd name="connsiteX318" fmla="*/ 1073865 w 6783688"/>
              <a:gd name="connsiteY318" fmla="*/ 178636 h 722705"/>
              <a:gd name="connsiteX319" fmla="*/ 1060920 w 6783688"/>
              <a:gd name="connsiteY319" fmla="*/ 200574 h 722705"/>
              <a:gd name="connsiteX320" fmla="*/ 977310 w 6783688"/>
              <a:gd name="connsiteY320" fmla="*/ 178636 h 722705"/>
              <a:gd name="connsiteX321" fmla="*/ 855696 w 6783688"/>
              <a:gd name="connsiteY321" fmla="*/ 292938 h 722705"/>
              <a:gd name="connsiteX322" fmla="*/ 1061692 w 6783688"/>
              <a:gd name="connsiteY322" fmla="*/ 469268 h 722705"/>
              <a:gd name="connsiteX323" fmla="*/ 988712 w 6783688"/>
              <a:gd name="connsiteY323" fmla="*/ 533603 h 722705"/>
              <a:gd name="connsiteX324" fmla="*/ 879270 w 6783688"/>
              <a:gd name="connsiteY324" fmla="*/ 435977 h 722705"/>
              <a:gd name="connsiteX325" fmla="*/ 848867 w 6783688"/>
              <a:gd name="connsiteY325" fmla="*/ 435977 h 722705"/>
              <a:gd name="connsiteX326" fmla="*/ 848867 w 6783688"/>
              <a:gd name="connsiteY326" fmla="*/ 571447 h 722705"/>
              <a:gd name="connsiteX327" fmla="*/ 789722 w 6783688"/>
              <a:gd name="connsiteY327" fmla="*/ 563109 h 722705"/>
              <a:gd name="connsiteX328" fmla="*/ 789722 w 6783688"/>
              <a:gd name="connsiteY328" fmla="*/ 532834 h 722705"/>
              <a:gd name="connsiteX329" fmla="*/ 741860 w 6783688"/>
              <a:gd name="connsiteY329" fmla="*/ 527512 h 722705"/>
              <a:gd name="connsiteX330" fmla="*/ 741860 w 6783688"/>
              <a:gd name="connsiteY330" fmla="*/ 186974 h 722705"/>
              <a:gd name="connsiteX331" fmla="*/ 620246 w 6783688"/>
              <a:gd name="connsiteY331" fmla="*/ 186974 h 722705"/>
              <a:gd name="connsiteX332" fmla="*/ 620246 w 6783688"/>
              <a:gd name="connsiteY332" fmla="*/ 217249 h 722705"/>
              <a:gd name="connsiteX333" fmla="*/ 670424 w 6783688"/>
              <a:gd name="connsiteY333" fmla="*/ 222571 h 722705"/>
              <a:gd name="connsiteX334" fmla="*/ 670424 w 6783688"/>
              <a:gd name="connsiteY334" fmla="*/ 415576 h 722705"/>
              <a:gd name="connsiteX335" fmla="*/ 575412 w 6783688"/>
              <a:gd name="connsiteY335" fmla="*/ 520771 h 722705"/>
              <a:gd name="connsiteX336" fmla="*/ 510033 w 6783688"/>
              <a:gd name="connsiteY336" fmla="*/ 443546 h 722705"/>
              <a:gd name="connsiteX337" fmla="*/ 510033 w 6783688"/>
              <a:gd name="connsiteY337" fmla="*/ 186974 h 722705"/>
              <a:gd name="connsiteX338" fmla="*/ 389903 w 6783688"/>
              <a:gd name="connsiteY338" fmla="*/ 186974 h 722705"/>
              <a:gd name="connsiteX339" fmla="*/ 389903 w 6783688"/>
              <a:gd name="connsiteY339" fmla="*/ 217249 h 722705"/>
              <a:gd name="connsiteX340" fmla="*/ 437765 w 6783688"/>
              <a:gd name="connsiteY340" fmla="*/ 222571 h 722705"/>
              <a:gd name="connsiteX341" fmla="*/ 437765 w 6783688"/>
              <a:gd name="connsiteY341" fmla="*/ 442836 h 722705"/>
              <a:gd name="connsiteX342" fmla="*/ 551006 w 6783688"/>
              <a:gd name="connsiteY342" fmla="*/ 571506 h 722705"/>
              <a:gd name="connsiteX343" fmla="*/ 675649 w 6783688"/>
              <a:gd name="connsiteY343" fmla="*/ 501849 h 722705"/>
              <a:gd name="connsiteX344" fmla="*/ 681706 w 6783688"/>
              <a:gd name="connsiteY344" fmla="*/ 563169 h 722705"/>
              <a:gd name="connsiteX345" fmla="*/ 789722 w 6783688"/>
              <a:gd name="connsiteY345" fmla="*/ 563169 h 722705"/>
              <a:gd name="connsiteX346" fmla="*/ 167220 w 6783688"/>
              <a:gd name="connsiteY346" fmla="*/ 534372 h 722705"/>
              <a:gd name="connsiteX347" fmla="*/ 28860 w 6783688"/>
              <a:gd name="connsiteY347" fmla="*/ 398133 h 722705"/>
              <a:gd name="connsiteX348" fmla="*/ 0 w 6783688"/>
              <a:gd name="connsiteY348" fmla="*/ 398133 h 722705"/>
              <a:gd name="connsiteX349" fmla="*/ 6829 w 6783688"/>
              <a:gd name="connsiteY349" fmla="*/ 572984 h 722705"/>
              <a:gd name="connsiteX350" fmla="*/ 31176 w 6783688"/>
              <a:gd name="connsiteY350" fmla="*/ 572984 h 722705"/>
              <a:gd name="connsiteX351" fmla="*/ 50178 w 6783688"/>
              <a:gd name="connsiteY351" fmla="*/ 549509 h 722705"/>
              <a:gd name="connsiteX352" fmla="*/ 169536 w 6783688"/>
              <a:gd name="connsiteY352" fmla="*/ 571447 h 722705"/>
              <a:gd name="connsiteX353" fmla="*/ 341328 w 6783688"/>
              <a:gd name="connsiteY353" fmla="*/ 401148 h 722705"/>
              <a:gd name="connsiteX354" fmla="*/ 176365 w 6783688"/>
              <a:gd name="connsiteY354" fmla="*/ 241434 h 722705"/>
              <a:gd name="connsiteX355" fmla="*/ 62351 w 6783688"/>
              <a:gd name="connsiteY355" fmla="*/ 143039 h 722705"/>
              <a:gd name="connsiteX356" fmla="*/ 161163 w 6783688"/>
              <a:gd name="connsiteY356" fmla="*/ 61319 h 722705"/>
              <a:gd name="connsiteX357" fmla="*/ 285034 w 6783688"/>
              <a:gd name="connsiteY357" fmla="*/ 186205 h 722705"/>
              <a:gd name="connsiteX358" fmla="*/ 313894 w 6783688"/>
              <a:gd name="connsiteY358" fmla="*/ 186205 h 722705"/>
              <a:gd name="connsiteX359" fmla="*/ 308549 w 6783688"/>
              <a:gd name="connsiteY359" fmla="*/ 31813 h 722705"/>
              <a:gd name="connsiteX360" fmla="*/ 285747 w 6783688"/>
              <a:gd name="connsiteY360" fmla="*/ 31813 h 722705"/>
              <a:gd name="connsiteX361" fmla="*/ 266744 w 6783688"/>
              <a:gd name="connsiteY361" fmla="*/ 47719 h 722705"/>
              <a:gd name="connsiteX362" fmla="*/ 162588 w 6783688"/>
              <a:gd name="connsiteY362" fmla="*/ 25013 h 722705"/>
              <a:gd name="connsiteX363" fmla="*/ 5998 w 6783688"/>
              <a:gd name="connsiteY363" fmla="*/ 179405 h 722705"/>
              <a:gd name="connsiteX364" fmla="*/ 145842 w 6783688"/>
              <a:gd name="connsiteY364" fmla="*/ 323982 h 722705"/>
              <a:gd name="connsiteX365" fmla="*/ 287231 w 6783688"/>
              <a:gd name="connsiteY365" fmla="*/ 433730 h 722705"/>
              <a:gd name="connsiteX366" fmla="*/ 167220 w 6783688"/>
              <a:gd name="connsiteY366" fmla="*/ 534372 h 7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783688" h="722705">
                <a:moveTo>
                  <a:pt x="6516173" y="571447"/>
                </a:moveTo>
                <a:lnTo>
                  <a:pt x="6542004" y="571447"/>
                </a:lnTo>
                <a:cubicBezTo>
                  <a:pt x="6544261" y="545725"/>
                  <a:pt x="6548062" y="540403"/>
                  <a:pt x="6554178" y="540403"/>
                </a:cubicBezTo>
                <a:cubicBezTo>
                  <a:pt x="6566351" y="540403"/>
                  <a:pt x="6590639" y="571447"/>
                  <a:pt x="6659046" y="571447"/>
                </a:cubicBezTo>
                <a:cubicBezTo>
                  <a:pt x="6741885" y="571447"/>
                  <a:pt x="6783689" y="515449"/>
                  <a:pt x="6783689" y="446561"/>
                </a:cubicBezTo>
                <a:cubicBezTo>
                  <a:pt x="6783689" y="287616"/>
                  <a:pt x="6576921" y="364073"/>
                  <a:pt x="6576921" y="268694"/>
                </a:cubicBezTo>
                <a:cubicBezTo>
                  <a:pt x="6576921" y="235403"/>
                  <a:pt x="6605781" y="214174"/>
                  <a:pt x="6643785" y="214174"/>
                </a:cubicBezTo>
                <a:cubicBezTo>
                  <a:pt x="6692419" y="214174"/>
                  <a:pt x="6721338" y="240665"/>
                  <a:pt x="6735768" y="296663"/>
                </a:cubicBezTo>
                <a:lnTo>
                  <a:pt x="6765400" y="296663"/>
                </a:lnTo>
                <a:lnTo>
                  <a:pt x="6765400" y="178636"/>
                </a:lnTo>
                <a:lnTo>
                  <a:pt x="6741053" y="178636"/>
                </a:lnTo>
                <a:cubicBezTo>
                  <a:pt x="6739509" y="192237"/>
                  <a:pt x="6737253" y="200574"/>
                  <a:pt x="6728108" y="200574"/>
                </a:cubicBezTo>
                <a:cubicBezTo>
                  <a:pt x="6714450" y="200574"/>
                  <a:pt x="6698476" y="178636"/>
                  <a:pt x="6644498" y="178636"/>
                </a:cubicBezTo>
                <a:cubicBezTo>
                  <a:pt x="6574546" y="178636"/>
                  <a:pt x="6522884" y="227834"/>
                  <a:pt x="6522884" y="292938"/>
                </a:cubicBezTo>
                <a:cubicBezTo>
                  <a:pt x="6522884" y="443546"/>
                  <a:pt x="6728880" y="360288"/>
                  <a:pt x="6728880" y="469268"/>
                </a:cubicBezTo>
                <a:cubicBezTo>
                  <a:pt x="6728880" y="511665"/>
                  <a:pt x="6702277" y="533603"/>
                  <a:pt x="6655900" y="533603"/>
                </a:cubicBezTo>
                <a:cubicBezTo>
                  <a:pt x="6603465" y="533603"/>
                  <a:pt x="6551031" y="502559"/>
                  <a:pt x="6546458" y="435977"/>
                </a:cubicBezTo>
                <a:lnTo>
                  <a:pt x="6516055" y="435977"/>
                </a:lnTo>
                <a:lnTo>
                  <a:pt x="6516055" y="571447"/>
                </a:lnTo>
                <a:close/>
                <a:moveTo>
                  <a:pt x="6218194" y="334566"/>
                </a:moveTo>
                <a:cubicBezTo>
                  <a:pt x="6222766" y="268694"/>
                  <a:pt x="6251626" y="213465"/>
                  <a:pt x="6308633" y="213465"/>
                </a:cubicBezTo>
                <a:cubicBezTo>
                  <a:pt x="6358039" y="213465"/>
                  <a:pt x="6380069" y="249062"/>
                  <a:pt x="6380069" y="317891"/>
                </a:cubicBezTo>
                <a:lnTo>
                  <a:pt x="6380069" y="334566"/>
                </a:lnTo>
                <a:lnTo>
                  <a:pt x="6218194" y="334566"/>
                </a:lnTo>
                <a:close/>
                <a:moveTo>
                  <a:pt x="6139929" y="379979"/>
                </a:moveTo>
                <a:cubicBezTo>
                  <a:pt x="6139929" y="495049"/>
                  <a:pt x="6193135" y="571447"/>
                  <a:pt x="6305605" y="571447"/>
                </a:cubicBezTo>
                <a:cubicBezTo>
                  <a:pt x="6382385" y="571447"/>
                  <a:pt x="6428763" y="531356"/>
                  <a:pt x="6448478" y="472283"/>
                </a:cubicBezTo>
                <a:lnTo>
                  <a:pt x="6415046" y="460930"/>
                </a:lnTo>
                <a:cubicBezTo>
                  <a:pt x="6396816" y="504806"/>
                  <a:pt x="6370213" y="526034"/>
                  <a:pt x="6320034" y="526034"/>
                </a:cubicBezTo>
                <a:cubicBezTo>
                  <a:pt x="6244797" y="526034"/>
                  <a:pt x="6218194" y="467730"/>
                  <a:pt x="6218194" y="374657"/>
                </a:cubicBezTo>
                <a:lnTo>
                  <a:pt x="6451566" y="374657"/>
                </a:lnTo>
                <a:cubicBezTo>
                  <a:pt x="6452338" y="364073"/>
                  <a:pt x="6453110" y="352720"/>
                  <a:pt x="6453110" y="342845"/>
                </a:cubicBezTo>
                <a:cubicBezTo>
                  <a:pt x="6453110" y="230081"/>
                  <a:pt x="6399132" y="178577"/>
                  <a:pt x="6310949" y="178577"/>
                </a:cubicBezTo>
                <a:cubicBezTo>
                  <a:pt x="6212909" y="178636"/>
                  <a:pt x="6139929" y="251309"/>
                  <a:pt x="6139929" y="379979"/>
                </a:cubicBezTo>
                <a:moveTo>
                  <a:pt x="5948362" y="58304"/>
                </a:moveTo>
                <a:cubicBezTo>
                  <a:pt x="5948362" y="83257"/>
                  <a:pt x="5960535" y="103717"/>
                  <a:pt x="5995511" y="103717"/>
                </a:cubicBezTo>
                <a:cubicBezTo>
                  <a:pt x="6025915" y="103717"/>
                  <a:pt x="6042661" y="87042"/>
                  <a:pt x="6042661" y="57535"/>
                </a:cubicBezTo>
                <a:cubicBezTo>
                  <a:pt x="6042661" y="23475"/>
                  <a:pt x="6022114" y="11353"/>
                  <a:pt x="5994798" y="11353"/>
                </a:cubicBezTo>
                <a:cubicBezTo>
                  <a:pt x="5962792" y="11353"/>
                  <a:pt x="5948362" y="31813"/>
                  <a:pt x="5948362" y="58304"/>
                </a:cubicBezTo>
                <a:moveTo>
                  <a:pt x="5912673" y="186974"/>
                </a:moveTo>
                <a:lnTo>
                  <a:pt x="5912673" y="217249"/>
                </a:lnTo>
                <a:lnTo>
                  <a:pt x="5967423" y="222571"/>
                </a:lnTo>
                <a:lnTo>
                  <a:pt x="5967423" y="527571"/>
                </a:lnTo>
                <a:lnTo>
                  <a:pt x="5912673" y="532893"/>
                </a:lnTo>
                <a:lnTo>
                  <a:pt x="5912673" y="563169"/>
                </a:lnTo>
                <a:lnTo>
                  <a:pt x="6095867" y="563169"/>
                </a:lnTo>
                <a:lnTo>
                  <a:pt x="6095867" y="532893"/>
                </a:lnTo>
                <a:lnTo>
                  <a:pt x="6039632" y="527571"/>
                </a:lnTo>
                <a:lnTo>
                  <a:pt x="6039632" y="186974"/>
                </a:lnTo>
                <a:lnTo>
                  <a:pt x="5912673" y="186974"/>
                </a:lnTo>
                <a:close/>
                <a:moveTo>
                  <a:pt x="5737853" y="178636"/>
                </a:moveTo>
                <a:cubicBezTo>
                  <a:pt x="5631440" y="178636"/>
                  <a:pt x="5557687" y="249003"/>
                  <a:pt x="5557687" y="386011"/>
                </a:cubicBezTo>
                <a:cubicBezTo>
                  <a:pt x="5557687" y="501081"/>
                  <a:pt x="5615466" y="571447"/>
                  <a:pt x="5723363" y="571447"/>
                </a:cubicBezTo>
                <a:cubicBezTo>
                  <a:pt x="5816831" y="571447"/>
                  <a:pt x="5853351" y="505574"/>
                  <a:pt x="5863980" y="470805"/>
                </a:cubicBezTo>
                <a:lnTo>
                  <a:pt x="5830548" y="459452"/>
                </a:lnTo>
                <a:cubicBezTo>
                  <a:pt x="5818375" y="490496"/>
                  <a:pt x="5792544" y="526803"/>
                  <a:pt x="5739337" y="526803"/>
                </a:cubicBezTo>
                <a:cubicBezTo>
                  <a:pt x="5663328" y="526803"/>
                  <a:pt x="5635953" y="468499"/>
                  <a:pt x="5635953" y="370873"/>
                </a:cubicBezTo>
                <a:cubicBezTo>
                  <a:pt x="5635953" y="270231"/>
                  <a:pt x="5670929" y="214174"/>
                  <a:pt x="5740822" y="214174"/>
                </a:cubicBezTo>
                <a:cubicBezTo>
                  <a:pt x="5777282" y="214174"/>
                  <a:pt x="5797828" y="223990"/>
                  <a:pt x="5797828" y="249003"/>
                </a:cubicBezTo>
                <a:cubicBezTo>
                  <a:pt x="5797828" y="254325"/>
                  <a:pt x="5797056" y="259587"/>
                  <a:pt x="5795572" y="265678"/>
                </a:cubicBezTo>
                <a:lnTo>
                  <a:pt x="5770513" y="265678"/>
                </a:lnTo>
                <a:cubicBezTo>
                  <a:pt x="5765168" y="277031"/>
                  <a:pt x="5763684" y="290631"/>
                  <a:pt x="5763684" y="298969"/>
                </a:cubicBezTo>
                <a:cubicBezTo>
                  <a:pt x="5763684" y="326229"/>
                  <a:pt x="5784942" y="342845"/>
                  <a:pt x="5810833" y="342845"/>
                </a:cubicBezTo>
                <a:cubicBezTo>
                  <a:pt x="5839693" y="342845"/>
                  <a:pt x="5864039" y="325460"/>
                  <a:pt x="5864039" y="280756"/>
                </a:cubicBezTo>
                <a:cubicBezTo>
                  <a:pt x="5863980" y="219496"/>
                  <a:pt x="5811546" y="178636"/>
                  <a:pt x="5737853" y="178636"/>
                </a:cubicBezTo>
                <a:moveTo>
                  <a:pt x="5320515" y="529818"/>
                </a:moveTo>
                <a:cubicBezTo>
                  <a:pt x="5282511" y="529818"/>
                  <a:pt x="5268853" y="507881"/>
                  <a:pt x="5268853" y="470036"/>
                </a:cubicBezTo>
                <a:cubicBezTo>
                  <a:pt x="5268853" y="425392"/>
                  <a:pt x="5290884" y="396595"/>
                  <a:pt x="5357035" y="396595"/>
                </a:cubicBezTo>
                <a:lnTo>
                  <a:pt x="5397296" y="396595"/>
                </a:lnTo>
                <a:lnTo>
                  <a:pt x="5397296" y="458683"/>
                </a:lnTo>
                <a:cubicBezTo>
                  <a:pt x="5397296" y="504865"/>
                  <a:pt x="5357035" y="529818"/>
                  <a:pt x="5320515" y="529818"/>
                </a:cubicBezTo>
                <a:moveTo>
                  <a:pt x="5346406" y="364842"/>
                </a:moveTo>
                <a:cubicBezTo>
                  <a:pt x="5255195" y="364842"/>
                  <a:pt x="5189815" y="392101"/>
                  <a:pt x="5189815" y="474590"/>
                </a:cubicBezTo>
                <a:cubicBezTo>
                  <a:pt x="5189815" y="545725"/>
                  <a:pt x="5236965" y="571447"/>
                  <a:pt x="5293200" y="571447"/>
                </a:cubicBezTo>
                <a:cubicBezTo>
                  <a:pt x="5339577" y="571447"/>
                  <a:pt x="5379838" y="551756"/>
                  <a:pt x="5401869" y="517696"/>
                </a:cubicBezTo>
                <a:cubicBezTo>
                  <a:pt x="5407926" y="557078"/>
                  <a:pt x="5429244" y="570678"/>
                  <a:pt x="5468020" y="570678"/>
                </a:cubicBezTo>
                <a:cubicBezTo>
                  <a:pt x="5490823" y="570678"/>
                  <a:pt x="5510597" y="564647"/>
                  <a:pt x="5522770" y="557788"/>
                </a:cubicBezTo>
                <a:lnTo>
                  <a:pt x="5515942" y="532065"/>
                </a:lnTo>
                <a:cubicBezTo>
                  <a:pt x="5507569" y="535081"/>
                  <a:pt x="5499968" y="536619"/>
                  <a:pt x="5491595" y="536619"/>
                </a:cubicBezTo>
                <a:cubicBezTo>
                  <a:pt x="5474137" y="536619"/>
                  <a:pt x="5469564" y="526803"/>
                  <a:pt x="5469564" y="494221"/>
                </a:cubicBezTo>
                <a:lnTo>
                  <a:pt x="5469564" y="321675"/>
                </a:lnTo>
                <a:cubicBezTo>
                  <a:pt x="5469564" y="215712"/>
                  <a:pt x="5428531" y="178636"/>
                  <a:pt x="5335776" y="178636"/>
                </a:cubicBezTo>
                <a:cubicBezTo>
                  <a:pt x="5262024" y="178636"/>
                  <a:pt x="5208105" y="217249"/>
                  <a:pt x="5208105" y="272478"/>
                </a:cubicBezTo>
                <a:cubicBezTo>
                  <a:pt x="5208105" y="302753"/>
                  <a:pt x="5224079" y="319428"/>
                  <a:pt x="5251454" y="319428"/>
                </a:cubicBezTo>
                <a:cubicBezTo>
                  <a:pt x="5275801" y="319428"/>
                  <a:pt x="5294031" y="305060"/>
                  <a:pt x="5294031" y="279337"/>
                </a:cubicBezTo>
                <a:cubicBezTo>
                  <a:pt x="5294031" y="271000"/>
                  <a:pt x="5291774" y="261184"/>
                  <a:pt x="5289458" y="252078"/>
                </a:cubicBezTo>
                <a:lnTo>
                  <a:pt x="5265112" y="252078"/>
                </a:lnTo>
                <a:cubicBezTo>
                  <a:pt x="5264340" y="248293"/>
                  <a:pt x="5263568" y="245278"/>
                  <a:pt x="5263568" y="242262"/>
                </a:cubicBezTo>
                <a:cubicBezTo>
                  <a:pt x="5263568" y="213524"/>
                  <a:pt x="5302344" y="210449"/>
                  <a:pt x="5324375" y="210449"/>
                </a:cubicBezTo>
                <a:cubicBezTo>
                  <a:pt x="5382154" y="210449"/>
                  <a:pt x="5397356" y="247525"/>
                  <a:pt x="5397356" y="313397"/>
                </a:cubicBezTo>
                <a:lnTo>
                  <a:pt x="5397356" y="364842"/>
                </a:lnTo>
                <a:lnTo>
                  <a:pt x="5346406" y="364842"/>
                </a:lnTo>
                <a:close/>
                <a:moveTo>
                  <a:pt x="4904782" y="312569"/>
                </a:moveTo>
                <a:cubicBezTo>
                  <a:pt x="4904782" y="238418"/>
                  <a:pt x="4937442" y="211927"/>
                  <a:pt x="4975446" y="211927"/>
                </a:cubicBezTo>
                <a:cubicBezTo>
                  <a:pt x="5016479" y="211927"/>
                  <a:pt x="5043854" y="236881"/>
                  <a:pt x="5043854" y="311091"/>
                </a:cubicBezTo>
                <a:cubicBezTo>
                  <a:pt x="5043854" y="389026"/>
                  <a:pt x="5013451" y="413270"/>
                  <a:pt x="4976218" y="413270"/>
                </a:cubicBezTo>
                <a:cubicBezTo>
                  <a:pt x="4932929" y="413270"/>
                  <a:pt x="4904782" y="388258"/>
                  <a:pt x="4904782" y="312569"/>
                </a:cubicBezTo>
                <a:moveTo>
                  <a:pt x="4990648" y="575231"/>
                </a:moveTo>
                <a:cubicBezTo>
                  <a:pt x="5057512" y="575231"/>
                  <a:pt x="5094032" y="579785"/>
                  <a:pt x="5094032" y="620644"/>
                </a:cubicBezTo>
                <a:cubicBezTo>
                  <a:pt x="5094032" y="669073"/>
                  <a:pt x="5051455" y="684211"/>
                  <a:pt x="4979247" y="684211"/>
                </a:cubicBezTo>
                <a:cubicBezTo>
                  <a:pt x="4887264" y="684211"/>
                  <a:pt x="4869805" y="662273"/>
                  <a:pt x="4869805" y="626676"/>
                </a:cubicBezTo>
                <a:cubicBezTo>
                  <a:pt x="4869805" y="605507"/>
                  <a:pt x="4877406" y="589600"/>
                  <a:pt x="4887264" y="575231"/>
                </a:cubicBezTo>
                <a:lnTo>
                  <a:pt x="4990648" y="575231"/>
                </a:lnTo>
                <a:close/>
                <a:moveTo>
                  <a:pt x="4976990" y="448808"/>
                </a:moveTo>
                <a:cubicBezTo>
                  <a:pt x="5054543" y="448808"/>
                  <a:pt x="5115350" y="398842"/>
                  <a:pt x="5115350" y="312569"/>
                </a:cubicBezTo>
                <a:cubicBezTo>
                  <a:pt x="5115350" y="268694"/>
                  <a:pt x="5098604" y="241434"/>
                  <a:pt x="5078117" y="220206"/>
                </a:cubicBezTo>
                <a:lnTo>
                  <a:pt x="5146526" y="209621"/>
                </a:lnTo>
                <a:lnTo>
                  <a:pt x="5146526" y="167224"/>
                </a:lnTo>
                <a:cubicBezTo>
                  <a:pt x="5139697" y="163440"/>
                  <a:pt x="5131324" y="161902"/>
                  <a:pt x="5123723" y="161902"/>
                </a:cubicBezTo>
                <a:cubicBezTo>
                  <a:pt x="5097892" y="161902"/>
                  <a:pt x="5072061" y="180824"/>
                  <a:pt x="5056087" y="199746"/>
                </a:cubicBezTo>
                <a:cubicBezTo>
                  <a:pt x="5037857" y="186856"/>
                  <a:pt x="5010482" y="178577"/>
                  <a:pt x="4977049" y="178577"/>
                </a:cubicBezTo>
                <a:cubicBezTo>
                  <a:pt x="4879010" y="178577"/>
                  <a:pt x="4831088" y="245928"/>
                  <a:pt x="4831088" y="320848"/>
                </a:cubicBezTo>
                <a:cubicBezTo>
                  <a:pt x="4831088" y="373061"/>
                  <a:pt x="4855435" y="417705"/>
                  <a:pt x="4901753" y="434380"/>
                </a:cubicBezTo>
                <a:cubicBezTo>
                  <a:pt x="4866005" y="466193"/>
                  <a:pt x="4836373" y="487362"/>
                  <a:pt x="4836373" y="521422"/>
                </a:cubicBezTo>
                <a:cubicBezTo>
                  <a:pt x="4836373" y="538806"/>
                  <a:pt x="4844746" y="554713"/>
                  <a:pt x="4862204" y="563050"/>
                </a:cubicBezTo>
                <a:cubicBezTo>
                  <a:pt x="4837145" y="578188"/>
                  <a:pt x="4811255" y="598648"/>
                  <a:pt x="4811255" y="640986"/>
                </a:cubicBezTo>
                <a:cubicBezTo>
                  <a:pt x="4811255" y="690183"/>
                  <a:pt x="4849259" y="722705"/>
                  <a:pt x="4961729" y="722705"/>
                </a:cubicBezTo>
                <a:cubicBezTo>
                  <a:pt x="5101573" y="722705"/>
                  <a:pt x="5148723" y="678830"/>
                  <a:pt x="5148723" y="603142"/>
                </a:cubicBezTo>
                <a:cubicBezTo>
                  <a:pt x="5148723" y="517637"/>
                  <a:pt x="5085659" y="504747"/>
                  <a:pt x="5000505" y="504747"/>
                </a:cubicBezTo>
                <a:lnTo>
                  <a:pt x="4929841" y="504747"/>
                </a:lnTo>
                <a:cubicBezTo>
                  <a:pt x="4910066" y="504747"/>
                  <a:pt x="4900209" y="503209"/>
                  <a:pt x="4900209" y="488840"/>
                </a:cubicBezTo>
                <a:cubicBezTo>
                  <a:pt x="4900209" y="478256"/>
                  <a:pt x="4910838" y="466134"/>
                  <a:pt x="4934413" y="444196"/>
                </a:cubicBezTo>
                <a:cubicBezTo>
                  <a:pt x="4948843" y="447330"/>
                  <a:pt x="4957988" y="448808"/>
                  <a:pt x="4976990" y="448808"/>
                </a:cubicBezTo>
                <a:moveTo>
                  <a:pt x="4541423" y="334566"/>
                </a:moveTo>
                <a:cubicBezTo>
                  <a:pt x="4545995" y="268694"/>
                  <a:pt x="4574854" y="213465"/>
                  <a:pt x="4631861" y="213465"/>
                </a:cubicBezTo>
                <a:cubicBezTo>
                  <a:pt x="4681267" y="213465"/>
                  <a:pt x="4703298" y="249062"/>
                  <a:pt x="4703298" y="317891"/>
                </a:cubicBezTo>
                <a:lnTo>
                  <a:pt x="4703298" y="334566"/>
                </a:lnTo>
                <a:lnTo>
                  <a:pt x="4541423" y="334566"/>
                </a:lnTo>
                <a:close/>
                <a:moveTo>
                  <a:pt x="4463157" y="379979"/>
                </a:moveTo>
                <a:cubicBezTo>
                  <a:pt x="4463157" y="495049"/>
                  <a:pt x="4516363" y="571447"/>
                  <a:pt x="4628833" y="571447"/>
                </a:cubicBezTo>
                <a:cubicBezTo>
                  <a:pt x="4705614" y="571447"/>
                  <a:pt x="4751991" y="531356"/>
                  <a:pt x="4771706" y="472283"/>
                </a:cubicBezTo>
                <a:lnTo>
                  <a:pt x="4738274" y="460930"/>
                </a:lnTo>
                <a:cubicBezTo>
                  <a:pt x="4720044" y="504806"/>
                  <a:pt x="4693441" y="526034"/>
                  <a:pt x="4643263" y="526034"/>
                </a:cubicBezTo>
                <a:cubicBezTo>
                  <a:pt x="4568026" y="526034"/>
                  <a:pt x="4541423" y="467730"/>
                  <a:pt x="4541423" y="374657"/>
                </a:cubicBezTo>
                <a:lnTo>
                  <a:pt x="4774794" y="374657"/>
                </a:lnTo>
                <a:cubicBezTo>
                  <a:pt x="4775566" y="364073"/>
                  <a:pt x="4776338" y="352720"/>
                  <a:pt x="4776338" y="342845"/>
                </a:cubicBezTo>
                <a:cubicBezTo>
                  <a:pt x="4776338" y="230081"/>
                  <a:pt x="4722360" y="178577"/>
                  <a:pt x="4634177" y="178577"/>
                </a:cubicBezTo>
                <a:cubicBezTo>
                  <a:pt x="4536138" y="178636"/>
                  <a:pt x="4463157" y="251309"/>
                  <a:pt x="4463157" y="379979"/>
                </a:cubicBezTo>
                <a:moveTo>
                  <a:pt x="4029133" y="33291"/>
                </a:moveTo>
                <a:lnTo>
                  <a:pt x="4029133" y="63566"/>
                </a:lnTo>
                <a:lnTo>
                  <a:pt x="4086912" y="69598"/>
                </a:lnTo>
                <a:lnTo>
                  <a:pt x="4086912" y="527512"/>
                </a:lnTo>
                <a:lnTo>
                  <a:pt x="4029133" y="533544"/>
                </a:lnTo>
                <a:lnTo>
                  <a:pt x="4029133" y="563050"/>
                </a:lnTo>
                <a:lnTo>
                  <a:pt x="4398549" y="563050"/>
                </a:lnTo>
                <a:lnTo>
                  <a:pt x="4405378" y="393520"/>
                </a:lnTo>
                <a:lnTo>
                  <a:pt x="4377231" y="393520"/>
                </a:lnTo>
                <a:cubicBezTo>
                  <a:pt x="4359773" y="508590"/>
                  <a:pt x="4321768" y="528222"/>
                  <a:pt x="4210783" y="528222"/>
                </a:cubicBezTo>
                <a:lnTo>
                  <a:pt x="4165949" y="528222"/>
                </a:lnTo>
                <a:lnTo>
                  <a:pt x="4165949" y="69657"/>
                </a:lnTo>
                <a:lnTo>
                  <a:pt x="4243502" y="62857"/>
                </a:lnTo>
                <a:lnTo>
                  <a:pt x="4243502" y="33350"/>
                </a:lnTo>
                <a:lnTo>
                  <a:pt x="4029133" y="33350"/>
                </a:lnTo>
                <a:close/>
                <a:moveTo>
                  <a:pt x="3587568" y="334566"/>
                </a:moveTo>
                <a:cubicBezTo>
                  <a:pt x="3592140" y="268694"/>
                  <a:pt x="3621000" y="213465"/>
                  <a:pt x="3678007" y="213465"/>
                </a:cubicBezTo>
                <a:cubicBezTo>
                  <a:pt x="3727413" y="213465"/>
                  <a:pt x="3749443" y="249062"/>
                  <a:pt x="3749443" y="317891"/>
                </a:cubicBezTo>
                <a:lnTo>
                  <a:pt x="3749443" y="334566"/>
                </a:lnTo>
                <a:lnTo>
                  <a:pt x="3587568" y="334566"/>
                </a:lnTo>
                <a:close/>
                <a:moveTo>
                  <a:pt x="3509243" y="379979"/>
                </a:moveTo>
                <a:cubicBezTo>
                  <a:pt x="3509243" y="495049"/>
                  <a:pt x="3562449" y="571447"/>
                  <a:pt x="3674919" y="571447"/>
                </a:cubicBezTo>
                <a:cubicBezTo>
                  <a:pt x="3751700" y="571447"/>
                  <a:pt x="3798077" y="531356"/>
                  <a:pt x="3817792" y="472283"/>
                </a:cubicBezTo>
                <a:lnTo>
                  <a:pt x="3784360" y="460930"/>
                </a:lnTo>
                <a:cubicBezTo>
                  <a:pt x="3766130" y="504806"/>
                  <a:pt x="3739527" y="526034"/>
                  <a:pt x="3689349" y="526034"/>
                </a:cubicBezTo>
                <a:cubicBezTo>
                  <a:pt x="3614112" y="526034"/>
                  <a:pt x="3587509" y="467730"/>
                  <a:pt x="3587509" y="374657"/>
                </a:cubicBezTo>
                <a:lnTo>
                  <a:pt x="3820880" y="374657"/>
                </a:lnTo>
                <a:cubicBezTo>
                  <a:pt x="3821652" y="364073"/>
                  <a:pt x="3822424" y="352720"/>
                  <a:pt x="3822424" y="342845"/>
                </a:cubicBezTo>
                <a:cubicBezTo>
                  <a:pt x="3822424" y="230081"/>
                  <a:pt x="3768446" y="178577"/>
                  <a:pt x="3680264" y="178577"/>
                </a:cubicBezTo>
                <a:cubicBezTo>
                  <a:pt x="3582224" y="178636"/>
                  <a:pt x="3509243" y="251309"/>
                  <a:pt x="3509243" y="379979"/>
                </a:cubicBezTo>
                <a:moveTo>
                  <a:pt x="3282760" y="0"/>
                </a:moveTo>
                <a:lnTo>
                  <a:pt x="3282760" y="30275"/>
                </a:lnTo>
                <a:lnTo>
                  <a:pt x="3335194" y="35597"/>
                </a:lnTo>
                <a:lnTo>
                  <a:pt x="3335194" y="527571"/>
                </a:lnTo>
                <a:lnTo>
                  <a:pt x="3282760" y="532893"/>
                </a:lnTo>
                <a:lnTo>
                  <a:pt x="3282760" y="563169"/>
                </a:lnTo>
                <a:lnTo>
                  <a:pt x="3462153" y="563169"/>
                </a:lnTo>
                <a:lnTo>
                  <a:pt x="3462153" y="532893"/>
                </a:lnTo>
                <a:lnTo>
                  <a:pt x="3406690" y="527571"/>
                </a:lnTo>
                <a:lnTo>
                  <a:pt x="3406690" y="0"/>
                </a:lnTo>
                <a:lnTo>
                  <a:pt x="3282760" y="0"/>
                </a:lnTo>
                <a:close/>
                <a:moveTo>
                  <a:pt x="2923261" y="570678"/>
                </a:moveTo>
                <a:lnTo>
                  <a:pt x="2952893" y="529818"/>
                </a:lnTo>
                <a:cubicBezTo>
                  <a:pt x="2981040" y="555541"/>
                  <a:pt x="3014472" y="571447"/>
                  <a:pt x="3066134" y="571447"/>
                </a:cubicBezTo>
                <a:cubicBezTo>
                  <a:pt x="3180148" y="571447"/>
                  <a:pt x="3230325" y="484405"/>
                  <a:pt x="3230325" y="371642"/>
                </a:cubicBezTo>
                <a:cubicBezTo>
                  <a:pt x="3230325" y="243740"/>
                  <a:pt x="3180920" y="178636"/>
                  <a:pt x="3090481" y="178636"/>
                </a:cubicBezTo>
                <a:cubicBezTo>
                  <a:pt x="3030446" y="178636"/>
                  <a:pt x="2991669" y="208143"/>
                  <a:pt x="2971895" y="240724"/>
                </a:cubicBezTo>
                <a:lnTo>
                  <a:pt x="2971895" y="59"/>
                </a:lnTo>
                <a:lnTo>
                  <a:pt x="2852537" y="59"/>
                </a:lnTo>
                <a:lnTo>
                  <a:pt x="2852537" y="29566"/>
                </a:lnTo>
                <a:lnTo>
                  <a:pt x="2900399" y="34888"/>
                </a:lnTo>
                <a:lnTo>
                  <a:pt x="2900399" y="570737"/>
                </a:lnTo>
                <a:lnTo>
                  <a:pt x="2923261" y="570737"/>
                </a:lnTo>
                <a:close/>
                <a:moveTo>
                  <a:pt x="3066134" y="225528"/>
                </a:moveTo>
                <a:cubicBezTo>
                  <a:pt x="3133770" y="225528"/>
                  <a:pt x="3150516" y="280756"/>
                  <a:pt x="3150516" y="377673"/>
                </a:cubicBezTo>
                <a:cubicBezTo>
                  <a:pt x="3150516" y="479084"/>
                  <a:pt x="3132286" y="533603"/>
                  <a:pt x="3064650" y="533603"/>
                </a:cubicBezTo>
                <a:cubicBezTo>
                  <a:pt x="3013700" y="533603"/>
                  <a:pt x="2971895" y="494221"/>
                  <a:pt x="2971895" y="437455"/>
                </a:cubicBezTo>
                <a:lnTo>
                  <a:pt x="2971895" y="326229"/>
                </a:lnTo>
                <a:cubicBezTo>
                  <a:pt x="2971895" y="260356"/>
                  <a:pt x="3016728" y="225528"/>
                  <a:pt x="3066134" y="225528"/>
                </a:cubicBezTo>
                <a:moveTo>
                  <a:pt x="2629082" y="529818"/>
                </a:moveTo>
                <a:cubicBezTo>
                  <a:pt x="2591077" y="529818"/>
                  <a:pt x="2577420" y="507881"/>
                  <a:pt x="2577420" y="470036"/>
                </a:cubicBezTo>
                <a:cubicBezTo>
                  <a:pt x="2577420" y="425392"/>
                  <a:pt x="2599450" y="396595"/>
                  <a:pt x="2665602" y="396595"/>
                </a:cubicBezTo>
                <a:lnTo>
                  <a:pt x="2705863" y="396595"/>
                </a:lnTo>
                <a:lnTo>
                  <a:pt x="2705863" y="458683"/>
                </a:lnTo>
                <a:cubicBezTo>
                  <a:pt x="2705863" y="504865"/>
                  <a:pt x="2665602" y="529818"/>
                  <a:pt x="2629082" y="529818"/>
                </a:cubicBezTo>
                <a:moveTo>
                  <a:pt x="2654913" y="364842"/>
                </a:moveTo>
                <a:cubicBezTo>
                  <a:pt x="2563702" y="364842"/>
                  <a:pt x="2498323" y="392101"/>
                  <a:pt x="2498323" y="474590"/>
                </a:cubicBezTo>
                <a:cubicBezTo>
                  <a:pt x="2498323" y="545725"/>
                  <a:pt x="2545472" y="571447"/>
                  <a:pt x="2601707" y="571447"/>
                </a:cubicBezTo>
                <a:cubicBezTo>
                  <a:pt x="2648084" y="571447"/>
                  <a:pt x="2688345" y="551756"/>
                  <a:pt x="2710376" y="517696"/>
                </a:cubicBezTo>
                <a:cubicBezTo>
                  <a:pt x="2716433" y="557078"/>
                  <a:pt x="2737751" y="570678"/>
                  <a:pt x="2776528" y="570678"/>
                </a:cubicBezTo>
                <a:cubicBezTo>
                  <a:pt x="2799330" y="570678"/>
                  <a:pt x="2819105" y="564647"/>
                  <a:pt x="2831278" y="557788"/>
                </a:cubicBezTo>
                <a:lnTo>
                  <a:pt x="2824449" y="532065"/>
                </a:lnTo>
                <a:cubicBezTo>
                  <a:pt x="2816076" y="535081"/>
                  <a:pt x="2808475" y="536619"/>
                  <a:pt x="2800102" y="536619"/>
                </a:cubicBezTo>
                <a:cubicBezTo>
                  <a:pt x="2782644" y="536619"/>
                  <a:pt x="2778072" y="526803"/>
                  <a:pt x="2778072" y="494221"/>
                </a:cubicBezTo>
                <a:lnTo>
                  <a:pt x="2778072" y="321675"/>
                </a:lnTo>
                <a:cubicBezTo>
                  <a:pt x="2778072" y="215712"/>
                  <a:pt x="2737039" y="178636"/>
                  <a:pt x="2644284" y="178636"/>
                </a:cubicBezTo>
                <a:cubicBezTo>
                  <a:pt x="2570531" y="178636"/>
                  <a:pt x="2516612" y="217249"/>
                  <a:pt x="2516612" y="272478"/>
                </a:cubicBezTo>
                <a:cubicBezTo>
                  <a:pt x="2516612" y="302753"/>
                  <a:pt x="2532586" y="319428"/>
                  <a:pt x="2559961" y="319428"/>
                </a:cubicBezTo>
                <a:cubicBezTo>
                  <a:pt x="2584308" y="319428"/>
                  <a:pt x="2602538" y="305060"/>
                  <a:pt x="2602538" y="279337"/>
                </a:cubicBezTo>
                <a:cubicBezTo>
                  <a:pt x="2602538" y="271000"/>
                  <a:pt x="2600282" y="261184"/>
                  <a:pt x="2597966" y="252078"/>
                </a:cubicBezTo>
                <a:lnTo>
                  <a:pt x="2573619" y="252078"/>
                </a:lnTo>
                <a:cubicBezTo>
                  <a:pt x="2572847" y="248293"/>
                  <a:pt x="2572075" y="245278"/>
                  <a:pt x="2572075" y="242262"/>
                </a:cubicBezTo>
                <a:cubicBezTo>
                  <a:pt x="2572075" y="213524"/>
                  <a:pt x="2610852" y="210449"/>
                  <a:pt x="2632883" y="210449"/>
                </a:cubicBezTo>
                <a:cubicBezTo>
                  <a:pt x="2690661" y="210449"/>
                  <a:pt x="2705863" y="247525"/>
                  <a:pt x="2705863" y="313397"/>
                </a:cubicBezTo>
                <a:lnTo>
                  <a:pt x="2705863" y="364842"/>
                </a:lnTo>
                <a:lnTo>
                  <a:pt x="2654913" y="364842"/>
                </a:lnTo>
                <a:close/>
                <a:moveTo>
                  <a:pt x="2044584" y="186974"/>
                </a:moveTo>
                <a:lnTo>
                  <a:pt x="2044584" y="217249"/>
                </a:lnTo>
                <a:lnTo>
                  <a:pt x="2092446" y="222571"/>
                </a:lnTo>
                <a:lnTo>
                  <a:pt x="2092446" y="527571"/>
                </a:lnTo>
                <a:lnTo>
                  <a:pt x="2044584" y="532893"/>
                </a:lnTo>
                <a:lnTo>
                  <a:pt x="2044584" y="563169"/>
                </a:lnTo>
                <a:lnTo>
                  <a:pt x="2214061" y="563169"/>
                </a:lnTo>
                <a:lnTo>
                  <a:pt x="2214061" y="532893"/>
                </a:lnTo>
                <a:lnTo>
                  <a:pt x="2164655" y="527571"/>
                </a:lnTo>
                <a:lnTo>
                  <a:pt x="2164655" y="325460"/>
                </a:lnTo>
                <a:cubicBezTo>
                  <a:pt x="2164655" y="264141"/>
                  <a:pt x="2209488" y="229312"/>
                  <a:pt x="2261210" y="229312"/>
                </a:cubicBezTo>
                <a:cubicBezTo>
                  <a:pt x="2317445" y="229312"/>
                  <a:pt x="2328074" y="258050"/>
                  <a:pt x="2328074" y="308016"/>
                </a:cubicBezTo>
                <a:lnTo>
                  <a:pt x="2328074" y="527512"/>
                </a:lnTo>
                <a:lnTo>
                  <a:pt x="2280212" y="532834"/>
                </a:lnTo>
                <a:lnTo>
                  <a:pt x="2280212" y="563109"/>
                </a:lnTo>
                <a:lnTo>
                  <a:pt x="2448204" y="563109"/>
                </a:lnTo>
                <a:lnTo>
                  <a:pt x="2448204" y="532834"/>
                </a:lnTo>
                <a:lnTo>
                  <a:pt x="2399570" y="527512"/>
                </a:lnTo>
                <a:lnTo>
                  <a:pt x="2399570" y="307307"/>
                </a:lnTo>
                <a:cubicBezTo>
                  <a:pt x="2399570" y="218727"/>
                  <a:pt x="2365366" y="178636"/>
                  <a:pt x="2287813" y="178636"/>
                </a:cubicBezTo>
                <a:cubicBezTo>
                  <a:pt x="2221662" y="178636"/>
                  <a:pt x="2179144" y="213465"/>
                  <a:pt x="2157826" y="250540"/>
                </a:cubicBezTo>
                <a:lnTo>
                  <a:pt x="2152482" y="186974"/>
                </a:lnTo>
                <a:lnTo>
                  <a:pt x="2044584" y="186974"/>
                </a:lnTo>
                <a:close/>
                <a:moveTo>
                  <a:pt x="1851533" y="58304"/>
                </a:moveTo>
                <a:cubicBezTo>
                  <a:pt x="1851533" y="83257"/>
                  <a:pt x="1863706" y="103717"/>
                  <a:pt x="1898682" y="103717"/>
                </a:cubicBezTo>
                <a:cubicBezTo>
                  <a:pt x="1929086" y="103717"/>
                  <a:pt x="1945832" y="87042"/>
                  <a:pt x="1945832" y="57535"/>
                </a:cubicBezTo>
                <a:cubicBezTo>
                  <a:pt x="1945832" y="23475"/>
                  <a:pt x="1925286" y="11353"/>
                  <a:pt x="1897970" y="11353"/>
                </a:cubicBezTo>
                <a:cubicBezTo>
                  <a:pt x="1865963" y="11353"/>
                  <a:pt x="1851533" y="31813"/>
                  <a:pt x="1851533" y="58304"/>
                </a:cubicBezTo>
                <a:moveTo>
                  <a:pt x="1815845" y="186974"/>
                </a:moveTo>
                <a:lnTo>
                  <a:pt x="1815845" y="217249"/>
                </a:lnTo>
                <a:lnTo>
                  <a:pt x="1870595" y="222571"/>
                </a:lnTo>
                <a:lnTo>
                  <a:pt x="1870595" y="527571"/>
                </a:lnTo>
                <a:lnTo>
                  <a:pt x="1815845" y="532893"/>
                </a:lnTo>
                <a:lnTo>
                  <a:pt x="1815845" y="563169"/>
                </a:lnTo>
                <a:lnTo>
                  <a:pt x="1999038" y="563169"/>
                </a:lnTo>
                <a:lnTo>
                  <a:pt x="1999038" y="532893"/>
                </a:lnTo>
                <a:lnTo>
                  <a:pt x="1942803" y="527571"/>
                </a:lnTo>
                <a:lnTo>
                  <a:pt x="1942803" y="186974"/>
                </a:lnTo>
                <a:lnTo>
                  <a:pt x="1815845" y="186974"/>
                </a:lnTo>
                <a:close/>
                <a:moveTo>
                  <a:pt x="1577901" y="529818"/>
                </a:moveTo>
                <a:cubicBezTo>
                  <a:pt x="1539896" y="529818"/>
                  <a:pt x="1526238" y="507881"/>
                  <a:pt x="1526238" y="470036"/>
                </a:cubicBezTo>
                <a:cubicBezTo>
                  <a:pt x="1526238" y="425392"/>
                  <a:pt x="1548269" y="396595"/>
                  <a:pt x="1614420" y="396595"/>
                </a:cubicBezTo>
                <a:lnTo>
                  <a:pt x="1654681" y="396595"/>
                </a:lnTo>
                <a:lnTo>
                  <a:pt x="1654681" y="458683"/>
                </a:lnTo>
                <a:cubicBezTo>
                  <a:pt x="1654681" y="504865"/>
                  <a:pt x="1614420" y="529818"/>
                  <a:pt x="1577901" y="529818"/>
                </a:cubicBezTo>
                <a:moveTo>
                  <a:pt x="1603791" y="364842"/>
                </a:moveTo>
                <a:cubicBezTo>
                  <a:pt x="1512580" y="364842"/>
                  <a:pt x="1447201" y="392101"/>
                  <a:pt x="1447201" y="474590"/>
                </a:cubicBezTo>
                <a:cubicBezTo>
                  <a:pt x="1447201" y="545725"/>
                  <a:pt x="1494350" y="571447"/>
                  <a:pt x="1550585" y="571447"/>
                </a:cubicBezTo>
                <a:cubicBezTo>
                  <a:pt x="1596962" y="571447"/>
                  <a:pt x="1637223" y="551756"/>
                  <a:pt x="1659254" y="517696"/>
                </a:cubicBezTo>
                <a:cubicBezTo>
                  <a:pt x="1665311" y="557078"/>
                  <a:pt x="1686629" y="570678"/>
                  <a:pt x="1725406" y="570678"/>
                </a:cubicBezTo>
                <a:cubicBezTo>
                  <a:pt x="1748208" y="570678"/>
                  <a:pt x="1767983" y="564647"/>
                  <a:pt x="1780156" y="557788"/>
                </a:cubicBezTo>
                <a:lnTo>
                  <a:pt x="1773327" y="532065"/>
                </a:lnTo>
                <a:cubicBezTo>
                  <a:pt x="1764954" y="535081"/>
                  <a:pt x="1757353" y="536619"/>
                  <a:pt x="1748980" y="536619"/>
                </a:cubicBezTo>
                <a:cubicBezTo>
                  <a:pt x="1731522" y="536619"/>
                  <a:pt x="1726950" y="526803"/>
                  <a:pt x="1726950" y="494221"/>
                </a:cubicBezTo>
                <a:lnTo>
                  <a:pt x="1726950" y="321675"/>
                </a:lnTo>
                <a:cubicBezTo>
                  <a:pt x="1726950" y="215712"/>
                  <a:pt x="1685917" y="178636"/>
                  <a:pt x="1593162" y="178636"/>
                </a:cubicBezTo>
                <a:cubicBezTo>
                  <a:pt x="1519409" y="178636"/>
                  <a:pt x="1465490" y="217249"/>
                  <a:pt x="1465490" y="272478"/>
                </a:cubicBezTo>
                <a:cubicBezTo>
                  <a:pt x="1465490" y="302753"/>
                  <a:pt x="1481464" y="319428"/>
                  <a:pt x="1508839" y="319428"/>
                </a:cubicBezTo>
                <a:cubicBezTo>
                  <a:pt x="1533186" y="319428"/>
                  <a:pt x="1551416" y="305060"/>
                  <a:pt x="1551416" y="279337"/>
                </a:cubicBezTo>
                <a:cubicBezTo>
                  <a:pt x="1551416" y="271000"/>
                  <a:pt x="1549160" y="261184"/>
                  <a:pt x="1546844" y="252078"/>
                </a:cubicBezTo>
                <a:lnTo>
                  <a:pt x="1522497" y="252078"/>
                </a:lnTo>
                <a:cubicBezTo>
                  <a:pt x="1521725" y="248293"/>
                  <a:pt x="1520953" y="245278"/>
                  <a:pt x="1520953" y="242262"/>
                </a:cubicBezTo>
                <a:cubicBezTo>
                  <a:pt x="1520953" y="213524"/>
                  <a:pt x="1559730" y="210449"/>
                  <a:pt x="1581760" y="210449"/>
                </a:cubicBezTo>
                <a:cubicBezTo>
                  <a:pt x="1639539" y="210449"/>
                  <a:pt x="1654741" y="247525"/>
                  <a:pt x="1654741" y="313397"/>
                </a:cubicBezTo>
                <a:lnTo>
                  <a:pt x="1654741" y="364842"/>
                </a:lnTo>
                <a:lnTo>
                  <a:pt x="1603791" y="364842"/>
                </a:lnTo>
                <a:close/>
                <a:moveTo>
                  <a:pt x="1216145" y="482158"/>
                </a:moveTo>
                <a:cubicBezTo>
                  <a:pt x="1216145" y="544956"/>
                  <a:pt x="1249577" y="571447"/>
                  <a:pt x="1303555" y="571447"/>
                </a:cubicBezTo>
                <a:cubicBezTo>
                  <a:pt x="1366619" y="571447"/>
                  <a:pt x="1397023" y="540403"/>
                  <a:pt x="1411512" y="476068"/>
                </a:cubicBezTo>
                <a:lnTo>
                  <a:pt x="1382652" y="468499"/>
                </a:lnTo>
                <a:cubicBezTo>
                  <a:pt x="1370479" y="514681"/>
                  <a:pt x="1353793" y="528281"/>
                  <a:pt x="1326417" y="528281"/>
                </a:cubicBezTo>
                <a:cubicBezTo>
                  <a:pt x="1297558" y="528281"/>
                  <a:pt x="1287641" y="511606"/>
                  <a:pt x="1287641" y="469977"/>
                </a:cubicBezTo>
                <a:lnTo>
                  <a:pt x="1287641" y="223990"/>
                </a:lnTo>
                <a:lnTo>
                  <a:pt x="1369707" y="223990"/>
                </a:lnTo>
                <a:lnTo>
                  <a:pt x="1369707" y="186974"/>
                </a:lnTo>
                <a:lnTo>
                  <a:pt x="1287641" y="186974"/>
                </a:lnTo>
                <a:lnTo>
                  <a:pt x="1287641" y="74151"/>
                </a:lnTo>
                <a:lnTo>
                  <a:pt x="1269411" y="74151"/>
                </a:lnTo>
                <a:lnTo>
                  <a:pt x="1216204" y="89289"/>
                </a:lnTo>
                <a:lnTo>
                  <a:pt x="1216204" y="186974"/>
                </a:lnTo>
                <a:lnTo>
                  <a:pt x="1160741" y="186974"/>
                </a:lnTo>
                <a:lnTo>
                  <a:pt x="1160741" y="224049"/>
                </a:lnTo>
                <a:lnTo>
                  <a:pt x="1216204" y="224049"/>
                </a:lnTo>
                <a:lnTo>
                  <a:pt x="1216204" y="482158"/>
                </a:lnTo>
                <a:close/>
                <a:moveTo>
                  <a:pt x="848986" y="571447"/>
                </a:moveTo>
                <a:lnTo>
                  <a:pt x="874817" y="571447"/>
                </a:lnTo>
                <a:cubicBezTo>
                  <a:pt x="877073" y="545725"/>
                  <a:pt x="880874" y="540403"/>
                  <a:pt x="886990" y="540403"/>
                </a:cubicBezTo>
                <a:cubicBezTo>
                  <a:pt x="899163" y="540403"/>
                  <a:pt x="923451" y="571447"/>
                  <a:pt x="991859" y="571447"/>
                </a:cubicBezTo>
                <a:cubicBezTo>
                  <a:pt x="1074697" y="571447"/>
                  <a:pt x="1116502" y="515449"/>
                  <a:pt x="1116502" y="446561"/>
                </a:cubicBezTo>
                <a:cubicBezTo>
                  <a:pt x="1116502" y="287616"/>
                  <a:pt x="909733" y="364073"/>
                  <a:pt x="909733" y="268694"/>
                </a:cubicBezTo>
                <a:cubicBezTo>
                  <a:pt x="909733" y="235403"/>
                  <a:pt x="938593" y="214174"/>
                  <a:pt x="976598" y="214174"/>
                </a:cubicBezTo>
                <a:cubicBezTo>
                  <a:pt x="1025232" y="214174"/>
                  <a:pt x="1054151" y="240665"/>
                  <a:pt x="1068580" y="296663"/>
                </a:cubicBezTo>
                <a:lnTo>
                  <a:pt x="1098212" y="296663"/>
                </a:lnTo>
                <a:lnTo>
                  <a:pt x="1098212" y="178636"/>
                </a:lnTo>
                <a:lnTo>
                  <a:pt x="1073865" y="178636"/>
                </a:lnTo>
                <a:cubicBezTo>
                  <a:pt x="1072322" y="192237"/>
                  <a:pt x="1070065" y="200574"/>
                  <a:pt x="1060920" y="200574"/>
                </a:cubicBezTo>
                <a:cubicBezTo>
                  <a:pt x="1047262" y="200574"/>
                  <a:pt x="1031288" y="178636"/>
                  <a:pt x="977310" y="178636"/>
                </a:cubicBezTo>
                <a:cubicBezTo>
                  <a:pt x="907358" y="178636"/>
                  <a:pt x="855696" y="227834"/>
                  <a:pt x="855696" y="292938"/>
                </a:cubicBezTo>
                <a:cubicBezTo>
                  <a:pt x="855696" y="443546"/>
                  <a:pt x="1061692" y="360288"/>
                  <a:pt x="1061692" y="469268"/>
                </a:cubicBezTo>
                <a:cubicBezTo>
                  <a:pt x="1061692" y="511665"/>
                  <a:pt x="1035089" y="533603"/>
                  <a:pt x="988712" y="533603"/>
                </a:cubicBezTo>
                <a:cubicBezTo>
                  <a:pt x="936277" y="533603"/>
                  <a:pt x="883843" y="502559"/>
                  <a:pt x="879270" y="435977"/>
                </a:cubicBezTo>
                <a:lnTo>
                  <a:pt x="848867" y="435977"/>
                </a:lnTo>
                <a:lnTo>
                  <a:pt x="848867" y="571447"/>
                </a:lnTo>
                <a:close/>
                <a:moveTo>
                  <a:pt x="789722" y="563109"/>
                </a:moveTo>
                <a:lnTo>
                  <a:pt x="789722" y="532834"/>
                </a:lnTo>
                <a:lnTo>
                  <a:pt x="741860" y="527512"/>
                </a:lnTo>
                <a:lnTo>
                  <a:pt x="741860" y="186974"/>
                </a:lnTo>
                <a:lnTo>
                  <a:pt x="620246" y="186974"/>
                </a:lnTo>
                <a:lnTo>
                  <a:pt x="620246" y="217249"/>
                </a:lnTo>
                <a:lnTo>
                  <a:pt x="670424" y="222571"/>
                </a:lnTo>
                <a:lnTo>
                  <a:pt x="670424" y="415576"/>
                </a:lnTo>
                <a:cubicBezTo>
                  <a:pt x="670424" y="484465"/>
                  <a:pt x="627075" y="520771"/>
                  <a:pt x="575412" y="520771"/>
                </a:cubicBezTo>
                <a:cubicBezTo>
                  <a:pt x="522206" y="520771"/>
                  <a:pt x="510033" y="493512"/>
                  <a:pt x="510033" y="443546"/>
                </a:cubicBezTo>
                <a:lnTo>
                  <a:pt x="510033" y="186974"/>
                </a:lnTo>
                <a:lnTo>
                  <a:pt x="389903" y="186974"/>
                </a:lnTo>
                <a:lnTo>
                  <a:pt x="389903" y="217249"/>
                </a:lnTo>
                <a:lnTo>
                  <a:pt x="437765" y="222571"/>
                </a:lnTo>
                <a:lnTo>
                  <a:pt x="437765" y="442836"/>
                </a:lnTo>
                <a:cubicBezTo>
                  <a:pt x="437765" y="531415"/>
                  <a:pt x="473513" y="571506"/>
                  <a:pt x="551006" y="571506"/>
                </a:cubicBezTo>
                <a:cubicBezTo>
                  <a:pt x="614842" y="571506"/>
                  <a:pt x="655162" y="537446"/>
                  <a:pt x="675649" y="501849"/>
                </a:cubicBezTo>
                <a:lnTo>
                  <a:pt x="681706" y="563169"/>
                </a:lnTo>
                <a:lnTo>
                  <a:pt x="789722" y="563169"/>
                </a:lnTo>
                <a:close/>
                <a:moveTo>
                  <a:pt x="167220" y="534372"/>
                </a:moveTo>
                <a:cubicBezTo>
                  <a:pt x="76009" y="534372"/>
                  <a:pt x="50950" y="479852"/>
                  <a:pt x="28860" y="398133"/>
                </a:cubicBezTo>
                <a:lnTo>
                  <a:pt x="0" y="398133"/>
                </a:lnTo>
                <a:lnTo>
                  <a:pt x="6829" y="572984"/>
                </a:lnTo>
                <a:lnTo>
                  <a:pt x="31176" y="572984"/>
                </a:lnTo>
                <a:cubicBezTo>
                  <a:pt x="37233" y="558615"/>
                  <a:pt x="39548" y="549509"/>
                  <a:pt x="50178" y="549509"/>
                </a:cubicBezTo>
                <a:cubicBezTo>
                  <a:pt x="72981" y="549509"/>
                  <a:pt x="101128" y="571447"/>
                  <a:pt x="169536" y="571447"/>
                </a:cubicBezTo>
                <a:cubicBezTo>
                  <a:pt x="282005" y="571447"/>
                  <a:pt x="341328" y="498006"/>
                  <a:pt x="341328" y="401148"/>
                </a:cubicBezTo>
                <a:cubicBezTo>
                  <a:pt x="341328" y="286078"/>
                  <a:pt x="257718" y="263372"/>
                  <a:pt x="176365" y="241434"/>
                </a:cubicBezTo>
                <a:cubicBezTo>
                  <a:pt x="110985" y="223281"/>
                  <a:pt x="62351" y="203590"/>
                  <a:pt x="62351" y="143039"/>
                </a:cubicBezTo>
                <a:cubicBezTo>
                  <a:pt x="62351" y="93073"/>
                  <a:pt x="101900" y="61319"/>
                  <a:pt x="161163" y="61319"/>
                </a:cubicBezTo>
                <a:cubicBezTo>
                  <a:pt x="224999" y="61319"/>
                  <a:pt x="263003" y="93132"/>
                  <a:pt x="285034" y="186205"/>
                </a:cubicBezTo>
                <a:lnTo>
                  <a:pt x="313894" y="186205"/>
                </a:lnTo>
                <a:lnTo>
                  <a:pt x="308549" y="31813"/>
                </a:lnTo>
                <a:lnTo>
                  <a:pt x="285747" y="31813"/>
                </a:lnTo>
                <a:cubicBezTo>
                  <a:pt x="280402" y="41629"/>
                  <a:pt x="277374" y="47719"/>
                  <a:pt x="266744" y="47719"/>
                </a:cubicBezTo>
                <a:cubicBezTo>
                  <a:pt x="248514" y="47719"/>
                  <a:pt x="220367" y="25013"/>
                  <a:pt x="162588" y="25013"/>
                </a:cubicBezTo>
                <a:cubicBezTo>
                  <a:pt x="55403" y="25013"/>
                  <a:pt x="5998" y="102948"/>
                  <a:pt x="5998" y="179405"/>
                </a:cubicBezTo>
                <a:cubicBezTo>
                  <a:pt x="5998" y="275553"/>
                  <a:pt x="58432" y="301275"/>
                  <a:pt x="145842" y="323982"/>
                </a:cubicBezTo>
                <a:cubicBezTo>
                  <a:pt x="239310" y="348935"/>
                  <a:pt x="287231" y="361826"/>
                  <a:pt x="287231" y="433730"/>
                </a:cubicBezTo>
                <a:cubicBezTo>
                  <a:pt x="287290" y="496527"/>
                  <a:pt x="244001" y="534372"/>
                  <a:pt x="167220" y="534372"/>
                </a:cubicBezTo>
              </a:path>
            </a:pathLst>
          </a:custGeom>
          <a:solidFill>
            <a:schemeClr val="bg1"/>
          </a:solidFill>
          <a:ln w="5933" cap="flat">
            <a:noFill/>
            <a:prstDash val="solid"/>
            <a:miter/>
          </a:ln>
        </p:spPr>
        <p:txBody>
          <a:bodyPr rtlCol="0" anchor="ctr"/>
          <a:lstStyle/>
          <a:p>
            <a:endParaRPr lang="en-US"/>
          </a:p>
        </p:txBody>
      </p:sp>
    </p:spTree>
    <p:extLst>
      <p:ext uri="{BB962C8B-B14F-4D97-AF65-F5344CB8AC3E}">
        <p14:creationId xmlns:p14="http://schemas.microsoft.com/office/powerpoint/2010/main" val="3002273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4080-049F-4798-9A0E-C475077B0B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2CA27-2DA2-45A3-B037-1219FF7F3D7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E7DE9-0906-4BC4-BD2D-7F6E611DD6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293167-F4D8-4BCD-996E-93E2F1F45E5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B13AC-5E5C-4CEA-9598-D51993BCC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980EFF-25DB-4718-8CCC-2AD38CFF7408}"/>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8" name="Footer Placeholder 7">
            <a:extLst>
              <a:ext uri="{FF2B5EF4-FFF2-40B4-BE49-F238E27FC236}">
                <a16:creationId xmlns:a16="http://schemas.microsoft.com/office/drawing/2014/main" id="{308F1D0F-795D-42BB-B6C6-1655841E2C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03145748-6960-4615-AE85-640BEEBA583E}"/>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375454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4C0B-3561-4A08-93ED-733C4B4C44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413239-8642-44F2-94B2-57474EE6A32F}"/>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4" name="Footer Placeholder 3">
            <a:extLst>
              <a:ext uri="{FF2B5EF4-FFF2-40B4-BE49-F238E27FC236}">
                <a16:creationId xmlns:a16="http://schemas.microsoft.com/office/drawing/2014/main" id="{5638F2BF-568A-4478-9D22-CB5C2BDC96C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B417F4D-2DE7-47C1-9967-D41FA5A42D01}"/>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1223736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A0CF04-3B20-427B-8A8D-3A754CC895FB}"/>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3" name="Footer Placeholder 2">
            <a:extLst>
              <a:ext uri="{FF2B5EF4-FFF2-40B4-BE49-F238E27FC236}">
                <a16:creationId xmlns:a16="http://schemas.microsoft.com/office/drawing/2014/main" id="{20939AEF-0829-406B-934E-EC81E2B032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C47C965-09D5-46A5-A28E-44220D3BA4E8}"/>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1114054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FBB0-064E-4655-A4EF-2AED655B5F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A779BF-8D7F-4F5B-8C97-3296D2194D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B23F1E-857B-44B3-8B03-EE7500AFCB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0F8E5C-C782-4084-9F28-E130EBF14C0E}"/>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6" name="Footer Placeholder 5">
            <a:extLst>
              <a:ext uri="{FF2B5EF4-FFF2-40B4-BE49-F238E27FC236}">
                <a16:creationId xmlns:a16="http://schemas.microsoft.com/office/drawing/2014/main" id="{B7A2A1AF-2E14-4CC0-9C7E-ADB885934EC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738F3BC-7927-475A-8B1B-4EE7310F96DC}"/>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382998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7235-1245-45AE-9131-EB63566B01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D7E78E-4DBE-4253-9B25-BB841A1803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F1CB55-1AF7-488B-B38F-709B1E48C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84E7E-9221-4C76-8177-E5B77536EA9D}"/>
              </a:ext>
            </a:extLst>
          </p:cNvPr>
          <p:cNvSpPr>
            <a:spLocks noGrp="1"/>
          </p:cNvSpPr>
          <p:nvPr>
            <p:ph type="dt" sz="half" idx="10"/>
          </p:nvPr>
        </p:nvSpPr>
        <p:spPr>
          <a:xfrm>
            <a:off x="838200" y="6356350"/>
            <a:ext cx="2743200" cy="365125"/>
          </a:xfrm>
          <a:prstGeom prst="rect">
            <a:avLst/>
          </a:prstGeom>
        </p:spPr>
        <p:txBody>
          <a:bodyPr/>
          <a:lstStyle/>
          <a:p>
            <a:fld id="{A45CC9F4-FDF4-4466-B9B5-784305BF5694}" type="datetimeFigureOut">
              <a:rPr lang="en-GB" smtClean="0"/>
              <a:t>20/11/2023</a:t>
            </a:fld>
            <a:endParaRPr lang="en-GB"/>
          </a:p>
        </p:txBody>
      </p:sp>
      <p:sp>
        <p:nvSpPr>
          <p:cNvPr id="6" name="Footer Placeholder 5">
            <a:extLst>
              <a:ext uri="{FF2B5EF4-FFF2-40B4-BE49-F238E27FC236}">
                <a16:creationId xmlns:a16="http://schemas.microsoft.com/office/drawing/2014/main" id="{D9EC4CDC-586E-43F7-A7CB-84400D04307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539BF55-FE33-4246-9870-E85C13947FC8}"/>
              </a:ext>
            </a:extLst>
          </p:cNvPr>
          <p:cNvSpPr>
            <a:spLocks noGrp="1"/>
          </p:cNvSpPr>
          <p:nvPr>
            <p:ph type="sldNum" sz="quarter" idx="12"/>
          </p:nvPr>
        </p:nvSpPr>
        <p:spPr>
          <a:xfrm>
            <a:off x="8610600" y="6356350"/>
            <a:ext cx="2743200" cy="365125"/>
          </a:xfrm>
          <a:prstGeom prst="rect">
            <a:avLst/>
          </a:prstGeom>
        </p:spPr>
        <p:txBody>
          <a:bodyPr/>
          <a:lstStyle/>
          <a:p>
            <a:fld id="{C75BE3DB-ECB9-4473-AC52-B90A5389AE95}" type="slidenum">
              <a:rPr lang="en-GB" smtClean="0"/>
              <a:t>‹#›</a:t>
            </a:fld>
            <a:endParaRPr lang="en-GB"/>
          </a:p>
        </p:txBody>
      </p:sp>
    </p:spTree>
    <p:extLst>
      <p:ext uri="{BB962C8B-B14F-4D97-AF65-F5344CB8AC3E}">
        <p14:creationId xmlns:p14="http://schemas.microsoft.com/office/powerpoint/2010/main" val="419483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750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logo with a black background&#10;&#10;Description automatically generated">
            <a:extLst>
              <a:ext uri="{FF2B5EF4-FFF2-40B4-BE49-F238E27FC236}">
                <a16:creationId xmlns:a16="http://schemas.microsoft.com/office/drawing/2014/main" id="{801AACAA-77A7-4A78-3DAE-C47D7132CDC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42916" y="5942420"/>
            <a:ext cx="2401600" cy="710048"/>
          </a:xfrm>
          <a:prstGeom prst="rect">
            <a:avLst/>
          </a:prstGeom>
        </p:spPr>
      </p:pic>
      <p:sp>
        <p:nvSpPr>
          <p:cNvPr id="2" name="Title Placeholder 1">
            <a:extLst>
              <a:ext uri="{FF2B5EF4-FFF2-40B4-BE49-F238E27FC236}">
                <a16:creationId xmlns:a16="http://schemas.microsoft.com/office/drawing/2014/main" id="{5CAAD7C6-0CA8-4443-9424-9E5F584705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main header</a:t>
            </a:r>
            <a:endParaRPr lang="en-GB"/>
          </a:p>
        </p:txBody>
      </p:sp>
      <p:sp>
        <p:nvSpPr>
          <p:cNvPr id="3" name="Text Placeholder 2">
            <a:extLst>
              <a:ext uri="{FF2B5EF4-FFF2-40B4-BE49-F238E27FC236}">
                <a16:creationId xmlns:a16="http://schemas.microsoft.com/office/drawing/2014/main" id="{EC8BB40B-FD5A-4DF1-B71E-7682632754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B581055-DFDA-411D-BD85-DA1195731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76C3E-5801-4950-B688-B82B19617675}" type="slidenum">
              <a:rPr lang="en-GB" smtClean="0"/>
              <a:t>‹#›</a:t>
            </a:fld>
            <a:endParaRPr lang="en-GB"/>
          </a:p>
        </p:txBody>
      </p:sp>
      <p:cxnSp>
        <p:nvCxnSpPr>
          <p:cNvPr id="11" name="Straight Connector 10">
            <a:extLst>
              <a:ext uri="{FF2B5EF4-FFF2-40B4-BE49-F238E27FC236}">
                <a16:creationId xmlns:a16="http://schemas.microsoft.com/office/drawing/2014/main" id="{84BE2778-2EDE-42ED-949F-FCFADABED3D7}"/>
              </a:ext>
            </a:extLst>
          </p:cNvPr>
          <p:cNvCxnSpPr>
            <a:cxnSpLocks/>
          </p:cNvCxnSpPr>
          <p:nvPr userDrawn="1"/>
        </p:nvCxnSpPr>
        <p:spPr>
          <a:xfrm>
            <a:off x="-1" y="5715000"/>
            <a:ext cx="12192001" cy="0"/>
          </a:xfrm>
          <a:prstGeom prst="line">
            <a:avLst/>
          </a:prstGeom>
          <a:ln w="34925">
            <a:solidFill>
              <a:srgbClr val="00B2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0289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AD7C6-0CA8-4443-9424-9E5F584705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main header</a:t>
            </a:r>
            <a:endParaRPr lang="en-GB"/>
          </a:p>
        </p:txBody>
      </p:sp>
      <p:sp>
        <p:nvSpPr>
          <p:cNvPr id="3" name="Text Placeholder 2">
            <a:extLst>
              <a:ext uri="{FF2B5EF4-FFF2-40B4-BE49-F238E27FC236}">
                <a16:creationId xmlns:a16="http://schemas.microsoft.com/office/drawing/2014/main" id="{EC8BB40B-FD5A-4DF1-B71E-7682632754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B581055-DFDA-411D-BD85-DA1195731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76C3E-5801-4950-B688-B82B19617675}" type="slidenum">
              <a:rPr lang="en-GB" smtClean="0"/>
              <a:t>‹#›</a:t>
            </a:fld>
            <a:endParaRPr lang="en-GB"/>
          </a:p>
        </p:txBody>
      </p:sp>
      <p:cxnSp>
        <p:nvCxnSpPr>
          <p:cNvPr id="11" name="Straight Connector 10">
            <a:extLst>
              <a:ext uri="{FF2B5EF4-FFF2-40B4-BE49-F238E27FC236}">
                <a16:creationId xmlns:a16="http://schemas.microsoft.com/office/drawing/2014/main" id="{84BE2778-2EDE-42ED-949F-FCFADABED3D7}"/>
              </a:ext>
            </a:extLst>
          </p:cNvPr>
          <p:cNvCxnSpPr>
            <a:cxnSpLocks/>
          </p:cNvCxnSpPr>
          <p:nvPr userDrawn="1"/>
        </p:nvCxnSpPr>
        <p:spPr>
          <a:xfrm>
            <a:off x="-1" y="5715000"/>
            <a:ext cx="12192001" cy="0"/>
          </a:xfrm>
          <a:prstGeom prst="line">
            <a:avLst/>
          </a:prstGeom>
          <a:ln w="34925">
            <a:solidFill>
              <a:srgbClr val="00B2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2366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7FE4E412_4A5D5CD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6.xml"/><Relationship Id="rId5" Type="http://schemas.openxmlformats.org/officeDocument/2006/relationships/image" Target="../media/image37.png"/><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customXml" Target="../ink/ink6.xml"/><Relationship Id="rId18" Type="http://schemas.openxmlformats.org/officeDocument/2006/relationships/image" Target="../media/image45.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42.png"/><Relationship Id="rId17" Type="http://schemas.openxmlformats.org/officeDocument/2006/relationships/customXml" Target="../ink/ink8.xml"/><Relationship Id="rId2" Type="http://schemas.openxmlformats.org/officeDocument/2006/relationships/image" Target="../media/image34.jpe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36.xml"/><Relationship Id="rId6" Type="http://schemas.openxmlformats.org/officeDocument/2006/relationships/image" Target="../media/image39.png"/><Relationship Id="rId11" Type="http://schemas.openxmlformats.org/officeDocument/2006/relationships/customXml" Target="../ink/ink5.xml"/><Relationship Id="rId24" Type="http://schemas.openxmlformats.org/officeDocument/2006/relationships/image" Target="../media/image48.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41.png"/><Relationship Id="rId19" Type="http://schemas.openxmlformats.org/officeDocument/2006/relationships/customXml" Target="../ink/ink9.xml"/><Relationship Id="rId4" Type="http://schemas.openxmlformats.org/officeDocument/2006/relationships/image" Target="../media/image38.png"/><Relationship Id="rId9" Type="http://schemas.openxmlformats.org/officeDocument/2006/relationships/customXml" Target="../ink/ink4.xml"/><Relationship Id="rId14" Type="http://schemas.openxmlformats.org/officeDocument/2006/relationships/image" Target="../media/image43.png"/><Relationship Id="rId22"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6.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56.jpeg"/><Relationship Id="rId4" Type="http://schemas.openxmlformats.org/officeDocument/2006/relationships/image" Target="../media/image55.sv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5.sv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5.sv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63.jpeg"/><Relationship Id="rId4" Type="http://schemas.openxmlformats.org/officeDocument/2006/relationships/image" Target="../media/image55.sv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65.sv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70.sv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72.sv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6.xml"/><Relationship Id="rId5" Type="http://schemas.openxmlformats.org/officeDocument/2006/relationships/image" Target="../media/image77.jpeg"/><Relationship Id="rId4" Type="http://schemas.openxmlformats.org/officeDocument/2006/relationships/image" Target="../media/image76.jpeg"/></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36.xm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8" Type="http://schemas.openxmlformats.org/officeDocument/2006/relationships/hyperlink" Target="https://globalbutterflies.com/" TargetMode="External"/><Relationship Id="rId3" Type="http://schemas.openxmlformats.org/officeDocument/2006/relationships/hyperlink" Target="mailto:Buildingequalitylgbt@gmail.com" TargetMode="External"/><Relationship Id="rId7" Type="http://schemas.openxmlformats.org/officeDocument/2006/relationships/hyperlink" Target="https://mermaidsuk.org.uk/" TargetMode="External"/><Relationship Id="rId12" Type="http://schemas.openxmlformats.org/officeDocument/2006/relationships/hyperlink" Target="http://inhttps/inclusive.designcouncil.org.uk/" TargetMode="External"/><Relationship Id="rId2" Type="http://schemas.openxmlformats.org/officeDocument/2006/relationships/hyperlink" Target="https://www.buildingequalityuk.com/" TargetMode="External"/><Relationship Id="rId1" Type="http://schemas.openxmlformats.org/officeDocument/2006/relationships/slideLayout" Target="../slideLayouts/slideLayout15.xml"/><Relationship Id="rId6" Type="http://schemas.openxmlformats.org/officeDocument/2006/relationships/hyperlink" Target="https://genderedintelligence.co.uk/index.html" TargetMode="External"/><Relationship Id="rId11" Type="http://schemas.openxmlformats.org/officeDocument/2006/relationships/hyperlink" Target="https://tgeu.org/" TargetMode="External"/><Relationship Id="rId5" Type="http://schemas.openxmlformats.org/officeDocument/2006/relationships/hyperlink" Target="https://nonbinary.wiki/wiki/Main_Page" TargetMode="External"/><Relationship Id="rId10" Type="http://schemas.openxmlformats.org/officeDocument/2006/relationships/hyperlink" Target="https://www.stonewall.org.uk/the-truth-about-trans" TargetMode="External"/><Relationship Id="rId4" Type="http://schemas.openxmlformats.org/officeDocument/2006/relationships/hyperlink" Target="https://lgbtqia.mywikis.wiki/wiki/Main_Page" TargetMode="External"/><Relationship Id="rId9" Type="http://schemas.openxmlformats.org/officeDocument/2006/relationships/hyperlink" Target="https://www.stonewall.org.uk/our-work/campaigns/come-out-trans-equality"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9CD95C-07F7-60F4-A776-1DC1FAE40D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6305"/>
            <a:ext cx="12192000" cy="5555565"/>
          </a:xfrm>
          <a:prstGeom prst="rect">
            <a:avLst/>
          </a:prstGeom>
        </p:spPr>
      </p:pic>
      <p:sp>
        <p:nvSpPr>
          <p:cNvPr id="10" name="Freeform: Shape 9">
            <a:extLst>
              <a:ext uri="{FF2B5EF4-FFF2-40B4-BE49-F238E27FC236}">
                <a16:creationId xmlns:a16="http://schemas.microsoft.com/office/drawing/2014/main" id="{8E3DFB80-3757-750D-81AC-1A4056CB8CF8}"/>
              </a:ext>
            </a:extLst>
          </p:cNvPr>
          <p:cNvSpPr/>
          <p:nvPr/>
        </p:nvSpPr>
        <p:spPr>
          <a:xfrm>
            <a:off x="-39696" y="4930571"/>
            <a:ext cx="12267138" cy="1927429"/>
          </a:xfrm>
          <a:custGeom>
            <a:avLst/>
            <a:gdLst>
              <a:gd name="connsiteX0" fmla="*/ 0 w 12259340"/>
              <a:gd name="connsiteY0" fmla="*/ 1903228 h 1913860"/>
              <a:gd name="connsiteX1" fmla="*/ 12238075 w 12259340"/>
              <a:gd name="connsiteY1" fmla="*/ 1913860 h 1913860"/>
              <a:gd name="connsiteX2" fmla="*/ 12259340 w 12259340"/>
              <a:gd name="connsiteY2" fmla="*/ 10632 h 1913860"/>
              <a:gd name="connsiteX3" fmla="*/ 3019647 w 12259340"/>
              <a:gd name="connsiteY3" fmla="*/ 0 h 1913860"/>
              <a:gd name="connsiteX4" fmla="*/ 2211572 w 12259340"/>
              <a:gd name="connsiteY4" fmla="*/ 478465 h 1913860"/>
              <a:gd name="connsiteX5" fmla="*/ 1435396 w 12259340"/>
              <a:gd name="connsiteY5" fmla="*/ 21265 h 1913860"/>
              <a:gd name="connsiteX6" fmla="*/ 53163 w 12259340"/>
              <a:gd name="connsiteY6" fmla="*/ 21265 h 1913860"/>
              <a:gd name="connsiteX7" fmla="*/ 0 w 12259340"/>
              <a:gd name="connsiteY7" fmla="*/ 1903228 h 1913860"/>
              <a:gd name="connsiteX0" fmla="*/ 7797 w 12267137"/>
              <a:gd name="connsiteY0" fmla="*/ 1908088 h 1918720"/>
              <a:gd name="connsiteX1" fmla="*/ 12245872 w 12267137"/>
              <a:gd name="connsiteY1" fmla="*/ 1918720 h 1918720"/>
              <a:gd name="connsiteX2" fmla="*/ 12267137 w 12267137"/>
              <a:gd name="connsiteY2" fmla="*/ 15492 h 1918720"/>
              <a:gd name="connsiteX3" fmla="*/ 3027444 w 12267137"/>
              <a:gd name="connsiteY3" fmla="*/ 4860 h 1918720"/>
              <a:gd name="connsiteX4" fmla="*/ 2219369 w 12267137"/>
              <a:gd name="connsiteY4" fmla="*/ 483325 h 1918720"/>
              <a:gd name="connsiteX5" fmla="*/ 1443193 w 12267137"/>
              <a:gd name="connsiteY5" fmla="*/ 26125 h 1918720"/>
              <a:gd name="connsiteX6" fmla="*/ 0 w 12267137"/>
              <a:gd name="connsiteY6" fmla="*/ 0 h 1918720"/>
              <a:gd name="connsiteX7" fmla="*/ 7797 w 12267137"/>
              <a:gd name="connsiteY7" fmla="*/ 1908088 h 1918720"/>
              <a:gd name="connsiteX0" fmla="*/ 0 w 12259340"/>
              <a:gd name="connsiteY0" fmla="*/ 1908088 h 1918720"/>
              <a:gd name="connsiteX1" fmla="*/ 12238075 w 12259340"/>
              <a:gd name="connsiteY1" fmla="*/ 1918720 h 1918720"/>
              <a:gd name="connsiteX2" fmla="*/ 12259340 w 12259340"/>
              <a:gd name="connsiteY2" fmla="*/ 15492 h 1918720"/>
              <a:gd name="connsiteX3" fmla="*/ 3019647 w 12259340"/>
              <a:gd name="connsiteY3" fmla="*/ 4860 h 1918720"/>
              <a:gd name="connsiteX4" fmla="*/ 2211572 w 12259340"/>
              <a:gd name="connsiteY4" fmla="*/ 483325 h 1918720"/>
              <a:gd name="connsiteX5" fmla="*/ 1435396 w 12259340"/>
              <a:gd name="connsiteY5" fmla="*/ 26125 h 1918720"/>
              <a:gd name="connsiteX6" fmla="*/ 18328 w 12259340"/>
              <a:gd name="connsiteY6" fmla="*/ 0 h 1918720"/>
              <a:gd name="connsiteX7" fmla="*/ 0 w 12259340"/>
              <a:gd name="connsiteY7" fmla="*/ 1908088 h 1918720"/>
              <a:gd name="connsiteX0" fmla="*/ 7798 w 12267138"/>
              <a:gd name="connsiteY0" fmla="*/ 1903228 h 1913860"/>
              <a:gd name="connsiteX1" fmla="*/ 12245873 w 12267138"/>
              <a:gd name="connsiteY1" fmla="*/ 1913860 h 1913860"/>
              <a:gd name="connsiteX2" fmla="*/ 12267138 w 12267138"/>
              <a:gd name="connsiteY2" fmla="*/ 10632 h 1913860"/>
              <a:gd name="connsiteX3" fmla="*/ 3027445 w 12267138"/>
              <a:gd name="connsiteY3" fmla="*/ 0 h 1913860"/>
              <a:gd name="connsiteX4" fmla="*/ 2219370 w 12267138"/>
              <a:gd name="connsiteY4" fmla="*/ 478465 h 1913860"/>
              <a:gd name="connsiteX5" fmla="*/ 1443194 w 12267138"/>
              <a:gd name="connsiteY5" fmla="*/ 21265 h 1913860"/>
              <a:gd name="connsiteX6" fmla="*/ 0 w 12267138"/>
              <a:gd name="connsiteY6" fmla="*/ 21266 h 1913860"/>
              <a:gd name="connsiteX7" fmla="*/ 7798 w 12267138"/>
              <a:gd name="connsiteY7" fmla="*/ 1903228 h 1913860"/>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19370 w 12267138"/>
              <a:gd name="connsiteY4" fmla="*/ 492034 h 1927429"/>
              <a:gd name="connsiteX5" fmla="*/ 1408360 w 12267138"/>
              <a:gd name="connsiteY5" fmla="*/ 0 h 1927429"/>
              <a:gd name="connsiteX6" fmla="*/ 0 w 12267138"/>
              <a:gd name="connsiteY6" fmla="*/ 34835 h 1927429"/>
              <a:gd name="connsiteX7" fmla="*/ 7798 w 12267138"/>
              <a:gd name="connsiteY7" fmla="*/ 1916797 h 1927429"/>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19370 w 12267138"/>
              <a:gd name="connsiteY4" fmla="*/ 492034 h 1927429"/>
              <a:gd name="connsiteX5" fmla="*/ 1408360 w 12267138"/>
              <a:gd name="connsiteY5" fmla="*/ 0 h 1927429"/>
              <a:gd name="connsiteX6" fmla="*/ 0 w 12267138"/>
              <a:gd name="connsiteY6" fmla="*/ 8710 h 1927429"/>
              <a:gd name="connsiteX7" fmla="*/ 7798 w 12267138"/>
              <a:gd name="connsiteY7" fmla="*/ 1916797 h 1927429"/>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12546 w 12267138"/>
              <a:gd name="connsiteY4" fmla="*/ 437443 h 1927429"/>
              <a:gd name="connsiteX5" fmla="*/ 1408360 w 12267138"/>
              <a:gd name="connsiteY5" fmla="*/ 0 h 1927429"/>
              <a:gd name="connsiteX6" fmla="*/ 0 w 12267138"/>
              <a:gd name="connsiteY6" fmla="*/ 8710 h 1927429"/>
              <a:gd name="connsiteX7" fmla="*/ 7798 w 12267138"/>
              <a:gd name="connsiteY7" fmla="*/ 1916797 h 1927429"/>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05722 w 12267138"/>
              <a:gd name="connsiteY4" fmla="*/ 423795 h 1927429"/>
              <a:gd name="connsiteX5" fmla="*/ 1408360 w 12267138"/>
              <a:gd name="connsiteY5" fmla="*/ 0 h 1927429"/>
              <a:gd name="connsiteX6" fmla="*/ 0 w 12267138"/>
              <a:gd name="connsiteY6" fmla="*/ 8710 h 1927429"/>
              <a:gd name="connsiteX7" fmla="*/ 7798 w 12267138"/>
              <a:gd name="connsiteY7" fmla="*/ 1916797 h 192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67138" h="1927429">
                <a:moveTo>
                  <a:pt x="7798" y="1916797"/>
                </a:moveTo>
                <a:lnTo>
                  <a:pt x="12245873" y="1927429"/>
                </a:lnTo>
                <a:lnTo>
                  <a:pt x="12267138" y="24201"/>
                </a:lnTo>
                <a:lnTo>
                  <a:pt x="3027445" y="13569"/>
                </a:lnTo>
                <a:lnTo>
                  <a:pt x="2205722" y="423795"/>
                </a:lnTo>
                <a:lnTo>
                  <a:pt x="1408360" y="0"/>
                </a:lnTo>
                <a:lnTo>
                  <a:pt x="0" y="8710"/>
                </a:lnTo>
                <a:cubicBezTo>
                  <a:pt x="2599" y="636031"/>
                  <a:pt x="5199" y="1289476"/>
                  <a:pt x="7798" y="1916797"/>
                </a:cubicBezTo>
                <a:close/>
              </a:path>
            </a:pathLst>
          </a:custGeom>
          <a:ln w="3810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F8948AC-0B22-BBAE-A7A5-BBAC279751EC}"/>
              </a:ext>
            </a:extLst>
          </p:cNvPr>
          <p:cNvSpPr txBox="1"/>
          <p:nvPr/>
        </p:nvSpPr>
        <p:spPr>
          <a:xfrm>
            <a:off x="695325" y="-1938024"/>
            <a:ext cx="11020425" cy="1323439"/>
          </a:xfrm>
          <a:prstGeom prst="rect">
            <a:avLst/>
          </a:prstGeom>
          <a:noFill/>
        </p:spPr>
        <p:txBody>
          <a:bodyPr wrap="square" rtlCol="0">
            <a:spAutoFit/>
          </a:bodyPr>
          <a:lstStyle/>
          <a:p>
            <a:r>
              <a:rPr lang="en-GB" sz="2000" b="1" i="1">
                <a:solidFill>
                  <a:schemeClr val="bg1"/>
                </a:solidFill>
              </a:rPr>
              <a:t>Building Equality is an alliance of construction consultants, engineers, developers, contractors, and institutions who are passionate about working together and harnessing our collective power to drive LGBTQIA+ inclusion in the construction industry. </a:t>
            </a:r>
          </a:p>
          <a:p>
            <a:r>
              <a:rPr lang="en-GB" sz="2000" b="1" i="1">
                <a:solidFill>
                  <a:schemeClr val="bg1"/>
                </a:solidFill>
              </a:rPr>
              <a:t>– Creating wholly welcoming and supportive workplaces  </a:t>
            </a:r>
          </a:p>
        </p:txBody>
      </p:sp>
      <p:pic>
        <p:nvPicPr>
          <p:cNvPr id="13" name="Picture 12" descr="A logo with a hexagon and a square in the middle&#10;&#10;Description automatically generated">
            <a:extLst>
              <a:ext uri="{FF2B5EF4-FFF2-40B4-BE49-F238E27FC236}">
                <a16:creationId xmlns:a16="http://schemas.microsoft.com/office/drawing/2014/main" id="{51560D54-A0F7-4950-B29F-02E16B87C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36" y="-4432348"/>
            <a:ext cx="6620269" cy="2145796"/>
          </a:xfrm>
          <a:prstGeom prst="rect">
            <a:avLst/>
          </a:prstGeom>
        </p:spPr>
      </p:pic>
      <p:sp>
        <p:nvSpPr>
          <p:cNvPr id="3" name="TextBox 2">
            <a:extLst>
              <a:ext uri="{FF2B5EF4-FFF2-40B4-BE49-F238E27FC236}">
                <a16:creationId xmlns:a16="http://schemas.microsoft.com/office/drawing/2014/main" id="{AB6953C5-7C4E-177A-0DB3-EA97CA3BCDE5}"/>
              </a:ext>
            </a:extLst>
          </p:cNvPr>
          <p:cNvSpPr txBox="1"/>
          <p:nvPr/>
        </p:nvSpPr>
        <p:spPr>
          <a:xfrm>
            <a:off x="521636" y="5478786"/>
            <a:ext cx="11194114" cy="830997"/>
          </a:xfrm>
          <a:prstGeom prst="rect">
            <a:avLst/>
          </a:prstGeom>
          <a:noFill/>
        </p:spPr>
        <p:txBody>
          <a:bodyPr wrap="square" rtlCol="0">
            <a:spAutoFit/>
          </a:bodyPr>
          <a:lstStyle/>
          <a:p>
            <a:r>
              <a:rPr lang="en-GB" sz="4800" b="1">
                <a:solidFill>
                  <a:schemeClr val="bg1"/>
                </a:solidFill>
              </a:rPr>
              <a:t>TRANS ALLYSHIP TOOLBOX TALK</a:t>
            </a:r>
          </a:p>
        </p:txBody>
      </p:sp>
    </p:spTree>
    <p:extLst>
      <p:ext uri="{BB962C8B-B14F-4D97-AF65-F5344CB8AC3E}">
        <p14:creationId xmlns:p14="http://schemas.microsoft.com/office/powerpoint/2010/main" val="336102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53F069-0950-F744-4301-3EAA4C0D49F5}"/>
              </a:ext>
            </a:extLst>
          </p:cNvPr>
          <p:cNvSpPr/>
          <p:nvPr/>
        </p:nvSpPr>
        <p:spPr>
          <a:xfrm>
            <a:off x="-2" y="0"/>
            <a:ext cx="423511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FBC00FB-EDC4-3F82-5A25-740816F28F45}"/>
              </a:ext>
            </a:extLst>
          </p:cNvPr>
          <p:cNvSpPr txBox="1"/>
          <p:nvPr/>
        </p:nvSpPr>
        <p:spPr>
          <a:xfrm>
            <a:off x="224590" y="603840"/>
            <a:ext cx="3866147" cy="2554545"/>
          </a:xfrm>
          <a:prstGeom prst="rect">
            <a:avLst/>
          </a:prstGeom>
          <a:noFill/>
        </p:spPr>
        <p:txBody>
          <a:bodyPr wrap="square">
            <a:spAutoFit/>
          </a:bodyPr>
          <a:lstStyle/>
          <a:p>
            <a:r>
              <a:rPr lang="en-US" sz="4000" b="1">
                <a:solidFill>
                  <a:srgbClr val="FFFFFF"/>
                </a:solidFill>
              </a:rPr>
              <a:t>An Introduction to Trans Inclusive Language</a:t>
            </a:r>
            <a:endParaRPr lang="en-GB" sz="4000" b="1"/>
          </a:p>
        </p:txBody>
      </p:sp>
      <p:sp>
        <p:nvSpPr>
          <p:cNvPr id="6" name="TextBox 1">
            <a:extLst>
              <a:ext uri="{FF2B5EF4-FFF2-40B4-BE49-F238E27FC236}">
                <a16:creationId xmlns:a16="http://schemas.microsoft.com/office/drawing/2014/main" id="{D15D4105-8FD2-64C8-C1E7-64966C0550DB}"/>
              </a:ext>
            </a:extLst>
          </p:cNvPr>
          <p:cNvSpPr txBox="1"/>
          <p:nvPr/>
        </p:nvSpPr>
        <p:spPr>
          <a:xfrm>
            <a:off x="224590" y="3376450"/>
            <a:ext cx="3545305"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lumMod val="40000"/>
                    <a:lumOff val="60000"/>
                  </a:schemeClr>
                </a:solidFill>
              </a:rPr>
              <a:t>*</a:t>
            </a:r>
            <a:r>
              <a:rPr lang="en-US">
                <a:solidFill>
                  <a:schemeClr val="accent1">
                    <a:lumMod val="40000"/>
                    <a:lumOff val="60000"/>
                  </a:schemeClr>
                </a:solidFill>
              </a:rPr>
              <a:t>We use the word ‘trans’ as an umbrella term to include anyone whose gender does not solely align with the gender they were assigned at birth. </a:t>
            </a:r>
            <a:r>
              <a:rPr lang="en-GB">
                <a:solidFill>
                  <a:schemeClr val="accent1">
                    <a:lumMod val="40000"/>
                    <a:lumOff val="60000"/>
                  </a:schemeClr>
                </a:solidFill>
              </a:rPr>
              <a:t>​</a:t>
            </a:r>
          </a:p>
        </p:txBody>
      </p:sp>
      <p:pic>
        <p:nvPicPr>
          <p:cNvPr id="9" name="Picture 8" descr="A group of people posing for a photo&#10;&#10;Description automatically generated">
            <a:extLst>
              <a:ext uri="{FF2B5EF4-FFF2-40B4-BE49-F238E27FC236}">
                <a16:creationId xmlns:a16="http://schemas.microsoft.com/office/drawing/2014/main" id="{8B478E81-7492-0BDC-C45E-1F67F540A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115" y="-265813"/>
            <a:ext cx="7956885" cy="5961447"/>
          </a:xfrm>
          <a:prstGeom prst="rect">
            <a:avLst/>
          </a:prstGeom>
        </p:spPr>
      </p:pic>
    </p:spTree>
    <p:extLst>
      <p:ext uri="{BB962C8B-B14F-4D97-AF65-F5344CB8AC3E}">
        <p14:creationId xmlns:p14="http://schemas.microsoft.com/office/powerpoint/2010/main" val="1247632595"/>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73EACDF6-85FB-3265-01DC-6F1615A661AA}"/>
              </a:ext>
            </a:extLst>
          </p:cNvPr>
          <p:cNvSpPr txBox="1">
            <a:spLocks noGrp="1"/>
          </p:cNvSpPr>
          <p:nvPr>
            <p:ph idx="1"/>
          </p:nvPr>
        </p:nvSpPr>
        <p:spPr>
          <a:xfrm>
            <a:off x="233772" y="2122713"/>
            <a:ext cx="6702063" cy="2797630"/>
          </a:xfrm>
          <a:prstGeom prst="rect">
            <a:avLst/>
          </a:prstGeom>
        </p:spPr>
        <p:txBody>
          <a:bodyPr rot="0" spcFirstLastPara="0" vert="horz"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0100">
              <a:spcBef>
                <a:spcPct val="0"/>
              </a:spcBef>
              <a:spcAft>
                <a:spcPct val="35000"/>
              </a:spcAft>
            </a:pPr>
            <a:r>
              <a:rPr lang="en-US">
                <a:solidFill>
                  <a:schemeClr val="bg2">
                    <a:lumMod val="10000"/>
                  </a:schemeClr>
                </a:solidFill>
                <a:latin typeface="Arial" panose="020B0604020202020204"/>
              </a:rPr>
              <a:t>Language is always evolving and changing.</a:t>
            </a:r>
          </a:p>
          <a:p>
            <a:pPr defTabSz="800100">
              <a:spcBef>
                <a:spcPct val="0"/>
              </a:spcBef>
              <a:spcAft>
                <a:spcPct val="35000"/>
              </a:spcAft>
            </a:pPr>
            <a:endParaRPr lang="en-US">
              <a:solidFill>
                <a:schemeClr val="bg2">
                  <a:lumMod val="10000"/>
                </a:schemeClr>
              </a:solidFill>
              <a:latin typeface="Arial" panose="020B0604020202020204"/>
            </a:endParaRPr>
          </a:p>
          <a:p>
            <a:pPr defTabSz="800100">
              <a:spcBef>
                <a:spcPct val="0"/>
              </a:spcBef>
              <a:spcAft>
                <a:spcPct val="35000"/>
              </a:spcAft>
            </a:pPr>
            <a:r>
              <a:rPr lang="en-US">
                <a:solidFill>
                  <a:schemeClr val="bg2">
                    <a:lumMod val="10000"/>
                  </a:schemeClr>
                </a:solidFill>
                <a:latin typeface="Arial" panose="020B0604020202020204"/>
              </a:rPr>
              <a:t>Don’t be scared to ask questions – as long as they are well-intentioned.</a:t>
            </a:r>
            <a:endParaRPr lang="en-US">
              <a:solidFill>
                <a:schemeClr val="bg2">
                  <a:lumMod val="10000"/>
                </a:schemeClr>
              </a:solidFill>
              <a:latin typeface="Arial" panose="020B0604020202020204"/>
              <a:cs typeface="Arial"/>
            </a:endParaRPr>
          </a:p>
          <a:p>
            <a:pPr defTabSz="800100">
              <a:spcBef>
                <a:spcPct val="0"/>
              </a:spcBef>
              <a:spcAft>
                <a:spcPct val="35000"/>
              </a:spcAft>
            </a:pPr>
            <a:endParaRPr lang="en-US">
              <a:solidFill>
                <a:schemeClr val="bg2">
                  <a:lumMod val="10000"/>
                </a:schemeClr>
              </a:solidFill>
              <a:latin typeface="Arial" panose="020B0604020202020204"/>
            </a:endParaRPr>
          </a:p>
          <a:p>
            <a:pPr defTabSz="800100">
              <a:spcBef>
                <a:spcPct val="0"/>
              </a:spcBef>
              <a:spcAft>
                <a:spcPct val="35000"/>
              </a:spcAft>
            </a:pPr>
            <a:r>
              <a:rPr lang="en-US">
                <a:solidFill>
                  <a:schemeClr val="bg2">
                    <a:lumMod val="10000"/>
                  </a:schemeClr>
                </a:solidFill>
                <a:latin typeface="Arial" panose="020B0604020202020204"/>
              </a:rPr>
              <a:t>Trans and non-binary people are not a source or font of all knowledge.</a:t>
            </a:r>
            <a:endParaRPr lang="en-US">
              <a:solidFill>
                <a:schemeClr val="bg2">
                  <a:lumMod val="10000"/>
                </a:schemeClr>
              </a:solidFill>
              <a:latin typeface="Arial" panose="020B0604020202020204"/>
              <a:cs typeface="Arial"/>
            </a:endParaRPr>
          </a:p>
          <a:p>
            <a:pPr defTabSz="800100">
              <a:spcBef>
                <a:spcPct val="0"/>
              </a:spcBef>
              <a:spcAft>
                <a:spcPct val="35000"/>
              </a:spcAft>
            </a:pPr>
            <a:endParaRPr lang="en-US">
              <a:solidFill>
                <a:schemeClr val="bg2">
                  <a:lumMod val="10000"/>
                </a:schemeClr>
              </a:solidFill>
              <a:latin typeface="Arial" panose="020B0604020202020204"/>
            </a:endParaRPr>
          </a:p>
          <a:p>
            <a:pPr defTabSz="800100">
              <a:spcBef>
                <a:spcPct val="0"/>
              </a:spcBef>
              <a:spcAft>
                <a:spcPct val="35000"/>
              </a:spcAft>
            </a:pPr>
            <a:r>
              <a:rPr lang="en-US">
                <a:solidFill>
                  <a:schemeClr val="bg2">
                    <a:lumMod val="10000"/>
                  </a:schemeClr>
                </a:solidFill>
                <a:latin typeface="Arial" panose="020B0604020202020204"/>
              </a:rPr>
              <a:t>We all need to expand our knowledge and respect one another.</a:t>
            </a:r>
            <a:endParaRPr lang="en-US">
              <a:solidFill>
                <a:schemeClr val="bg2">
                  <a:lumMod val="10000"/>
                </a:schemeClr>
              </a:solidFill>
              <a:latin typeface="Arial" panose="020B0604020202020204"/>
              <a:cs typeface="Arial"/>
            </a:endParaRPr>
          </a:p>
        </p:txBody>
      </p:sp>
      <p:sp>
        <p:nvSpPr>
          <p:cNvPr id="5" name="Title 4">
            <a:extLst>
              <a:ext uri="{FF2B5EF4-FFF2-40B4-BE49-F238E27FC236}">
                <a16:creationId xmlns:a16="http://schemas.microsoft.com/office/drawing/2014/main" id="{C672F892-9498-3872-C2C3-7D5B3C15D897}"/>
              </a:ext>
            </a:extLst>
          </p:cNvPr>
          <p:cNvSpPr>
            <a:spLocks noGrp="1"/>
          </p:cNvSpPr>
          <p:nvPr>
            <p:ph type="ctrTitle"/>
          </p:nvPr>
        </p:nvSpPr>
        <p:spPr>
          <a:xfrm>
            <a:off x="-1" y="365126"/>
            <a:ext cx="11710737" cy="906722"/>
          </a:xfrm>
          <a:solidFill>
            <a:schemeClr val="accent1"/>
          </a:solidFill>
          <a:ln w="31750">
            <a:noFill/>
          </a:ln>
        </p:spPr>
        <p:txBody>
          <a:bodyPr vert="horz" lIns="324000" tIns="45720" rIns="91440" bIns="45720" rtlCol="0" anchor="ctr" anchorCtr="0">
            <a:normAutofit/>
          </a:bodyPr>
          <a:lstStyle/>
          <a:p>
            <a:r>
              <a:rPr lang="en-US"/>
              <a:t>Language</a:t>
            </a:r>
          </a:p>
        </p:txBody>
      </p:sp>
      <p:pic>
        <p:nvPicPr>
          <p:cNvPr id="8196" name="Picture 4" descr="Transgender Flag Stock Illustration - Download Image Now - Pride,  Transgender Awareness Week, Backgrounds - iStock">
            <a:extLst>
              <a:ext uri="{FF2B5EF4-FFF2-40B4-BE49-F238E27FC236}">
                <a16:creationId xmlns:a16="http://schemas.microsoft.com/office/drawing/2014/main" id="{5D3C5E3E-AB5A-3EC3-2E19-F8EE36A96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333" y="2163281"/>
            <a:ext cx="3955404" cy="28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72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85DB92-C4F3-C8B3-D0C1-DF0CF913C94B}"/>
              </a:ext>
            </a:extLst>
          </p:cNvPr>
          <p:cNvSpPr/>
          <p:nvPr/>
        </p:nvSpPr>
        <p:spPr>
          <a:xfrm>
            <a:off x="951718"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3" name="TextBox 2">
            <a:extLst>
              <a:ext uri="{FF2B5EF4-FFF2-40B4-BE49-F238E27FC236}">
                <a16:creationId xmlns:a16="http://schemas.microsoft.com/office/drawing/2014/main" id="{684E9B3B-6011-AA0D-29D9-EE1999CFDCB0}"/>
              </a:ext>
            </a:extLst>
          </p:cNvPr>
          <p:cNvSpPr txBox="1"/>
          <p:nvPr/>
        </p:nvSpPr>
        <p:spPr>
          <a:xfrm>
            <a:off x="4063450" y="766471"/>
            <a:ext cx="7891253"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accent1"/>
                </a:solidFill>
                <a:cs typeface="Arial"/>
              </a:rPr>
              <a:t>LGBT+ / LGBTQ+ / LGBTQIA+ / LGBTQIA2S+</a:t>
            </a:r>
            <a:endParaRPr lang="en-US">
              <a:solidFill>
                <a:schemeClr val="accent1"/>
              </a:solidFill>
            </a:endParaRPr>
          </a:p>
          <a:p>
            <a:pPr>
              <a:defRPr/>
            </a:pPr>
            <a:endParaRPr lang="en-US" sz="2800" b="1">
              <a:solidFill>
                <a:schemeClr val="accent1"/>
              </a:solidFill>
              <a:cs typeface="Arial"/>
            </a:endParaRPr>
          </a:p>
          <a:p>
            <a:pPr>
              <a:defRPr/>
            </a:pPr>
            <a:r>
              <a:rPr lang="en-US" sz="1600">
                <a:solidFill>
                  <a:schemeClr val="bg2">
                    <a:lumMod val="10000"/>
                  </a:schemeClr>
                </a:solidFill>
                <a:cs typeface="Arial"/>
              </a:rPr>
              <a:t>The abbreviation LGBTQIA2S+ stands for:</a:t>
            </a:r>
            <a:endParaRPr lang="en-US">
              <a:solidFill>
                <a:schemeClr val="bg2">
                  <a:lumMod val="10000"/>
                </a:schemeClr>
              </a:solidFill>
              <a:cs typeface="Arial"/>
            </a:endParaRPr>
          </a:p>
          <a:p>
            <a:pPr>
              <a:defRPr/>
            </a:pPr>
            <a:endParaRPr lang="en-US" sz="1600">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Lesbian</a:t>
            </a:r>
            <a:endParaRPr lang="en-US">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Gay</a:t>
            </a:r>
            <a:endParaRPr lang="en-US">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Bi or Bisexual</a:t>
            </a:r>
            <a:endParaRPr lang="en-US">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Trans or Transgender</a:t>
            </a:r>
            <a:endParaRPr lang="en-US">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Queer or Questioning</a:t>
            </a:r>
            <a:endParaRPr lang="en-US">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Intersex</a:t>
            </a:r>
            <a:endParaRPr lang="en-US">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A* spectrum, including Asexual, Aromantic, Agender</a:t>
            </a:r>
            <a:endParaRPr lang="en-US">
              <a:solidFill>
                <a:schemeClr val="bg2">
                  <a:lumMod val="10000"/>
                </a:schemeClr>
              </a:solidFill>
              <a:cs typeface="Arial"/>
            </a:endParaRPr>
          </a:p>
          <a:p>
            <a:pPr marL="285750" indent="-285750">
              <a:buFont typeface="Arial"/>
              <a:buChar char="•"/>
              <a:defRPr/>
            </a:pPr>
            <a:r>
              <a:rPr lang="en-US" sz="1600">
                <a:solidFill>
                  <a:schemeClr val="bg2">
                    <a:lumMod val="10000"/>
                  </a:schemeClr>
                </a:solidFill>
                <a:cs typeface="Arial"/>
              </a:rPr>
              <a:t>2 Spirit. </a:t>
            </a:r>
            <a:endParaRPr lang="en-US">
              <a:solidFill>
                <a:schemeClr val="bg2">
                  <a:lumMod val="10000"/>
                </a:schemeClr>
              </a:solidFill>
              <a:cs typeface="Arial"/>
            </a:endParaRPr>
          </a:p>
          <a:p>
            <a:pPr>
              <a:defRPr/>
            </a:pPr>
            <a:endParaRPr lang="en-US" sz="1600">
              <a:solidFill>
                <a:schemeClr val="bg2">
                  <a:lumMod val="10000"/>
                </a:schemeClr>
              </a:solidFill>
              <a:cs typeface="Arial"/>
            </a:endParaRPr>
          </a:p>
          <a:p>
            <a:pPr>
              <a:defRPr/>
            </a:pPr>
            <a:r>
              <a:rPr lang="en-US" sz="1600">
                <a:solidFill>
                  <a:schemeClr val="bg2">
                    <a:lumMod val="10000"/>
                  </a:schemeClr>
                </a:solidFill>
                <a:cs typeface="Arial"/>
              </a:rPr>
              <a:t>This term is used to refer to a wide range of gender identities and sexual orientations that are constantly changing and evolving. </a:t>
            </a:r>
          </a:p>
          <a:p>
            <a:pPr>
              <a:defRPr/>
            </a:pPr>
            <a:endParaRPr lang="en-US" sz="1600">
              <a:solidFill>
                <a:schemeClr val="bg2">
                  <a:lumMod val="10000"/>
                </a:schemeClr>
              </a:solidFill>
              <a:cs typeface="Arial"/>
            </a:endParaRPr>
          </a:p>
          <a:p>
            <a:pPr>
              <a:defRPr/>
            </a:pPr>
            <a:r>
              <a:rPr lang="en-US" sz="1600" b="1">
                <a:solidFill>
                  <a:schemeClr val="bg2">
                    <a:lumMod val="10000"/>
                  </a:schemeClr>
                </a:solidFill>
                <a:cs typeface="Arial"/>
              </a:rPr>
              <a:t>In this toolbox talk, we will use the term LGBTQ+ as shorthand.</a:t>
            </a:r>
            <a:endParaRPr lang="en-US" b="1">
              <a:solidFill>
                <a:schemeClr val="bg2">
                  <a:lumMod val="10000"/>
                </a:schemeClr>
              </a:solidFill>
              <a:cs typeface="Arial"/>
            </a:endParaRPr>
          </a:p>
        </p:txBody>
      </p:sp>
      <p:sp>
        <p:nvSpPr>
          <p:cNvPr id="2" name="Rectangle 1">
            <a:extLst>
              <a:ext uri="{FF2B5EF4-FFF2-40B4-BE49-F238E27FC236}">
                <a16:creationId xmlns:a16="http://schemas.microsoft.com/office/drawing/2014/main" id="{34182973-F46A-882D-F124-88FC1ED05776}"/>
              </a:ext>
            </a:extLst>
          </p:cNvPr>
          <p:cNvSpPr/>
          <p:nvPr/>
        </p:nvSpPr>
        <p:spPr>
          <a:xfrm>
            <a:off x="770058" y="3065033"/>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DBCC127-01CF-554F-D811-F387A316CB68}"/>
              </a:ext>
            </a:extLst>
          </p:cNvPr>
          <p:cNvSpPr txBox="1"/>
          <p:nvPr/>
        </p:nvSpPr>
        <p:spPr>
          <a:xfrm>
            <a:off x="1439630" y="-13552764"/>
            <a:ext cx="1935332" cy="36796292"/>
          </a:xfrm>
          <a:prstGeom prst="rect">
            <a:avLst/>
          </a:prstGeom>
          <a:noFill/>
        </p:spPr>
        <p:txBody>
          <a:bodyPr wrap="square" rtlCol="0">
            <a:spAutoFit/>
          </a:bodyPr>
          <a:lstStyle/>
          <a:p>
            <a:pPr algn="ctr">
              <a:lnSpc>
                <a:spcPct val="200000"/>
              </a:lnSpc>
            </a:pPr>
            <a:r>
              <a:rPr lang="en-GB" sz="4800" dirty="0">
                <a:solidFill>
                  <a:schemeClr val="accent1">
                    <a:lumMod val="60000"/>
                    <a:lumOff val="40000"/>
                  </a:schemeClr>
                </a:solidFill>
              </a:rPr>
              <a:t>A</a:t>
            </a:r>
          </a:p>
          <a:p>
            <a:pPr algn="ctr">
              <a:lnSpc>
                <a:spcPct val="200000"/>
              </a:lnSpc>
            </a:pPr>
            <a:r>
              <a:rPr lang="en-GB" sz="4800" dirty="0">
                <a:solidFill>
                  <a:schemeClr val="accent1">
                    <a:lumMod val="60000"/>
                    <a:lumOff val="40000"/>
                  </a:schemeClr>
                </a:solidFill>
              </a:rPr>
              <a:t>B</a:t>
            </a:r>
          </a:p>
          <a:p>
            <a:pPr algn="ctr">
              <a:lnSpc>
                <a:spcPct val="200000"/>
              </a:lnSpc>
            </a:pPr>
            <a:r>
              <a:rPr lang="en-GB" sz="4800" dirty="0">
                <a:solidFill>
                  <a:schemeClr val="accent1">
                    <a:lumMod val="60000"/>
                    <a:lumOff val="40000"/>
                  </a:schemeClr>
                </a:solidFill>
              </a:rPr>
              <a:t>C</a:t>
            </a:r>
          </a:p>
          <a:p>
            <a:pPr algn="ctr">
              <a:lnSpc>
                <a:spcPct val="200000"/>
              </a:lnSpc>
            </a:pPr>
            <a:r>
              <a:rPr lang="en-GB" sz="4800" dirty="0">
                <a:solidFill>
                  <a:schemeClr val="accent1">
                    <a:lumMod val="60000"/>
                    <a:lumOff val="40000"/>
                  </a:schemeClr>
                </a:solidFill>
              </a:rPr>
              <a:t>D</a:t>
            </a:r>
          </a:p>
          <a:p>
            <a:pPr algn="ctr">
              <a:lnSpc>
                <a:spcPct val="200000"/>
              </a:lnSpc>
            </a:pPr>
            <a:r>
              <a:rPr lang="en-GB" sz="4800" dirty="0">
                <a:solidFill>
                  <a:schemeClr val="accent1">
                    <a:lumMod val="60000"/>
                    <a:lumOff val="40000"/>
                  </a:schemeClr>
                </a:solidFill>
              </a:rPr>
              <a:t>E</a:t>
            </a:r>
          </a:p>
          <a:p>
            <a:pPr algn="ctr">
              <a:lnSpc>
                <a:spcPct val="200000"/>
              </a:lnSpc>
            </a:pPr>
            <a:r>
              <a:rPr lang="en-GB" sz="4800" dirty="0">
                <a:solidFill>
                  <a:schemeClr val="accent1">
                    <a:lumMod val="60000"/>
                    <a:lumOff val="40000"/>
                  </a:schemeClr>
                </a:solidFill>
              </a:rPr>
              <a:t>F</a:t>
            </a:r>
          </a:p>
          <a:p>
            <a:pPr algn="ctr">
              <a:lnSpc>
                <a:spcPct val="200000"/>
              </a:lnSpc>
            </a:pPr>
            <a:r>
              <a:rPr lang="en-GB" sz="4800" dirty="0">
                <a:solidFill>
                  <a:schemeClr val="accent1">
                    <a:lumMod val="60000"/>
                    <a:lumOff val="40000"/>
                  </a:schemeClr>
                </a:solidFill>
              </a:rPr>
              <a:t>G</a:t>
            </a:r>
          </a:p>
          <a:p>
            <a:pPr algn="ctr">
              <a:lnSpc>
                <a:spcPct val="200000"/>
              </a:lnSpc>
            </a:pPr>
            <a:r>
              <a:rPr lang="en-GB" sz="4800" dirty="0">
                <a:solidFill>
                  <a:schemeClr val="accent1">
                    <a:lumMod val="60000"/>
                    <a:lumOff val="40000"/>
                  </a:schemeClr>
                </a:solidFill>
              </a:rPr>
              <a:t>H</a:t>
            </a:r>
            <a:br>
              <a:rPr lang="en-GB" sz="4800" dirty="0">
                <a:solidFill>
                  <a:schemeClr val="accent1">
                    <a:lumMod val="60000"/>
                    <a:lumOff val="40000"/>
                  </a:schemeClr>
                </a:solidFill>
              </a:rPr>
            </a:br>
            <a:r>
              <a:rPr lang="en-GB" sz="4800" dirty="0">
                <a:solidFill>
                  <a:schemeClr val="accent1">
                    <a:lumMod val="60000"/>
                    <a:lumOff val="40000"/>
                  </a:schemeClr>
                </a:solidFill>
              </a:rPr>
              <a:t>I</a:t>
            </a:r>
          </a:p>
          <a:p>
            <a:pPr algn="ctr">
              <a:lnSpc>
                <a:spcPct val="200000"/>
              </a:lnSpc>
            </a:pPr>
            <a:r>
              <a:rPr lang="en-GB" sz="4800" dirty="0">
                <a:solidFill>
                  <a:schemeClr val="accent1">
                    <a:lumMod val="60000"/>
                    <a:lumOff val="40000"/>
                  </a:schemeClr>
                </a:solidFill>
              </a:rPr>
              <a:t>J</a:t>
            </a:r>
          </a:p>
          <a:p>
            <a:pPr algn="ctr">
              <a:lnSpc>
                <a:spcPct val="200000"/>
              </a:lnSpc>
            </a:pPr>
            <a:r>
              <a:rPr lang="en-GB" sz="4800" dirty="0">
                <a:solidFill>
                  <a:schemeClr val="accent1">
                    <a:lumMod val="60000"/>
                    <a:lumOff val="40000"/>
                  </a:schemeClr>
                </a:solidFill>
              </a:rPr>
              <a:t>K</a:t>
            </a:r>
          </a:p>
          <a:p>
            <a:pPr algn="ctr">
              <a:lnSpc>
                <a:spcPct val="200000"/>
              </a:lnSpc>
            </a:pPr>
            <a:r>
              <a:rPr lang="en-GB" sz="4800" dirty="0">
                <a:solidFill>
                  <a:schemeClr val="bg1"/>
                </a:solidFill>
              </a:rPr>
              <a:t>L</a:t>
            </a:r>
          </a:p>
          <a:p>
            <a:pPr algn="ctr">
              <a:lnSpc>
                <a:spcPct val="200000"/>
              </a:lnSpc>
            </a:pPr>
            <a:r>
              <a:rPr lang="en-GB" sz="4800" dirty="0">
                <a:solidFill>
                  <a:schemeClr val="accent1">
                    <a:lumMod val="60000"/>
                    <a:lumOff val="40000"/>
                  </a:schemeClr>
                </a:solidFill>
              </a:rPr>
              <a:t>M</a:t>
            </a:r>
          </a:p>
          <a:p>
            <a:pPr algn="ctr">
              <a:lnSpc>
                <a:spcPct val="200000"/>
              </a:lnSpc>
            </a:pPr>
            <a:r>
              <a:rPr lang="en-GB" sz="4800" dirty="0">
                <a:solidFill>
                  <a:schemeClr val="accent1">
                    <a:lumMod val="60000"/>
                    <a:lumOff val="40000"/>
                  </a:schemeClr>
                </a:solidFill>
              </a:rPr>
              <a:t>N</a:t>
            </a:r>
          </a:p>
          <a:p>
            <a:pPr algn="ctr">
              <a:lnSpc>
                <a:spcPct val="200000"/>
              </a:lnSpc>
            </a:pPr>
            <a:r>
              <a:rPr lang="en-GB" sz="4800" dirty="0">
                <a:solidFill>
                  <a:schemeClr val="accent1">
                    <a:lumMod val="60000"/>
                    <a:lumOff val="40000"/>
                  </a:schemeClr>
                </a:solidFill>
              </a:rPr>
              <a:t>O</a:t>
            </a:r>
          </a:p>
          <a:p>
            <a:pPr algn="ctr">
              <a:lnSpc>
                <a:spcPct val="200000"/>
              </a:lnSpc>
            </a:pPr>
            <a:r>
              <a:rPr lang="en-GB" sz="4800" dirty="0">
                <a:solidFill>
                  <a:schemeClr val="accent1">
                    <a:lumMod val="60000"/>
                    <a:lumOff val="40000"/>
                  </a:schemeClr>
                </a:solidFill>
              </a:rPr>
              <a:t>P</a:t>
            </a:r>
          </a:p>
          <a:p>
            <a:pPr algn="ctr">
              <a:lnSpc>
                <a:spcPct val="200000"/>
              </a:lnSpc>
            </a:pPr>
            <a:r>
              <a:rPr lang="en-GB" sz="4800" dirty="0">
                <a:solidFill>
                  <a:schemeClr val="accent1">
                    <a:lumMod val="60000"/>
                    <a:lumOff val="40000"/>
                  </a:schemeClr>
                </a:solidFill>
              </a:rPr>
              <a:t>Q</a:t>
            </a:r>
          </a:p>
          <a:p>
            <a:pPr algn="ctr">
              <a:lnSpc>
                <a:spcPct val="200000"/>
              </a:lnSpc>
            </a:pPr>
            <a:r>
              <a:rPr lang="en-GB" sz="4800" dirty="0">
                <a:solidFill>
                  <a:schemeClr val="accent1">
                    <a:lumMod val="60000"/>
                    <a:lumOff val="40000"/>
                  </a:schemeClr>
                </a:solidFill>
              </a:rPr>
              <a:t>R</a:t>
            </a:r>
          </a:p>
          <a:p>
            <a:pPr algn="ctr">
              <a:lnSpc>
                <a:spcPct val="200000"/>
              </a:lnSpc>
            </a:pPr>
            <a:r>
              <a:rPr lang="en-GB" sz="4800" dirty="0">
                <a:solidFill>
                  <a:schemeClr val="accent1">
                    <a:lumMod val="60000"/>
                    <a:lumOff val="40000"/>
                  </a:schemeClr>
                </a:solidFill>
              </a:rPr>
              <a:t>S</a:t>
            </a:r>
          </a:p>
          <a:p>
            <a:pPr algn="ctr">
              <a:lnSpc>
                <a:spcPct val="200000"/>
              </a:lnSpc>
            </a:pPr>
            <a:r>
              <a:rPr lang="en-GB" sz="4800" dirty="0">
                <a:solidFill>
                  <a:schemeClr val="accent1">
                    <a:lumMod val="60000"/>
                    <a:lumOff val="40000"/>
                  </a:schemeClr>
                </a:solidFill>
              </a:rPr>
              <a:t>T</a:t>
            </a:r>
          </a:p>
          <a:p>
            <a:pPr algn="ctr">
              <a:lnSpc>
                <a:spcPct val="200000"/>
              </a:lnSpc>
            </a:pPr>
            <a:r>
              <a:rPr lang="en-GB" sz="4800" dirty="0">
                <a:solidFill>
                  <a:schemeClr val="accent1">
                    <a:lumMod val="60000"/>
                    <a:lumOff val="40000"/>
                  </a:schemeClr>
                </a:solidFill>
              </a:rPr>
              <a:t>U</a:t>
            </a:r>
          </a:p>
          <a:p>
            <a:pPr algn="ctr">
              <a:lnSpc>
                <a:spcPct val="200000"/>
              </a:lnSpc>
            </a:pPr>
            <a:r>
              <a:rPr lang="en-GB" sz="4800" dirty="0">
                <a:solidFill>
                  <a:schemeClr val="accent1">
                    <a:lumMod val="60000"/>
                    <a:lumOff val="40000"/>
                  </a:schemeClr>
                </a:solidFill>
              </a:rPr>
              <a:t>V</a:t>
            </a:r>
          </a:p>
          <a:p>
            <a:pPr algn="ctr">
              <a:lnSpc>
                <a:spcPct val="200000"/>
              </a:lnSpc>
            </a:pPr>
            <a:r>
              <a:rPr lang="en-GB" sz="4800" dirty="0">
                <a:solidFill>
                  <a:schemeClr val="accent1">
                    <a:lumMod val="60000"/>
                    <a:lumOff val="40000"/>
                  </a:schemeClr>
                </a:solidFill>
              </a:rPr>
              <a:t>X</a:t>
            </a:r>
          </a:p>
          <a:p>
            <a:pPr algn="ctr">
              <a:lnSpc>
                <a:spcPct val="200000"/>
              </a:lnSpc>
            </a:pPr>
            <a:r>
              <a:rPr lang="en-GB" sz="4800" dirty="0">
                <a:solidFill>
                  <a:schemeClr val="accent1">
                    <a:lumMod val="60000"/>
                    <a:lumOff val="40000"/>
                  </a:schemeClr>
                </a:solidFill>
              </a:rPr>
              <a:t>Y</a:t>
            </a:r>
          </a:p>
          <a:p>
            <a:pPr algn="ctr">
              <a:lnSpc>
                <a:spcPct val="200000"/>
              </a:lnSpc>
            </a:pPr>
            <a:r>
              <a:rPr lang="en-GB" sz="4800" dirty="0">
                <a:solidFill>
                  <a:schemeClr val="accent1">
                    <a:lumMod val="60000"/>
                    <a:lumOff val="40000"/>
                  </a:schemeClr>
                </a:solidFill>
              </a:rPr>
              <a:t>Z</a:t>
            </a:r>
          </a:p>
        </p:txBody>
      </p:sp>
      <p:sp>
        <p:nvSpPr>
          <p:cNvPr id="5" name="Rectangle 4">
            <a:extLst>
              <a:ext uri="{FF2B5EF4-FFF2-40B4-BE49-F238E27FC236}">
                <a16:creationId xmlns:a16="http://schemas.microsoft.com/office/drawing/2014/main" id="{56B034CC-CC83-A763-AFE8-03CBDA073ADD}"/>
              </a:ext>
            </a:extLst>
          </p:cNvPr>
          <p:cNvSpPr/>
          <p:nvPr/>
        </p:nvSpPr>
        <p:spPr>
          <a:xfrm>
            <a:off x="770058" y="3065033"/>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066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85DB92-C4F3-C8B3-D0C1-DF0CF913C94B}"/>
              </a:ext>
            </a:extLst>
          </p:cNvPr>
          <p:cNvSpPr/>
          <p:nvPr/>
        </p:nvSpPr>
        <p:spPr>
          <a:xfrm>
            <a:off x="951718"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3" name="TextBox 2">
            <a:extLst>
              <a:ext uri="{FF2B5EF4-FFF2-40B4-BE49-F238E27FC236}">
                <a16:creationId xmlns:a16="http://schemas.microsoft.com/office/drawing/2014/main" id="{3AA3EC10-61CA-0060-1DC8-F52CC072F3F7}"/>
              </a:ext>
            </a:extLst>
          </p:cNvPr>
          <p:cNvSpPr txBox="1"/>
          <p:nvPr/>
        </p:nvSpPr>
        <p:spPr>
          <a:xfrm>
            <a:off x="4435235" y="175729"/>
            <a:ext cx="6986187"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accent1"/>
                </a:solidFill>
                <a:latin typeface="Arial" panose="020B0604020202020204"/>
                <a:cs typeface="Arial"/>
              </a:rPr>
              <a:t>Gender:</a:t>
            </a:r>
            <a:endParaRPr lang="en-US" sz="2800">
              <a:solidFill>
                <a:schemeClr val="accent1"/>
              </a:solidFill>
              <a:latin typeface="Arial" panose="020B0604020202020204"/>
              <a:cs typeface="Arial"/>
            </a:endParaRPr>
          </a:p>
          <a:p>
            <a:pPr>
              <a:defRPr/>
            </a:pPr>
            <a:r>
              <a:rPr lang="en-US" sz="1600">
                <a:solidFill>
                  <a:schemeClr val="bg2">
                    <a:lumMod val="10000"/>
                  </a:schemeClr>
                </a:solidFill>
                <a:latin typeface="Arial" panose="020B0604020202020204"/>
                <a:cs typeface="Arial"/>
              </a:rPr>
              <a:t>Gender can either be used to refer to a person's own sense of their own gender or the gender that is assigned at birth based on visible sex characteristics. Gender is a social construct informed, influenced, and impacted by culture. As such, each person's idea of their own gender will likely be unique.</a:t>
            </a:r>
          </a:p>
          <a:p>
            <a:pPr>
              <a:defRPr/>
            </a:pPr>
            <a:endParaRPr lang="en-US" sz="2800" b="1">
              <a:solidFill>
                <a:schemeClr val="accent1"/>
              </a:solidFill>
              <a:latin typeface="Arial" panose="020B0604020202020204"/>
              <a:cs typeface="Arial"/>
            </a:endParaRPr>
          </a:p>
          <a:p>
            <a:pPr>
              <a:defRPr/>
            </a:pPr>
            <a:r>
              <a:rPr lang="en-US" sz="2800" b="1">
                <a:solidFill>
                  <a:schemeClr val="accent1"/>
                </a:solidFill>
                <a:latin typeface="Arial" panose="020B0604020202020204"/>
              </a:rPr>
              <a:t>Cis / Cisgender: </a:t>
            </a:r>
            <a:endParaRPr lang="en-US">
              <a:solidFill>
                <a:schemeClr val="accent1"/>
              </a:solidFill>
              <a:cs typeface="Arial"/>
            </a:endParaRPr>
          </a:p>
          <a:p>
            <a:pPr>
              <a:defRPr/>
            </a:pP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Arial"/>
              </a:rPr>
              <a:t>Somebody whose gender </a:t>
            </a:r>
            <a:r>
              <a:rPr lang="en-US" sz="1600">
                <a:solidFill>
                  <a:schemeClr val="bg2">
                    <a:lumMod val="10000"/>
                  </a:schemeClr>
                </a:solidFill>
                <a:latin typeface="Arial" panose="020B0604020202020204"/>
                <a:cs typeface="Arial"/>
              </a:rPr>
              <a:t>completely </a:t>
            </a: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Arial"/>
              </a:rPr>
              <a:t>aligns with the </a:t>
            </a:r>
            <a:r>
              <a:rPr lang="en-US" sz="1600">
                <a:solidFill>
                  <a:schemeClr val="bg2">
                    <a:lumMod val="10000"/>
                  </a:schemeClr>
                </a:solidFill>
                <a:latin typeface="Arial" panose="020B0604020202020204"/>
                <a:cs typeface="Arial"/>
              </a:rPr>
              <a:t>gender</a:t>
            </a: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Arial"/>
              </a:rPr>
              <a:t> they were assigned at birth.</a:t>
            </a:r>
            <a:endParaRPr lang="en-US">
              <a:solidFill>
                <a:schemeClr val="bg2">
                  <a:lumMod val="10000"/>
                </a:schemeClr>
              </a:solidFill>
              <a:ea typeface="+mn-ea"/>
            </a:endParaRPr>
          </a:p>
          <a:p>
            <a:pPr marL="0" marR="0" lvl="0" indent="0" algn="l" defTabSz="914400">
              <a:lnSpc>
                <a:spcPct val="100000"/>
              </a:lnSpc>
              <a:spcBef>
                <a:spcPts val="0"/>
              </a:spcBef>
              <a:spcAft>
                <a:spcPts val="0"/>
              </a:spcAft>
              <a:buClrTx/>
              <a:buSzTx/>
              <a:buFontTx/>
              <a:buNone/>
              <a:tabLst/>
              <a:defRPr/>
            </a:pPr>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a:p>
            <a:pPr>
              <a:defRPr/>
            </a:pPr>
            <a:endParaRPr lang="en-US" sz="1600">
              <a:solidFill>
                <a:schemeClr val="bg2">
                  <a:lumMod val="10000"/>
                </a:schemeClr>
              </a:solidFill>
              <a:latin typeface="Arial" panose="020B0604020202020204"/>
              <a:cs typeface="Arial" panose="020B0604020202020204"/>
            </a:endParaRPr>
          </a:p>
          <a:p>
            <a:pPr>
              <a:defRPr/>
            </a:pPr>
            <a:r>
              <a:rPr lang="en-US" sz="2800" b="1">
                <a:solidFill>
                  <a:schemeClr val="accent1"/>
                </a:solidFill>
                <a:latin typeface="Arial" panose="020B0604020202020204"/>
                <a:cs typeface="Arial" panose="020B0604020202020204"/>
              </a:rPr>
              <a:t>Trans / Transgender: </a:t>
            </a:r>
            <a:endParaRPr lang="en-US" sz="2800">
              <a:solidFill>
                <a:schemeClr val="accent1"/>
              </a:solidFill>
              <a:latin typeface="Arial" panose="020B0604020202020204"/>
              <a:cs typeface="Arial" panose="020B0604020202020204"/>
            </a:endParaRPr>
          </a:p>
          <a:p>
            <a:pPr>
              <a:defRPr/>
            </a:pPr>
            <a:r>
              <a:rPr lang="en-US" sz="1600">
                <a:solidFill>
                  <a:schemeClr val="bg2">
                    <a:lumMod val="10000"/>
                  </a:schemeClr>
                </a:solidFill>
                <a:latin typeface="Arial" panose="020B0604020202020204"/>
                <a:cs typeface="Arial" panose="020B0604020202020204"/>
              </a:rPr>
              <a:t>A term used to describe a person whose gender does not solely match with the gender they were assigned at birth. Trans people may describe themselves using a wide variety of terms, including (but not limited to) agender, bi-gender, gender-fluid, genderqueer, gender-variant, non-binary, third gender, trans man, trans masculine, trans woman, trans feminine, transgender, and two-spirit. </a:t>
            </a:r>
          </a:p>
        </p:txBody>
      </p:sp>
      <p:sp>
        <p:nvSpPr>
          <p:cNvPr id="2" name="Rectangle 1">
            <a:extLst>
              <a:ext uri="{FF2B5EF4-FFF2-40B4-BE49-F238E27FC236}">
                <a16:creationId xmlns:a16="http://schemas.microsoft.com/office/drawing/2014/main" id="{0E02D4DD-1CAC-DC95-E746-13C2438DF6B5}"/>
              </a:ext>
            </a:extLst>
          </p:cNvPr>
          <p:cNvSpPr/>
          <p:nvPr/>
        </p:nvSpPr>
        <p:spPr>
          <a:xfrm>
            <a:off x="770058" y="397684"/>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1FD08F0-F41F-615F-5EF9-D05629D99DC1}"/>
              </a:ext>
            </a:extLst>
          </p:cNvPr>
          <p:cNvSpPr txBox="1"/>
          <p:nvPr/>
        </p:nvSpPr>
        <p:spPr>
          <a:xfrm>
            <a:off x="1439630" y="-8948768"/>
            <a:ext cx="1935332" cy="36796292"/>
          </a:xfrm>
          <a:prstGeom prst="rect">
            <a:avLst/>
          </a:prstGeom>
          <a:noFill/>
        </p:spPr>
        <p:txBody>
          <a:bodyPr wrap="square" rtlCol="0">
            <a:spAutoFit/>
          </a:bodyPr>
          <a:lstStyle/>
          <a:p>
            <a:pPr algn="ctr">
              <a:lnSpc>
                <a:spcPct val="200000"/>
              </a:lnSpc>
            </a:pPr>
            <a:r>
              <a:rPr lang="en-GB" sz="4800" dirty="0">
                <a:solidFill>
                  <a:schemeClr val="accent1">
                    <a:lumMod val="60000"/>
                    <a:lumOff val="40000"/>
                  </a:schemeClr>
                </a:solidFill>
              </a:rPr>
              <a:t>A</a:t>
            </a:r>
          </a:p>
          <a:p>
            <a:pPr algn="ctr">
              <a:lnSpc>
                <a:spcPct val="200000"/>
              </a:lnSpc>
            </a:pPr>
            <a:r>
              <a:rPr lang="en-GB" sz="4800" dirty="0">
                <a:solidFill>
                  <a:schemeClr val="accent1">
                    <a:lumMod val="60000"/>
                    <a:lumOff val="40000"/>
                  </a:schemeClr>
                </a:solidFill>
              </a:rPr>
              <a:t>B</a:t>
            </a:r>
          </a:p>
          <a:p>
            <a:pPr algn="ctr">
              <a:lnSpc>
                <a:spcPct val="200000"/>
              </a:lnSpc>
            </a:pPr>
            <a:r>
              <a:rPr lang="en-GB" sz="4800" dirty="0">
                <a:solidFill>
                  <a:schemeClr val="accent1">
                    <a:lumMod val="60000"/>
                    <a:lumOff val="40000"/>
                  </a:schemeClr>
                </a:solidFill>
              </a:rPr>
              <a:t>C</a:t>
            </a:r>
          </a:p>
          <a:p>
            <a:pPr algn="ctr">
              <a:lnSpc>
                <a:spcPct val="200000"/>
              </a:lnSpc>
            </a:pPr>
            <a:r>
              <a:rPr lang="en-GB" sz="4800" dirty="0">
                <a:solidFill>
                  <a:schemeClr val="accent1">
                    <a:lumMod val="60000"/>
                    <a:lumOff val="40000"/>
                  </a:schemeClr>
                </a:solidFill>
              </a:rPr>
              <a:t>D</a:t>
            </a:r>
          </a:p>
          <a:p>
            <a:pPr algn="ctr">
              <a:lnSpc>
                <a:spcPct val="200000"/>
              </a:lnSpc>
            </a:pPr>
            <a:r>
              <a:rPr lang="en-GB" sz="4800" dirty="0">
                <a:solidFill>
                  <a:schemeClr val="accent1">
                    <a:lumMod val="60000"/>
                    <a:lumOff val="40000"/>
                  </a:schemeClr>
                </a:solidFill>
              </a:rPr>
              <a:t>E</a:t>
            </a:r>
          </a:p>
          <a:p>
            <a:pPr algn="ctr">
              <a:lnSpc>
                <a:spcPct val="200000"/>
              </a:lnSpc>
            </a:pPr>
            <a:r>
              <a:rPr lang="en-GB" sz="4800" dirty="0">
                <a:solidFill>
                  <a:schemeClr val="accent1">
                    <a:lumMod val="60000"/>
                    <a:lumOff val="40000"/>
                  </a:schemeClr>
                </a:solidFill>
              </a:rPr>
              <a:t>F</a:t>
            </a:r>
          </a:p>
          <a:p>
            <a:pPr algn="ctr">
              <a:lnSpc>
                <a:spcPct val="200000"/>
              </a:lnSpc>
            </a:pPr>
            <a:r>
              <a:rPr lang="en-GB" sz="4800" dirty="0">
                <a:solidFill>
                  <a:schemeClr val="bg1"/>
                </a:solidFill>
              </a:rPr>
              <a:t>G</a:t>
            </a:r>
          </a:p>
          <a:p>
            <a:pPr algn="ctr">
              <a:lnSpc>
                <a:spcPct val="200000"/>
              </a:lnSpc>
            </a:pPr>
            <a:r>
              <a:rPr lang="en-GB" sz="4800" dirty="0">
                <a:solidFill>
                  <a:schemeClr val="accent1">
                    <a:lumMod val="60000"/>
                    <a:lumOff val="40000"/>
                  </a:schemeClr>
                </a:solidFill>
              </a:rPr>
              <a:t>H</a:t>
            </a:r>
            <a:br>
              <a:rPr lang="en-GB" sz="4800" dirty="0">
                <a:solidFill>
                  <a:schemeClr val="accent1">
                    <a:lumMod val="60000"/>
                    <a:lumOff val="40000"/>
                  </a:schemeClr>
                </a:solidFill>
              </a:rPr>
            </a:br>
            <a:r>
              <a:rPr lang="en-GB" sz="4800" dirty="0">
                <a:solidFill>
                  <a:schemeClr val="accent1">
                    <a:lumMod val="60000"/>
                    <a:lumOff val="40000"/>
                  </a:schemeClr>
                </a:solidFill>
              </a:rPr>
              <a:t>I</a:t>
            </a:r>
          </a:p>
          <a:p>
            <a:pPr algn="ctr">
              <a:lnSpc>
                <a:spcPct val="200000"/>
              </a:lnSpc>
            </a:pPr>
            <a:r>
              <a:rPr lang="en-GB" sz="4800" dirty="0">
                <a:solidFill>
                  <a:schemeClr val="accent1">
                    <a:lumMod val="60000"/>
                    <a:lumOff val="40000"/>
                  </a:schemeClr>
                </a:solidFill>
              </a:rPr>
              <a:t>J</a:t>
            </a:r>
          </a:p>
          <a:p>
            <a:pPr algn="ctr">
              <a:lnSpc>
                <a:spcPct val="200000"/>
              </a:lnSpc>
            </a:pPr>
            <a:r>
              <a:rPr lang="en-GB" sz="4800" dirty="0">
                <a:solidFill>
                  <a:schemeClr val="accent1">
                    <a:lumMod val="60000"/>
                    <a:lumOff val="40000"/>
                  </a:schemeClr>
                </a:solidFill>
              </a:rPr>
              <a:t>K</a:t>
            </a:r>
          </a:p>
          <a:p>
            <a:pPr algn="ctr">
              <a:lnSpc>
                <a:spcPct val="200000"/>
              </a:lnSpc>
            </a:pPr>
            <a:r>
              <a:rPr lang="en-GB" sz="4800" dirty="0">
                <a:solidFill>
                  <a:schemeClr val="accent1">
                    <a:lumMod val="60000"/>
                    <a:lumOff val="40000"/>
                  </a:schemeClr>
                </a:solidFill>
              </a:rPr>
              <a:t>L</a:t>
            </a:r>
          </a:p>
          <a:p>
            <a:pPr algn="ctr">
              <a:lnSpc>
                <a:spcPct val="200000"/>
              </a:lnSpc>
            </a:pPr>
            <a:r>
              <a:rPr lang="en-GB" sz="4800" dirty="0">
                <a:solidFill>
                  <a:schemeClr val="accent1">
                    <a:lumMod val="60000"/>
                    <a:lumOff val="40000"/>
                  </a:schemeClr>
                </a:solidFill>
              </a:rPr>
              <a:t>M</a:t>
            </a:r>
          </a:p>
          <a:p>
            <a:pPr algn="ctr">
              <a:lnSpc>
                <a:spcPct val="200000"/>
              </a:lnSpc>
            </a:pPr>
            <a:r>
              <a:rPr lang="en-GB" sz="4800" dirty="0">
                <a:solidFill>
                  <a:schemeClr val="accent1">
                    <a:lumMod val="60000"/>
                    <a:lumOff val="40000"/>
                  </a:schemeClr>
                </a:solidFill>
              </a:rPr>
              <a:t>N</a:t>
            </a:r>
          </a:p>
          <a:p>
            <a:pPr algn="ctr">
              <a:lnSpc>
                <a:spcPct val="200000"/>
              </a:lnSpc>
            </a:pPr>
            <a:r>
              <a:rPr lang="en-GB" sz="4800" dirty="0">
                <a:solidFill>
                  <a:schemeClr val="accent1">
                    <a:lumMod val="60000"/>
                    <a:lumOff val="40000"/>
                  </a:schemeClr>
                </a:solidFill>
              </a:rPr>
              <a:t>O</a:t>
            </a:r>
          </a:p>
          <a:p>
            <a:pPr algn="ctr">
              <a:lnSpc>
                <a:spcPct val="200000"/>
              </a:lnSpc>
            </a:pPr>
            <a:r>
              <a:rPr lang="en-GB" sz="4800" dirty="0">
                <a:solidFill>
                  <a:schemeClr val="accent1">
                    <a:lumMod val="60000"/>
                    <a:lumOff val="40000"/>
                  </a:schemeClr>
                </a:solidFill>
              </a:rPr>
              <a:t>P</a:t>
            </a:r>
          </a:p>
          <a:p>
            <a:pPr algn="ctr">
              <a:lnSpc>
                <a:spcPct val="200000"/>
              </a:lnSpc>
            </a:pPr>
            <a:r>
              <a:rPr lang="en-GB" sz="4800" dirty="0">
                <a:solidFill>
                  <a:schemeClr val="accent1">
                    <a:lumMod val="60000"/>
                    <a:lumOff val="40000"/>
                  </a:schemeClr>
                </a:solidFill>
              </a:rPr>
              <a:t>Q</a:t>
            </a:r>
          </a:p>
          <a:p>
            <a:pPr algn="ctr">
              <a:lnSpc>
                <a:spcPct val="200000"/>
              </a:lnSpc>
            </a:pPr>
            <a:r>
              <a:rPr lang="en-GB" sz="4800" dirty="0">
                <a:solidFill>
                  <a:schemeClr val="accent1">
                    <a:lumMod val="60000"/>
                    <a:lumOff val="40000"/>
                  </a:schemeClr>
                </a:solidFill>
              </a:rPr>
              <a:t>R</a:t>
            </a:r>
          </a:p>
          <a:p>
            <a:pPr algn="ctr">
              <a:lnSpc>
                <a:spcPct val="200000"/>
              </a:lnSpc>
            </a:pPr>
            <a:r>
              <a:rPr lang="en-GB" sz="4800" dirty="0">
                <a:solidFill>
                  <a:schemeClr val="accent1">
                    <a:lumMod val="60000"/>
                    <a:lumOff val="40000"/>
                  </a:schemeClr>
                </a:solidFill>
              </a:rPr>
              <a:t>S</a:t>
            </a:r>
          </a:p>
          <a:p>
            <a:pPr algn="ctr">
              <a:lnSpc>
                <a:spcPct val="200000"/>
              </a:lnSpc>
            </a:pPr>
            <a:r>
              <a:rPr lang="en-GB" sz="4800" dirty="0">
                <a:solidFill>
                  <a:schemeClr val="accent1">
                    <a:lumMod val="60000"/>
                    <a:lumOff val="40000"/>
                  </a:schemeClr>
                </a:solidFill>
              </a:rPr>
              <a:t>T</a:t>
            </a:r>
          </a:p>
          <a:p>
            <a:pPr algn="ctr">
              <a:lnSpc>
                <a:spcPct val="200000"/>
              </a:lnSpc>
            </a:pPr>
            <a:r>
              <a:rPr lang="en-GB" sz="4800" dirty="0">
                <a:solidFill>
                  <a:schemeClr val="accent1">
                    <a:lumMod val="60000"/>
                    <a:lumOff val="40000"/>
                  </a:schemeClr>
                </a:solidFill>
              </a:rPr>
              <a:t>U</a:t>
            </a:r>
          </a:p>
          <a:p>
            <a:pPr algn="ctr">
              <a:lnSpc>
                <a:spcPct val="200000"/>
              </a:lnSpc>
            </a:pPr>
            <a:r>
              <a:rPr lang="en-GB" sz="4800" dirty="0">
                <a:solidFill>
                  <a:schemeClr val="accent1">
                    <a:lumMod val="60000"/>
                    <a:lumOff val="40000"/>
                  </a:schemeClr>
                </a:solidFill>
              </a:rPr>
              <a:t>V</a:t>
            </a:r>
          </a:p>
          <a:p>
            <a:pPr algn="ctr">
              <a:lnSpc>
                <a:spcPct val="200000"/>
              </a:lnSpc>
            </a:pPr>
            <a:r>
              <a:rPr lang="en-GB" sz="4800" dirty="0">
                <a:solidFill>
                  <a:schemeClr val="accent1">
                    <a:lumMod val="60000"/>
                    <a:lumOff val="40000"/>
                  </a:schemeClr>
                </a:solidFill>
              </a:rPr>
              <a:t>X</a:t>
            </a:r>
          </a:p>
          <a:p>
            <a:pPr algn="ctr">
              <a:lnSpc>
                <a:spcPct val="200000"/>
              </a:lnSpc>
            </a:pPr>
            <a:r>
              <a:rPr lang="en-GB" sz="4800" dirty="0">
                <a:solidFill>
                  <a:schemeClr val="accent1">
                    <a:lumMod val="60000"/>
                    <a:lumOff val="40000"/>
                  </a:schemeClr>
                </a:solidFill>
              </a:rPr>
              <a:t>Y</a:t>
            </a:r>
          </a:p>
          <a:p>
            <a:pPr algn="ctr">
              <a:lnSpc>
                <a:spcPct val="200000"/>
              </a:lnSpc>
            </a:pPr>
            <a:r>
              <a:rPr lang="en-GB" sz="4800" dirty="0">
                <a:solidFill>
                  <a:schemeClr val="accent1">
                    <a:lumMod val="60000"/>
                    <a:lumOff val="40000"/>
                  </a:schemeClr>
                </a:solidFill>
              </a:rPr>
              <a:t>Z</a:t>
            </a:r>
          </a:p>
        </p:txBody>
      </p:sp>
      <p:sp>
        <p:nvSpPr>
          <p:cNvPr id="5" name="Rectangle 4">
            <a:extLst>
              <a:ext uri="{FF2B5EF4-FFF2-40B4-BE49-F238E27FC236}">
                <a16:creationId xmlns:a16="http://schemas.microsoft.com/office/drawing/2014/main" id="{0C5C6287-64FA-1BFC-F42E-88AFAFD9C5E0}"/>
              </a:ext>
            </a:extLst>
          </p:cNvPr>
          <p:cNvSpPr/>
          <p:nvPr/>
        </p:nvSpPr>
        <p:spPr>
          <a:xfrm>
            <a:off x="770058" y="397683"/>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966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325177"/>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8"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173736"/>
            <a:ext cx="1935332" cy="36796292"/>
          </a:xfrm>
          <a:prstGeom prst="rect">
            <a:avLst/>
          </a:prstGeom>
          <a:noFill/>
        </p:spPr>
        <p:txBody>
          <a:bodyPr wrap="square" rtlCol="0">
            <a:spAutoFit/>
          </a:bodyPr>
          <a:lstStyle/>
          <a:p>
            <a:pPr algn="ctr">
              <a:lnSpc>
                <a:spcPct val="200000"/>
              </a:lnSpc>
            </a:pPr>
            <a:r>
              <a:rPr lang="en-GB" sz="4800">
                <a:solidFill>
                  <a:schemeClr val="bg1"/>
                </a:solidFill>
              </a:rPr>
              <a:t>A</a:t>
            </a:r>
          </a:p>
          <a:p>
            <a:pPr algn="ctr">
              <a:lnSpc>
                <a:spcPct val="200000"/>
              </a:lnSpc>
            </a:pPr>
            <a:r>
              <a:rPr lang="en-GB" sz="4800">
                <a:solidFill>
                  <a:schemeClr val="accent1">
                    <a:lumMod val="60000"/>
                    <a:lumOff val="40000"/>
                  </a:schemeClr>
                </a:solidFill>
              </a:rPr>
              <a:t>B</a:t>
            </a:r>
          </a:p>
          <a:p>
            <a:pPr algn="ctr">
              <a:lnSpc>
                <a:spcPct val="200000"/>
              </a:lnSpc>
            </a:pPr>
            <a:r>
              <a:rPr lang="en-GB" sz="4800">
                <a:solidFill>
                  <a:schemeClr val="accent1">
                    <a:lumMod val="60000"/>
                    <a:lumOff val="40000"/>
                  </a:schemeClr>
                </a:solidFill>
              </a:rPr>
              <a:t>C</a:t>
            </a:r>
          </a:p>
          <a:p>
            <a:pPr algn="ctr">
              <a:lnSpc>
                <a:spcPct val="200000"/>
              </a:lnSpc>
            </a:pPr>
            <a:r>
              <a:rPr lang="en-GB" sz="4800">
                <a:solidFill>
                  <a:schemeClr val="accent1">
                    <a:lumMod val="60000"/>
                    <a:lumOff val="40000"/>
                  </a:schemeClr>
                </a:solidFill>
              </a:rPr>
              <a:t>D</a:t>
            </a:r>
          </a:p>
          <a:p>
            <a:pPr algn="ctr">
              <a:lnSpc>
                <a:spcPct val="200000"/>
              </a:lnSpc>
            </a:pPr>
            <a:r>
              <a:rPr lang="en-GB" sz="4800">
                <a:solidFill>
                  <a:schemeClr val="accent1">
                    <a:lumMod val="60000"/>
                    <a:lumOff val="40000"/>
                  </a:schemeClr>
                </a:solidFill>
              </a:rPr>
              <a:t>E</a:t>
            </a:r>
          </a:p>
          <a:p>
            <a:pPr algn="ctr">
              <a:lnSpc>
                <a:spcPct val="200000"/>
              </a:lnSpc>
            </a:pPr>
            <a:r>
              <a:rPr lang="en-GB" sz="4800">
                <a:solidFill>
                  <a:schemeClr val="accent1">
                    <a:lumMod val="60000"/>
                    <a:lumOff val="40000"/>
                  </a:schemeClr>
                </a:solidFill>
              </a:rPr>
              <a:t>F</a:t>
            </a:r>
          </a:p>
          <a:p>
            <a:pPr algn="ctr">
              <a:lnSpc>
                <a:spcPct val="200000"/>
              </a:lnSpc>
            </a:pPr>
            <a:r>
              <a:rPr lang="en-GB" sz="4800">
                <a:solidFill>
                  <a:schemeClr val="accent1">
                    <a:lumMod val="60000"/>
                    <a:lumOff val="40000"/>
                  </a:schemeClr>
                </a:solidFill>
              </a:rPr>
              <a:t>G</a:t>
            </a:r>
          </a:p>
          <a:p>
            <a:pPr algn="ctr">
              <a:lnSpc>
                <a:spcPct val="200000"/>
              </a:lnSpc>
            </a:pPr>
            <a:r>
              <a:rPr lang="en-GB" sz="4800">
                <a:solidFill>
                  <a:schemeClr val="accent1">
                    <a:lumMod val="60000"/>
                    <a:lumOff val="40000"/>
                  </a:schemeClr>
                </a:solidFill>
              </a:rPr>
              <a:t>H</a:t>
            </a:r>
            <a:br>
              <a:rPr lang="en-GB" sz="4800">
                <a:solidFill>
                  <a:schemeClr val="accent1">
                    <a:lumMod val="60000"/>
                    <a:lumOff val="40000"/>
                  </a:schemeClr>
                </a:solidFill>
              </a:rPr>
            </a:br>
            <a:r>
              <a:rPr lang="en-GB" sz="4800">
                <a:solidFill>
                  <a:schemeClr val="accent1">
                    <a:lumMod val="60000"/>
                    <a:lumOff val="40000"/>
                  </a:schemeClr>
                </a:solidFill>
              </a:rPr>
              <a:t>I</a:t>
            </a:r>
          </a:p>
          <a:p>
            <a:pPr algn="ctr">
              <a:lnSpc>
                <a:spcPct val="200000"/>
              </a:lnSpc>
            </a:pPr>
            <a:r>
              <a:rPr lang="en-GB" sz="4800">
                <a:solidFill>
                  <a:schemeClr val="accent1">
                    <a:lumMod val="60000"/>
                    <a:lumOff val="40000"/>
                  </a:schemeClr>
                </a:solidFill>
              </a:rPr>
              <a:t>J</a:t>
            </a:r>
          </a:p>
          <a:p>
            <a:pPr algn="ctr">
              <a:lnSpc>
                <a:spcPct val="200000"/>
              </a:lnSpc>
            </a:pPr>
            <a:r>
              <a:rPr lang="en-GB" sz="4800">
                <a:solidFill>
                  <a:schemeClr val="accent1">
                    <a:lumMod val="60000"/>
                    <a:lumOff val="40000"/>
                  </a:schemeClr>
                </a:solidFill>
              </a:rPr>
              <a:t>K</a:t>
            </a:r>
          </a:p>
          <a:p>
            <a:pPr algn="ctr">
              <a:lnSpc>
                <a:spcPct val="200000"/>
              </a:lnSpc>
            </a:pPr>
            <a:r>
              <a:rPr lang="en-GB" sz="4800">
                <a:solidFill>
                  <a:schemeClr val="accent1">
                    <a:lumMod val="60000"/>
                    <a:lumOff val="40000"/>
                  </a:schemeClr>
                </a:solidFill>
              </a:rPr>
              <a:t>L</a:t>
            </a:r>
          </a:p>
          <a:p>
            <a:pPr algn="ctr">
              <a:lnSpc>
                <a:spcPct val="200000"/>
              </a:lnSpc>
            </a:pPr>
            <a:r>
              <a:rPr lang="en-GB" sz="4800">
                <a:solidFill>
                  <a:schemeClr val="accent1">
                    <a:lumMod val="60000"/>
                    <a:lumOff val="40000"/>
                  </a:schemeClr>
                </a:solidFill>
              </a:rPr>
              <a:t>M</a:t>
            </a:r>
          </a:p>
          <a:p>
            <a:pPr algn="ctr">
              <a:lnSpc>
                <a:spcPct val="200000"/>
              </a:lnSpc>
            </a:pPr>
            <a:r>
              <a:rPr lang="en-GB" sz="4800">
                <a:solidFill>
                  <a:schemeClr val="accent1">
                    <a:lumMod val="60000"/>
                    <a:lumOff val="40000"/>
                  </a:schemeClr>
                </a:solidFill>
              </a:rPr>
              <a:t>N</a:t>
            </a:r>
          </a:p>
          <a:p>
            <a:pPr algn="ctr">
              <a:lnSpc>
                <a:spcPct val="200000"/>
              </a:lnSpc>
            </a:pPr>
            <a:r>
              <a:rPr lang="en-GB" sz="4800">
                <a:solidFill>
                  <a:schemeClr val="accent1">
                    <a:lumMod val="60000"/>
                    <a:lumOff val="40000"/>
                  </a:schemeClr>
                </a:solidFill>
              </a:rPr>
              <a:t>O</a:t>
            </a:r>
          </a:p>
          <a:p>
            <a:pPr algn="ctr">
              <a:lnSpc>
                <a:spcPct val="200000"/>
              </a:lnSpc>
            </a:pPr>
            <a:r>
              <a:rPr lang="en-GB" sz="4800">
                <a:solidFill>
                  <a:schemeClr val="accent1">
                    <a:lumMod val="60000"/>
                    <a:lumOff val="40000"/>
                  </a:schemeClr>
                </a:solidFill>
              </a:rPr>
              <a:t>P</a:t>
            </a:r>
          </a:p>
          <a:p>
            <a:pPr algn="ctr">
              <a:lnSpc>
                <a:spcPct val="200000"/>
              </a:lnSpc>
            </a:pPr>
            <a:r>
              <a:rPr lang="en-GB" sz="4800">
                <a:solidFill>
                  <a:schemeClr val="accent1">
                    <a:lumMod val="60000"/>
                    <a:lumOff val="40000"/>
                  </a:schemeClr>
                </a:solidFill>
              </a:rPr>
              <a:t>Q</a:t>
            </a:r>
          </a:p>
          <a:p>
            <a:pPr algn="ctr">
              <a:lnSpc>
                <a:spcPct val="200000"/>
              </a:lnSpc>
            </a:pPr>
            <a:r>
              <a:rPr lang="en-GB" sz="4800">
                <a:solidFill>
                  <a:schemeClr val="accent1">
                    <a:lumMod val="60000"/>
                    <a:lumOff val="40000"/>
                  </a:schemeClr>
                </a:solidFill>
              </a:rPr>
              <a:t>R</a:t>
            </a:r>
          </a:p>
          <a:p>
            <a:pPr algn="ctr">
              <a:lnSpc>
                <a:spcPct val="200000"/>
              </a:lnSpc>
            </a:pPr>
            <a:r>
              <a:rPr lang="en-GB" sz="4800">
                <a:solidFill>
                  <a:schemeClr val="accent1">
                    <a:lumMod val="60000"/>
                    <a:lumOff val="40000"/>
                  </a:schemeClr>
                </a:solidFill>
              </a:rPr>
              <a:t>S</a:t>
            </a:r>
          </a:p>
          <a:p>
            <a:pPr algn="ctr">
              <a:lnSpc>
                <a:spcPct val="200000"/>
              </a:lnSpc>
            </a:pPr>
            <a:r>
              <a:rPr lang="en-GB" sz="4800">
                <a:solidFill>
                  <a:schemeClr val="accent1">
                    <a:lumMod val="60000"/>
                    <a:lumOff val="40000"/>
                  </a:schemeClr>
                </a:solidFill>
              </a:rPr>
              <a:t>T</a:t>
            </a:r>
          </a:p>
          <a:p>
            <a:pPr algn="ctr">
              <a:lnSpc>
                <a:spcPct val="200000"/>
              </a:lnSpc>
            </a:pPr>
            <a:r>
              <a:rPr lang="en-GB" sz="4800">
                <a:solidFill>
                  <a:schemeClr val="accent1">
                    <a:lumMod val="60000"/>
                    <a:lumOff val="40000"/>
                  </a:schemeClr>
                </a:solidFill>
              </a:rPr>
              <a:t>U</a:t>
            </a:r>
          </a:p>
          <a:p>
            <a:pPr algn="ctr">
              <a:lnSpc>
                <a:spcPct val="200000"/>
              </a:lnSpc>
            </a:pPr>
            <a:r>
              <a:rPr lang="en-GB" sz="4800">
                <a:solidFill>
                  <a:schemeClr val="accent1">
                    <a:lumMod val="60000"/>
                    <a:lumOff val="40000"/>
                  </a:schemeClr>
                </a:solidFill>
              </a:rPr>
              <a:t>V</a:t>
            </a:r>
          </a:p>
          <a:p>
            <a:pPr algn="ctr">
              <a:lnSpc>
                <a:spcPct val="200000"/>
              </a:lnSpc>
            </a:pPr>
            <a:r>
              <a:rPr lang="en-GB" sz="4800">
                <a:solidFill>
                  <a:schemeClr val="accent1">
                    <a:lumMod val="60000"/>
                    <a:lumOff val="40000"/>
                  </a:schemeClr>
                </a:solidFill>
              </a:rPr>
              <a:t>X</a:t>
            </a:r>
          </a:p>
          <a:p>
            <a:pPr algn="ctr">
              <a:lnSpc>
                <a:spcPct val="200000"/>
              </a:lnSpc>
            </a:pPr>
            <a:r>
              <a:rPr lang="en-GB" sz="4800">
                <a:solidFill>
                  <a:schemeClr val="accent1">
                    <a:lumMod val="60000"/>
                    <a:lumOff val="40000"/>
                  </a:schemeClr>
                </a:solidFill>
              </a:rPr>
              <a:t>Y</a:t>
            </a:r>
          </a:p>
          <a:p>
            <a:pPr algn="ctr">
              <a:lnSpc>
                <a:spcPct val="200000"/>
              </a:lnSpc>
            </a:pPr>
            <a:r>
              <a:rPr lang="en-GB" sz="4800">
                <a:solidFill>
                  <a:schemeClr val="accent1">
                    <a:lumMod val="60000"/>
                    <a:lumOff val="40000"/>
                  </a:schemeClr>
                </a:solidFill>
              </a:rPr>
              <a:t>Z</a:t>
            </a:r>
          </a:p>
        </p:txBody>
      </p:sp>
      <p:sp>
        <p:nvSpPr>
          <p:cNvPr id="10" name="TextBox 9">
            <a:extLst>
              <a:ext uri="{FF2B5EF4-FFF2-40B4-BE49-F238E27FC236}">
                <a16:creationId xmlns:a16="http://schemas.microsoft.com/office/drawing/2014/main" id="{3CD41269-5176-427F-0AA0-7F4F1E731A77}"/>
              </a:ext>
            </a:extLst>
          </p:cNvPr>
          <p:cNvSpPr txBox="1"/>
          <p:nvPr/>
        </p:nvSpPr>
        <p:spPr>
          <a:xfrm>
            <a:off x="4512901" y="716627"/>
            <a:ext cx="6889503"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Arial" panose="020B0604020202020204"/>
                <a:ea typeface="+mn-ea"/>
                <a:cs typeface="+mn-cs"/>
              </a:rPr>
              <a:t>Agender: </a:t>
            </a:r>
            <a:endParaRPr lang="en-US" sz="2800" b="1">
              <a:solidFill>
                <a:schemeClr val="accent1"/>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Denoting</a:t>
            </a:r>
            <a:r>
              <a:rPr kumimoji="0" lang="en-GB" sz="16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 or relating to a person who does not identify as any particular gender, some agender people describe it as having a “lack of gender,” while others describe themselves as being gender neutral.</a:t>
            </a:r>
            <a:endPar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accent1"/>
                </a:solidFill>
                <a:latin typeface="Arial" panose="020B0604020202020204"/>
              </a:rPr>
              <a:t>Ally / Advocate: </a:t>
            </a:r>
          </a:p>
          <a:p>
            <a:pPr>
              <a:defRPr/>
            </a:pP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A (typically straight and/or cisgender) person who supports the LGBTQ+ community. People in the LGBTQ+ community can also be allies to </a:t>
            </a:r>
            <a:r>
              <a:rPr lang="en-US" sz="1600">
                <a:solidFill>
                  <a:schemeClr val="bg2">
                    <a:lumMod val="10000"/>
                  </a:schemeClr>
                </a:solidFill>
                <a:latin typeface="Arial" panose="020B0604020202020204"/>
              </a:rPr>
              <a:t>those with other</a:t>
            </a: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 identities in the community.</a:t>
            </a:r>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325176"/>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40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4732842"/>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8"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173736"/>
            <a:ext cx="1935332" cy="36796292"/>
          </a:xfrm>
          <a:prstGeom prst="rect">
            <a:avLst/>
          </a:prstGeom>
          <a:noFill/>
        </p:spPr>
        <p:txBody>
          <a:bodyPr wrap="square" rtlCol="0">
            <a:spAutoFit/>
          </a:bodyPr>
          <a:lstStyle/>
          <a:p>
            <a:pPr algn="ctr">
              <a:lnSpc>
                <a:spcPct val="200000"/>
              </a:lnSpc>
            </a:pPr>
            <a:r>
              <a:rPr lang="en-GB" sz="4800">
                <a:solidFill>
                  <a:schemeClr val="accent1">
                    <a:lumMod val="60000"/>
                    <a:lumOff val="40000"/>
                  </a:schemeClr>
                </a:solidFill>
              </a:rPr>
              <a:t>A</a:t>
            </a:r>
          </a:p>
          <a:p>
            <a:pPr algn="ctr">
              <a:lnSpc>
                <a:spcPct val="200000"/>
              </a:lnSpc>
            </a:pPr>
            <a:r>
              <a:rPr lang="en-GB" sz="4800">
                <a:solidFill>
                  <a:schemeClr val="accent1">
                    <a:lumMod val="60000"/>
                    <a:lumOff val="40000"/>
                  </a:schemeClr>
                </a:solidFill>
              </a:rPr>
              <a:t>B</a:t>
            </a:r>
          </a:p>
          <a:p>
            <a:pPr algn="ctr">
              <a:lnSpc>
                <a:spcPct val="200000"/>
              </a:lnSpc>
            </a:pPr>
            <a:r>
              <a:rPr lang="en-GB" sz="4800">
                <a:solidFill>
                  <a:schemeClr val="accent1">
                    <a:lumMod val="60000"/>
                    <a:lumOff val="40000"/>
                  </a:schemeClr>
                </a:solidFill>
              </a:rPr>
              <a:t>C</a:t>
            </a:r>
          </a:p>
          <a:p>
            <a:pPr algn="ctr">
              <a:lnSpc>
                <a:spcPct val="200000"/>
              </a:lnSpc>
            </a:pPr>
            <a:r>
              <a:rPr lang="en-GB" sz="4800">
                <a:solidFill>
                  <a:schemeClr val="bg1"/>
                </a:solidFill>
              </a:rPr>
              <a:t>D</a:t>
            </a:r>
          </a:p>
          <a:p>
            <a:pPr algn="ctr">
              <a:lnSpc>
                <a:spcPct val="200000"/>
              </a:lnSpc>
            </a:pPr>
            <a:r>
              <a:rPr lang="en-GB" sz="4800">
                <a:solidFill>
                  <a:schemeClr val="accent1">
                    <a:lumMod val="60000"/>
                    <a:lumOff val="40000"/>
                  </a:schemeClr>
                </a:solidFill>
              </a:rPr>
              <a:t>E</a:t>
            </a:r>
          </a:p>
          <a:p>
            <a:pPr algn="ctr">
              <a:lnSpc>
                <a:spcPct val="200000"/>
              </a:lnSpc>
            </a:pPr>
            <a:r>
              <a:rPr lang="en-GB" sz="4800">
                <a:solidFill>
                  <a:schemeClr val="accent1">
                    <a:lumMod val="60000"/>
                    <a:lumOff val="40000"/>
                  </a:schemeClr>
                </a:solidFill>
              </a:rPr>
              <a:t>F</a:t>
            </a:r>
          </a:p>
          <a:p>
            <a:pPr algn="ctr">
              <a:lnSpc>
                <a:spcPct val="200000"/>
              </a:lnSpc>
            </a:pPr>
            <a:r>
              <a:rPr lang="en-GB" sz="4800">
                <a:solidFill>
                  <a:schemeClr val="accent1">
                    <a:lumMod val="60000"/>
                    <a:lumOff val="40000"/>
                  </a:schemeClr>
                </a:solidFill>
              </a:rPr>
              <a:t>G</a:t>
            </a:r>
          </a:p>
          <a:p>
            <a:pPr algn="ctr">
              <a:lnSpc>
                <a:spcPct val="200000"/>
              </a:lnSpc>
            </a:pPr>
            <a:r>
              <a:rPr lang="en-GB" sz="4800">
                <a:solidFill>
                  <a:schemeClr val="accent1">
                    <a:lumMod val="60000"/>
                    <a:lumOff val="40000"/>
                  </a:schemeClr>
                </a:solidFill>
              </a:rPr>
              <a:t>H</a:t>
            </a:r>
            <a:br>
              <a:rPr lang="en-GB" sz="4800">
                <a:solidFill>
                  <a:schemeClr val="accent1">
                    <a:lumMod val="60000"/>
                    <a:lumOff val="40000"/>
                  </a:schemeClr>
                </a:solidFill>
              </a:rPr>
            </a:br>
            <a:r>
              <a:rPr lang="en-GB" sz="4800">
                <a:solidFill>
                  <a:schemeClr val="accent1">
                    <a:lumMod val="60000"/>
                    <a:lumOff val="40000"/>
                  </a:schemeClr>
                </a:solidFill>
              </a:rPr>
              <a:t>I</a:t>
            </a:r>
          </a:p>
          <a:p>
            <a:pPr algn="ctr">
              <a:lnSpc>
                <a:spcPct val="200000"/>
              </a:lnSpc>
            </a:pPr>
            <a:r>
              <a:rPr lang="en-GB" sz="4800">
                <a:solidFill>
                  <a:schemeClr val="accent1">
                    <a:lumMod val="60000"/>
                    <a:lumOff val="40000"/>
                  </a:schemeClr>
                </a:solidFill>
              </a:rPr>
              <a:t>J</a:t>
            </a:r>
          </a:p>
          <a:p>
            <a:pPr algn="ctr">
              <a:lnSpc>
                <a:spcPct val="200000"/>
              </a:lnSpc>
            </a:pPr>
            <a:r>
              <a:rPr lang="en-GB" sz="4800">
                <a:solidFill>
                  <a:schemeClr val="accent1">
                    <a:lumMod val="60000"/>
                    <a:lumOff val="40000"/>
                  </a:schemeClr>
                </a:solidFill>
              </a:rPr>
              <a:t>K</a:t>
            </a:r>
          </a:p>
          <a:p>
            <a:pPr algn="ctr">
              <a:lnSpc>
                <a:spcPct val="200000"/>
              </a:lnSpc>
            </a:pPr>
            <a:r>
              <a:rPr lang="en-GB" sz="4800">
                <a:solidFill>
                  <a:schemeClr val="accent1">
                    <a:lumMod val="60000"/>
                    <a:lumOff val="40000"/>
                  </a:schemeClr>
                </a:solidFill>
              </a:rPr>
              <a:t>L</a:t>
            </a:r>
          </a:p>
          <a:p>
            <a:pPr algn="ctr">
              <a:lnSpc>
                <a:spcPct val="200000"/>
              </a:lnSpc>
            </a:pPr>
            <a:r>
              <a:rPr lang="en-GB" sz="4800">
                <a:solidFill>
                  <a:schemeClr val="accent1">
                    <a:lumMod val="60000"/>
                    <a:lumOff val="40000"/>
                  </a:schemeClr>
                </a:solidFill>
              </a:rPr>
              <a:t>M</a:t>
            </a:r>
          </a:p>
          <a:p>
            <a:pPr algn="ctr">
              <a:lnSpc>
                <a:spcPct val="200000"/>
              </a:lnSpc>
            </a:pPr>
            <a:r>
              <a:rPr lang="en-GB" sz="4800">
                <a:solidFill>
                  <a:schemeClr val="accent1">
                    <a:lumMod val="60000"/>
                    <a:lumOff val="40000"/>
                  </a:schemeClr>
                </a:solidFill>
              </a:rPr>
              <a:t>N</a:t>
            </a:r>
          </a:p>
          <a:p>
            <a:pPr algn="ctr">
              <a:lnSpc>
                <a:spcPct val="200000"/>
              </a:lnSpc>
            </a:pPr>
            <a:r>
              <a:rPr lang="en-GB" sz="4800">
                <a:solidFill>
                  <a:schemeClr val="accent1">
                    <a:lumMod val="60000"/>
                    <a:lumOff val="40000"/>
                  </a:schemeClr>
                </a:solidFill>
              </a:rPr>
              <a:t>O</a:t>
            </a:r>
          </a:p>
          <a:p>
            <a:pPr algn="ctr">
              <a:lnSpc>
                <a:spcPct val="200000"/>
              </a:lnSpc>
            </a:pPr>
            <a:r>
              <a:rPr lang="en-GB" sz="4800">
                <a:solidFill>
                  <a:schemeClr val="accent1">
                    <a:lumMod val="60000"/>
                    <a:lumOff val="40000"/>
                  </a:schemeClr>
                </a:solidFill>
              </a:rPr>
              <a:t>P</a:t>
            </a:r>
          </a:p>
          <a:p>
            <a:pPr algn="ctr">
              <a:lnSpc>
                <a:spcPct val="200000"/>
              </a:lnSpc>
            </a:pPr>
            <a:r>
              <a:rPr lang="en-GB" sz="4800">
                <a:solidFill>
                  <a:schemeClr val="accent1">
                    <a:lumMod val="60000"/>
                    <a:lumOff val="40000"/>
                  </a:schemeClr>
                </a:solidFill>
              </a:rPr>
              <a:t>Q</a:t>
            </a:r>
          </a:p>
          <a:p>
            <a:pPr algn="ctr">
              <a:lnSpc>
                <a:spcPct val="200000"/>
              </a:lnSpc>
            </a:pPr>
            <a:r>
              <a:rPr lang="en-GB" sz="4800">
                <a:solidFill>
                  <a:schemeClr val="accent1">
                    <a:lumMod val="60000"/>
                    <a:lumOff val="40000"/>
                  </a:schemeClr>
                </a:solidFill>
              </a:rPr>
              <a:t>R</a:t>
            </a:r>
          </a:p>
          <a:p>
            <a:pPr algn="ctr">
              <a:lnSpc>
                <a:spcPct val="200000"/>
              </a:lnSpc>
            </a:pPr>
            <a:r>
              <a:rPr lang="en-GB" sz="4800">
                <a:solidFill>
                  <a:schemeClr val="accent1">
                    <a:lumMod val="60000"/>
                    <a:lumOff val="40000"/>
                  </a:schemeClr>
                </a:solidFill>
              </a:rPr>
              <a:t>S</a:t>
            </a:r>
          </a:p>
          <a:p>
            <a:pPr algn="ctr">
              <a:lnSpc>
                <a:spcPct val="200000"/>
              </a:lnSpc>
            </a:pPr>
            <a:r>
              <a:rPr lang="en-GB" sz="4800">
                <a:solidFill>
                  <a:schemeClr val="accent1">
                    <a:lumMod val="60000"/>
                    <a:lumOff val="40000"/>
                  </a:schemeClr>
                </a:solidFill>
              </a:rPr>
              <a:t>T</a:t>
            </a:r>
          </a:p>
          <a:p>
            <a:pPr algn="ctr">
              <a:lnSpc>
                <a:spcPct val="200000"/>
              </a:lnSpc>
            </a:pPr>
            <a:r>
              <a:rPr lang="en-GB" sz="4800">
                <a:solidFill>
                  <a:schemeClr val="accent1">
                    <a:lumMod val="60000"/>
                    <a:lumOff val="40000"/>
                  </a:schemeClr>
                </a:solidFill>
              </a:rPr>
              <a:t>U</a:t>
            </a:r>
          </a:p>
          <a:p>
            <a:pPr algn="ctr">
              <a:lnSpc>
                <a:spcPct val="200000"/>
              </a:lnSpc>
            </a:pPr>
            <a:r>
              <a:rPr lang="en-GB" sz="4800">
                <a:solidFill>
                  <a:schemeClr val="accent1">
                    <a:lumMod val="60000"/>
                    <a:lumOff val="40000"/>
                  </a:schemeClr>
                </a:solidFill>
              </a:rPr>
              <a:t>V</a:t>
            </a:r>
          </a:p>
          <a:p>
            <a:pPr algn="ctr">
              <a:lnSpc>
                <a:spcPct val="200000"/>
              </a:lnSpc>
            </a:pPr>
            <a:r>
              <a:rPr lang="en-GB" sz="4800">
                <a:solidFill>
                  <a:schemeClr val="accent1">
                    <a:lumMod val="60000"/>
                    <a:lumOff val="40000"/>
                  </a:schemeClr>
                </a:solidFill>
              </a:rPr>
              <a:t>X</a:t>
            </a:r>
          </a:p>
          <a:p>
            <a:pPr algn="ctr">
              <a:lnSpc>
                <a:spcPct val="200000"/>
              </a:lnSpc>
            </a:pPr>
            <a:r>
              <a:rPr lang="en-GB" sz="4800">
                <a:solidFill>
                  <a:schemeClr val="accent1">
                    <a:lumMod val="60000"/>
                    <a:lumOff val="40000"/>
                  </a:schemeClr>
                </a:solidFill>
              </a:rPr>
              <a:t>Y</a:t>
            </a:r>
          </a:p>
          <a:p>
            <a:pPr algn="ctr">
              <a:lnSpc>
                <a:spcPct val="200000"/>
              </a:lnSpc>
            </a:pPr>
            <a:r>
              <a:rPr lang="en-GB" sz="4800">
                <a:solidFill>
                  <a:schemeClr val="accent1">
                    <a:lumMod val="60000"/>
                    <a:lumOff val="40000"/>
                  </a:schemeClr>
                </a:solidFill>
              </a:rPr>
              <a:t>Z</a:t>
            </a:r>
          </a:p>
        </p:txBody>
      </p:sp>
      <p:sp>
        <p:nvSpPr>
          <p:cNvPr id="10" name="TextBox 9">
            <a:extLst>
              <a:ext uri="{FF2B5EF4-FFF2-40B4-BE49-F238E27FC236}">
                <a16:creationId xmlns:a16="http://schemas.microsoft.com/office/drawing/2014/main" id="{3CD41269-5176-427F-0AA0-7F4F1E731A77}"/>
              </a:ext>
            </a:extLst>
          </p:cNvPr>
          <p:cNvSpPr txBox="1"/>
          <p:nvPr/>
        </p:nvSpPr>
        <p:spPr>
          <a:xfrm>
            <a:off x="4532439" y="3810372"/>
            <a:ext cx="6329043" cy="1461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kern="1200" cap="none" spc="0" normalizeH="0" baseline="0" noProof="0">
                <a:ln>
                  <a:noFill/>
                </a:ln>
                <a:solidFill>
                  <a:schemeClr val="accent1"/>
                </a:solidFill>
                <a:effectLst/>
                <a:uLnTx/>
                <a:uFillTx/>
                <a:latin typeface="Arial" panose="020B0604020202020204"/>
                <a:ea typeface="+mn-ea"/>
                <a:cs typeface="+mn-cs"/>
              </a:rPr>
              <a:t>Deadnaming:</a:t>
            </a:r>
            <a:endParaRPr lang="en-US" sz="2800" b="1">
              <a:solidFill>
                <a:schemeClr val="accent1"/>
              </a:solidFill>
              <a:latin typeface="Arial" panose="020B0604020202020204"/>
              <a:cs typeface="Arial"/>
            </a:endParaRPr>
          </a:p>
          <a:p>
            <a:pPr>
              <a:defRPr/>
            </a:pP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Calling someone by their </a:t>
            </a:r>
            <a:r>
              <a:rPr lang="en-US" sz="1600">
                <a:solidFill>
                  <a:schemeClr val="bg2">
                    <a:lumMod val="10000"/>
                  </a:schemeClr>
                </a:solidFill>
                <a:latin typeface="Arial" panose="020B0604020202020204"/>
                <a:cs typeface="Arial"/>
              </a:rPr>
              <a:t>old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name after they have </a:t>
            </a:r>
            <a:r>
              <a:rPr lang="en-US" sz="1600">
                <a:solidFill>
                  <a:schemeClr val="bg2">
                    <a:lumMod val="10000"/>
                  </a:schemeClr>
                </a:solidFill>
                <a:latin typeface="Arial" panose="020B0604020202020204"/>
                <a:cs typeface="Arial"/>
              </a:rPr>
              <a:t>told you to use a different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name</a:t>
            </a:r>
            <a:r>
              <a:rPr lang="en-US" sz="1600">
                <a:solidFill>
                  <a:schemeClr val="bg2">
                    <a:lumMod val="10000"/>
                  </a:schemeClr>
                </a:solidFill>
                <a:latin typeface="Arial" panose="020B0604020202020204"/>
                <a:cs typeface="Arial"/>
              </a:rPr>
              <a:t> for them</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 This term is often associated with trans people who have changed their name as part of their transition.</a:t>
            </a:r>
            <a:endParaRPr lang="en-US">
              <a:solidFill>
                <a:schemeClr val="bg2">
                  <a:lumMod val="10000"/>
                </a:schemeClr>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4732841"/>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81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397684"/>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8948768"/>
            <a:ext cx="1935332" cy="36796292"/>
          </a:xfrm>
          <a:prstGeom prst="rect">
            <a:avLst/>
          </a:prstGeom>
          <a:noFill/>
        </p:spPr>
        <p:txBody>
          <a:bodyPr wrap="square" rtlCol="0">
            <a:spAutoFit/>
          </a:bodyPr>
          <a:lstStyle/>
          <a:p>
            <a:pPr algn="ctr">
              <a:lnSpc>
                <a:spcPct val="200000"/>
              </a:lnSpc>
            </a:pPr>
            <a:r>
              <a:rPr lang="en-GB" sz="4800">
                <a:solidFill>
                  <a:schemeClr val="accent1">
                    <a:lumMod val="60000"/>
                    <a:lumOff val="40000"/>
                  </a:schemeClr>
                </a:solidFill>
              </a:rPr>
              <a:t>A</a:t>
            </a:r>
          </a:p>
          <a:p>
            <a:pPr algn="ctr">
              <a:lnSpc>
                <a:spcPct val="200000"/>
              </a:lnSpc>
            </a:pPr>
            <a:r>
              <a:rPr lang="en-GB" sz="4800">
                <a:solidFill>
                  <a:schemeClr val="accent1">
                    <a:lumMod val="60000"/>
                    <a:lumOff val="40000"/>
                  </a:schemeClr>
                </a:solidFill>
              </a:rPr>
              <a:t>B</a:t>
            </a:r>
          </a:p>
          <a:p>
            <a:pPr algn="ctr">
              <a:lnSpc>
                <a:spcPct val="200000"/>
              </a:lnSpc>
            </a:pPr>
            <a:r>
              <a:rPr lang="en-GB" sz="4800">
                <a:solidFill>
                  <a:schemeClr val="accent1">
                    <a:lumMod val="60000"/>
                    <a:lumOff val="40000"/>
                  </a:schemeClr>
                </a:solidFill>
              </a:rPr>
              <a:t>C</a:t>
            </a:r>
          </a:p>
          <a:p>
            <a:pPr algn="ctr">
              <a:lnSpc>
                <a:spcPct val="200000"/>
              </a:lnSpc>
            </a:pPr>
            <a:r>
              <a:rPr lang="en-GB" sz="4800">
                <a:solidFill>
                  <a:schemeClr val="accent1">
                    <a:lumMod val="60000"/>
                    <a:lumOff val="40000"/>
                  </a:schemeClr>
                </a:solidFill>
              </a:rPr>
              <a:t>D</a:t>
            </a:r>
          </a:p>
          <a:p>
            <a:pPr algn="ctr">
              <a:lnSpc>
                <a:spcPct val="200000"/>
              </a:lnSpc>
            </a:pPr>
            <a:r>
              <a:rPr lang="en-GB" sz="4800">
                <a:solidFill>
                  <a:schemeClr val="accent1">
                    <a:lumMod val="60000"/>
                    <a:lumOff val="40000"/>
                  </a:schemeClr>
                </a:solidFill>
              </a:rPr>
              <a:t>E</a:t>
            </a:r>
          </a:p>
          <a:p>
            <a:pPr algn="ctr">
              <a:lnSpc>
                <a:spcPct val="200000"/>
              </a:lnSpc>
            </a:pPr>
            <a:r>
              <a:rPr lang="en-GB" sz="4800">
                <a:solidFill>
                  <a:schemeClr val="accent1">
                    <a:lumMod val="60000"/>
                    <a:lumOff val="40000"/>
                  </a:schemeClr>
                </a:solidFill>
              </a:rPr>
              <a:t>F</a:t>
            </a:r>
          </a:p>
          <a:p>
            <a:pPr algn="ctr">
              <a:lnSpc>
                <a:spcPct val="200000"/>
              </a:lnSpc>
            </a:pPr>
            <a:r>
              <a:rPr lang="en-GB" sz="4800">
                <a:solidFill>
                  <a:schemeClr val="bg1"/>
                </a:solidFill>
              </a:rPr>
              <a:t>G</a:t>
            </a:r>
          </a:p>
          <a:p>
            <a:pPr algn="ctr">
              <a:lnSpc>
                <a:spcPct val="200000"/>
              </a:lnSpc>
            </a:pPr>
            <a:r>
              <a:rPr lang="en-GB" sz="4800">
                <a:solidFill>
                  <a:schemeClr val="accent1">
                    <a:lumMod val="60000"/>
                    <a:lumOff val="40000"/>
                  </a:schemeClr>
                </a:solidFill>
              </a:rPr>
              <a:t>H</a:t>
            </a:r>
            <a:br>
              <a:rPr lang="en-GB" sz="4800">
                <a:solidFill>
                  <a:schemeClr val="accent1">
                    <a:lumMod val="60000"/>
                    <a:lumOff val="40000"/>
                  </a:schemeClr>
                </a:solidFill>
              </a:rPr>
            </a:br>
            <a:r>
              <a:rPr lang="en-GB" sz="4800">
                <a:solidFill>
                  <a:schemeClr val="accent1">
                    <a:lumMod val="60000"/>
                    <a:lumOff val="40000"/>
                  </a:schemeClr>
                </a:solidFill>
              </a:rPr>
              <a:t>I</a:t>
            </a:r>
          </a:p>
          <a:p>
            <a:pPr algn="ctr">
              <a:lnSpc>
                <a:spcPct val="200000"/>
              </a:lnSpc>
            </a:pPr>
            <a:r>
              <a:rPr lang="en-GB" sz="4800">
                <a:solidFill>
                  <a:schemeClr val="accent1">
                    <a:lumMod val="60000"/>
                    <a:lumOff val="40000"/>
                  </a:schemeClr>
                </a:solidFill>
              </a:rPr>
              <a:t>J</a:t>
            </a:r>
          </a:p>
          <a:p>
            <a:pPr algn="ctr">
              <a:lnSpc>
                <a:spcPct val="200000"/>
              </a:lnSpc>
            </a:pPr>
            <a:r>
              <a:rPr lang="en-GB" sz="4800">
                <a:solidFill>
                  <a:schemeClr val="accent1">
                    <a:lumMod val="60000"/>
                    <a:lumOff val="40000"/>
                  </a:schemeClr>
                </a:solidFill>
              </a:rPr>
              <a:t>K</a:t>
            </a:r>
          </a:p>
          <a:p>
            <a:pPr algn="ctr">
              <a:lnSpc>
                <a:spcPct val="200000"/>
              </a:lnSpc>
            </a:pPr>
            <a:r>
              <a:rPr lang="en-GB" sz="4800">
                <a:solidFill>
                  <a:schemeClr val="accent1">
                    <a:lumMod val="60000"/>
                    <a:lumOff val="40000"/>
                  </a:schemeClr>
                </a:solidFill>
              </a:rPr>
              <a:t>L</a:t>
            </a:r>
          </a:p>
          <a:p>
            <a:pPr algn="ctr">
              <a:lnSpc>
                <a:spcPct val="200000"/>
              </a:lnSpc>
            </a:pPr>
            <a:r>
              <a:rPr lang="en-GB" sz="4800">
                <a:solidFill>
                  <a:schemeClr val="accent1">
                    <a:lumMod val="60000"/>
                    <a:lumOff val="40000"/>
                  </a:schemeClr>
                </a:solidFill>
              </a:rPr>
              <a:t>M</a:t>
            </a:r>
          </a:p>
          <a:p>
            <a:pPr algn="ctr">
              <a:lnSpc>
                <a:spcPct val="200000"/>
              </a:lnSpc>
            </a:pPr>
            <a:r>
              <a:rPr lang="en-GB" sz="4800">
                <a:solidFill>
                  <a:schemeClr val="accent1">
                    <a:lumMod val="60000"/>
                    <a:lumOff val="40000"/>
                  </a:schemeClr>
                </a:solidFill>
              </a:rPr>
              <a:t>N</a:t>
            </a:r>
          </a:p>
          <a:p>
            <a:pPr algn="ctr">
              <a:lnSpc>
                <a:spcPct val="200000"/>
              </a:lnSpc>
            </a:pPr>
            <a:r>
              <a:rPr lang="en-GB" sz="4800">
                <a:solidFill>
                  <a:schemeClr val="accent1">
                    <a:lumMod val="60000"/>
                    <a:lumOff val="40000"/>
                  </a:schemeClr>
                </a:solidFill>
              </a:rPr>
              <a:t>O</a:t>
            </a:r>
          </a:p>
          <a:p>
            <a:pPr algn="ctr">
              <a:lnSpc>
                <a:spcPct val="200000"/>
              </a:lnSpc>
            </a:pPr>
            <a:r>
              <a:rPr lang="en-GB" sz="4800">
                <a:solidFill>
                  <a:schemeClr val="accent1">
                    <a:lumMod val="60000"/>
                    <a:lumOff val="40000"/>
                  </a:schemeClr>
                </a:solidFill>
              </a:rPr>
              <a:t>P</a:t>
            </a:r>
          </a:p>
          <a:p>
            <a:pPr algn="ctr">
              <a:lnSpc>
                <a:spcPct val="200000"/>
              </a:lnSpc>
            </a:pPr>
            <a:r>
              <a:rPr lang="en-GB" sz="4800">
                <a:solidFill>
                  <a:schemeClr val="accent1">
                    <a:lumMod val="60000"/>
                    <a:lumOff val="40000"/>
                  </a:schemeClr>
                </a:solidFill>
              </a:rPr>
              <a:t>Q</a:t>
            </a:r>
          </a:p>
          <a:p>
            <a:pPr algn="ctr">
              <a:lnSpc>
                <a:spcPct val="200000"/>
              </a:lnSpc>
            </a:pPr>
            <a:r>
              <a:rPr lang="en-GB" sz="4800">
                <a:solidFill>
                  <a:schemeClr val="accent1">
                    <a:lumMod val="60000"/>
                    <a:lumOff val="40000"/>
                  </a:schemeClr>
                </a:solidFill>
              </a:rPr>
              <a:t>R</a:t>
            </a:r>
          </a:p>
          <a:p>
            <a:pPr algn="ctr">
              <a:lnSpc>
                <a:spcPct val="200000"/>
              </a:lnSpc>
            </a:pPr>
            <a:r>
              <a:rPr lang="en-GB" sz="4800">
                <a:solidFill>
                  <a:schemeClr val="accent1">
                    <a:lumMod val="60000"/>
                    <a:lumOff val="40000"/>
                  </a:schemeClr>
                </a:solidFill>
              </a:rPr>
              <a:t>S</a:t>
            </a:r>
          </a:p>
          <a:p>
            <a:pPr algn="ctr">
              <a:lnSpc>
                <a:spcPct val="200000"/>
              </a:lnSpc>
            </a:pPr>
            <a:r>
              <a:rPr lang="en-GB" sz="4800">
                <a:solidFill>
                  <a:schemeClr val="accent1">
                    <a:lumMod val="60000"/>
                    <a:lumOff val="40000"/>
                  </a:schemeClr>
                </a:solidFill>
              </a:rPr>
              <a:t>T</a:t>
            </a:r>
          </a:p>
          <a:p>
            <a:pPr algn="ctr">
              <a:lnSpc>
                <a:spcPct val="200000"/>
              </a:lnSpc>
            </a:pPr>
            <a:r>
              <a:rPr lang="en-GB" sz="4800">
                <a:solidFill>
                  <a:schemeClr val="accent1">
                    <a:lumMod val="60000"/>
                    <a:lumOff val="40000"/>
                  </a:schemeClr>
                </a:solidFill>
              </a:rPr>
              <a:t>U</a:t>
            </a:r>
          </a:p>
          <a:p>
            <a:pPr algn="ctr">
              <a:lnSpc>
                <a:spcPct val="200000"/>
              </a:lnSpc>
            </a:pPr>
            <a:r>
              <a:rPr lang="en-GB" sz="4800">
                <a:solidFill>
                  <a:schemeClr val="accent1">
                    <a:lumMod val="60000"/>
                    <a:lumOff val="40000"/>
                  </a:schemeClr>
                </a:solidFill>
              </a:rPr>
              <a:t>V</a:t>
            </a:r>
          </a:p>
          <a:p>
            <a:pPr algn="ctr">
              <a:lnSpc>
                <a:spcPct val="200000"/>
              </a:lnSpc>
            </a:pPr>
            <a:r>
              <a:rPr lang="en-GB" sz="4800">
                <a:solidFill>
                  <a:schemeClr val="accent1">
                    <a:lumMod val="60000"/>
                    <a:lumOff val="40000"/>
                  </a:schemeClr>
                </a:solidFill>
              </a:rPr>
              <a:t>X</a:t>
            </a:r>
          </a:p>
          <a:p>
            <a:pPr algn="ctr">
              <a:lnSpc>
                <a:spcPct val="200000"/>
              </a:lnSpc>
            </a:pPr>
            <a:r>
              <a:rPr lang="en-GB" sz="4800">
                <a:solidFill>
                  <a:schemeClr val="accent1">
                    <a:lumMod val="60000"/>
                    <a:lumOff val="40000"/>
                  </a:schemeClr>
                </a:solidFill>
              </a:rPr>
              <a:t>Y</a:t>
            </a:r>
          </a:p>
          <a:p>
            <a:pPr algn="ctr">
              <a:lnSpc>
                <a:spcPct val="200000"/>
              </a:lnSpc>
            </a:pPr>
            <a:r>
              <a:rPr lang="en-GB" sz="4800">
                <a:solidFill>
                  <a:schemeClr val="accent1">
                    <a:lumMod val="60000"/>
                    <a:lumOff val="40000"/>
                  </a:schemeClr>
                </a:solidFill>
              </a:rPr>
              <a:t>Z</a:t>
            </a:r>
          </a:p>
        </p:txBody>
      </p:sp>
      <p:sp>
        <p:nvSpPr>
          <p:cNvPr id="10" name="TextBox 9">
            <a:extLst>
              <a:ext uri="{FF2B5EF4-FFF2-40B4-BE49-F238E27FC236}">
                <a16:creationId xmlns:a16="http://schemas.microsoft.com/office/drawing/2014/main" id="{3CD41269-5176-427F-0AA0-7F4F1E731A77}"/>
              </a:ext>
            </a:extLst>
          </p:cNvPr>
          <p:cNvSpPr txBox="1"/>
          <p:nvPr/>
        </p:nvSpPr>
        <p:spPr>
          <a:xfrm>
            <a:off x="4278438" y="791947"/>
            <a:ext cx="7696593"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accent1"/>
                </a:solidFill>
                <a:latin typeface="Arial" panose="020B0604020202020204"/>
                <a:cs typeface="Arial"/>
              </a:rPr>
              <a:t>Gender identity: </a:t>
            </a:r>
            <a:endParaRPr lang="en-US" sz="2800">
              <a:solidFill>
                <a:schemeClr val="accent1"/>
              </a:solidFill>
              <a:latin typeface="Arial" panose="020B0604020202020204"/>
              <a:cs typeface="Arial"/>
            </a:endParaRPr>
          </a:p>
          <a:p>
            <a:pPr>
              <a:defRPr/>
            </a:pPr>
            <a:r>
              <a:rPr lang="en-US" sz="1600">
                <a:solidFill>
                  <a:schemeClr val="bg2">
                    <a:lumMod val="10000"/>
                  </a:schemeClr>
                </a:solidFill>
                <a:latin typeface="Arial" panose="020B0604020202020204"/>
                <a:cs typeface="Arial"/>
              </a:rPr>
              <a:t>A person’s innate sense of their own gender, which may or may not correspond to the gender they were assigned at birth.</a:t>
            </a:r>
          </a:p>
          <a:p>
            <a:pPr>
              <a:defRPr/>
            </a:pPr>
            <a:endParaRPr lang="en-US" sz="2800" b="1">
              <a:solidFill>
                <a:schemeClr val="accent1"/>
              </a:solidFill>
              <a:latin typeface="Arial" panose="020B0604020202020204"/>
              <a:cs typeface="Arial"/>
            </a:endParaRPr>
          </a:p>
          <a:p>
            <a:pPr>
              <a:defRPr/>
            </a:pPr>
            <a:r>
              <a:rPr lang="en-US" sz="2800" b="1">
                <a:solidFill>
                  <a:schemeClr val="accent1"/>
                </a:solidFill>
                <a:latin typeface="Arial" panose="020B0604020202020204"/>
              </a:rPr>
              <a:t>Gender expression: </a:t>
            </a:r>
            <a:endParaRPr lang="en-US" sz="2800" b="1">
              <a:solidFill>
                <a:schemeClr val="accent1"/>
              </a:solidFill>
              <a:latin typeface="Arial" panose="020B0604020202020204"/>
              <a:cs typeface="Arial"/>
            </a:endParaRPr>
          </a:p>
          <a:p>
            <a:pPr>
              <a:defRPr/>
            </a:pP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Arial"/>
              </a:rPr>
              <a:t>The way a person expresses aspects of their gender,</a:t>
            </a:r>
            <a:r>
              <a:rPr lang="en-US" sz="1600">
                <a:solidFill>
                  <a:schemeClr val="bg2">
                    <a:lumMod val="10000"/>
                  </a:schemeClr>
                </a:solidFill>
                <a:latin typeface="Arial" panose="020B0604020202020204"/>
                <a:cs typeface="Arial"/>
              </a:rPr>
              <a:t> including clothing, </a:t>
            </a: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Arial"/>
              </a:rPr>
              <a:t>hairstyles, </a:t>
            </a:r>
            <a:r>
              <a:rPr lang="en-US" sz="1600">
                <a:solidFill>
                  <a:schemeClr val="bg2">
                    <a:lumMod val="10000"/>
                  </a:schemeClr>
                </a:solidFill>
                <a:latin typeface="Arial" panose="020B0604020202020204"/>
                <a:cs typeface="Arial"/>
              </a:rPr>
              <a:t>makeup, </a:t>
            </a:r>
            <a:r>
              <a:rPr lang="en-US" sz="1600" err="1">
                <a:solidFill>
                  <a:schemeClr val="bg2">
                    <a:lumMod val="10000"/>
                  </a:schemeClr>
                </a:solidFill>
                <a:latin typeface="Arial" panose="020B0604020202020204"/>
                <a:cs typeface="Arial"/>
              </a:rPr>
              <a:t>behaviour</a:t>
            </a:r>
            <a:r>
              <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Arial"/>
              </a:rPr>
              <a:t>, and mannerisms.</a:t>
            </a:r>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397683"/>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2100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397684"/>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8948768"/>
            <a:ext cx="1935332" cy="36796292"/>
          </a:xfrm>
          <a:prstGeom prst="rect">
            <a:avLst/>
          </a:prstGeom>
          <a:noFill/>
        </p:spPr>
        <p:txBody>
          <a:bodyPr wrap="square" rtlCol="0">
            <a:spAutoFit/>
          </a:bodyPr>
          <a:lstStyle/>
          <a:p>
            <a:pPr algn="ctr">
              <a:lnSpc>
                <a:spcPct val="200000"/>
              </a:lnSpc>
            </a:pPr>
            <a:r>
              <a:rPr lang="en-GB" sz="4800" dirty="0">
                <a:solidFill>
                  <a:schemeClr val="accent1">
                    <a:lumMod val="60000"/>
                    <a:lumOff val="40000"/>
                  </a:schemeClr>
                </a:solidFill>
              </a:rPr>
              <a:t>A</a:t>
            </a:r>
          </a:p>
          <a:p>
            <a:pPr algn="ctr">
              <a:lnSpc>
                <a:spcPct val="200000"/>
              </a:lnSpc>
            </a:pPr>
            <a:r>
              <a:rPr lang="en-GB" sz="4800" dirty="0">
                <a:solidFill>
                  <a:schemeClr val="accent1">
                    <a:lumMod val="60000"/>
                    <a:lumOff val="40000"/>
                  </a:schemeClr>
                </a:solidFill>
              </a:rPr>
              <a:t>B</a:t>
            </a:r>
          </a:p>
          <a:p>
            <a:pPr algn="ctr">
              <a:lnSpc>
                <a:spcPct val="200000"/>
              </a:lnSpc>
            </a:pPr>
            <a:r>
              <a:rPr lang="en-GB" sz="4800" dirty="0">
                <a:solidFill>
                  <a:schemeClr val="accent1">
                    <a:lumMod val="60000"/>
                    <a:lumOff val="40000"/>
                  </a:schemeClr>
                </a:solidFill>
              </a:rPr>
              <a:t>C</a:t>
            </a:r>
          </a:p>
          <a:p>
            <a:pPr algn="ctr">
              <a:lnSpc>
                <a:spcPct val="200000"/>
              </a:lnSpc>
            </a:pPr>
            <a:r>
              <a:rPr lang="en-GB" sz="4800" dirty="0">
                <a:solidFill>
                  <a:schemeClr val="accent1">
                    <a:lumMod val="60000"/>
                    <a:lumOff val="40000"/>
                  </a:schemeClr>
                </a:solidFill>
              </a:rPr>
              <a:t>D</a:t>
            </a:r>
          </a:p>
          <a:p>
            <a:pPr algn="ctr">
              <a:lnSpc>
                <a:spcPct val="200000"/>
              </a:lnSpc>
            </a:pPr>
            <a:r>
              <a:rPr lang="en-GB" sz="4800" dirty="0">
                <a:solidFill>
                  <a:schemeClr val="accent1">
                    <a:lumMod val="60000"/>
                    <a:lumOff val="40000"/>
                  </a:schemeClr>
                </a:solidFill>
              </a:rPr>
              <a:t>E</a:t>
            </a:r>
          </a:p>
          <a:p>
            <a:pPr algn="ctr">
              <a:lnSpc>
                <a:spcPct val="200000"/>
              </a:lnSpc>
            </a:pPr>
            <a:r>
              <a:rPr lang="en-GB" sz="4800" dirty="0">
                <a:solidFill>
                  <a:schemeClr val="accent1">
                    <a:lumMod val="60000"/>
                    <a:lumOff val="40000"/>
                  </a:schemeClr>
                </a:solidFill>
              </a:rPr>
              <a:t>F</a:t>
            </a:r>
          </a:p>
          <a:p>
            <a:pPr algn="ctr">
              <a:lnSpc>
                <a:spcPct val="200000"/>
              </a:lnSpc>
            </a:pPr>
            <a:r>
              <a:rPr lang="en-GB" sz="4800" dirty="0">
                <a:solidFill>
                  <a:schemeClr val="bg1"/>
                </a:solidFill>
              </a:rPr>
              <a:t>G</a:t>
            </a:r>
          </a:p>
          <a:p>
            <a:pPr algn="ctr">
              <a:lnSpc>
                <a:spcPct val="200000"/>
              </a:lnSpc>
            </a:pPr>
            <a:r>
              <a:rPr lang="en-GB" sz="4800" dirty="0">
                <a:solidFill>
                  <a:schemeClr val="accent1">
                    <a:lumMod val="60000"/>
                    <a:lumOff val="40000"/>
                  </a:schemeClr>
                </a:solidFill>
              </a:rPr>
              <a:t>H</a:t>
            </a:r>
            <a:br>
              <a:rPr lang="en-GB" sz="4800" dirty="0">
                <a:solidFill>
                  <a:schemeClr val="accent1">
                    <a:lumMod val="60000"/>
                    <a:lumOff val="40000"/>
                  </a:schemeClr>
                </a:solidFill>
              </a:rPr>
            </a:br>
            <a:r>
              <a:rPr lang="en-GB" sz="4800" dirty="0">
                <a:solidFill>
                  <a:schemeClr val="accent1">
                    <a:lumMod val="60000"/>
                    <a:lumOff val="40000"/>
                  </a:schemeClr>
                </a:solidFill>
              </a:rPr>
              <a:t>I</a:t>
            </a:r>
          </a:p>
          <a:p>
            <a:pPr algn="ctr">
              <a:lnSpc>
                <a:spcPct val="200000"/>
              </a:lnSpc>
            </a:pPr>
            <a:r>
              <a:rPr lang="en-GB" sz="4800" dirty="0">
                <a:solidFill>
                  <a:schemeClr val="accent1">
                    <a:lumMod val="60000"/>
                    <a:lumOff val="40000"/>
                  </a:schemeClr>
                </a:solidFill>
              </a:rPr>
              <a:t>J</a:t>
            </a:r>
          </a:p>
          <a:p>
            <a:pPr algn="ctr">
              <a:lnSpc>
                <a:spcPct val="200000"/>
              </a:lnSpc>
            </a:pPr>
            <a:r>
              <a:rPr lang="en-GB" sz="4800" dirty="0">
                <a:solidFill>
                  <a:schemeClr val="accent1">
                    <a:lumMod val="60000"/>
                    <a:lumOff val="40000"/>
                  </a:schemeClr>
                </a:solidFill>
              </a:rPr>
              <a:t>K</a:t>
            </a:r>
          </a:p>
          <a:p>
            <a:pPr algn="ctr">
              <a:lnSpc>
                <a:spcPct val="200000"/>
              </a:lnSpc>
            </a:pPr>
            <a:r>
              <a:rPr lang="en-GB" sz="4800" dirty="0">
                <a:solidFill>
                  <a:schemeClr val="accent1">
                    <a:lumMod val="60000"/>
                    <a:lumOff val="40000"/>
                  </a:schemeClr>
                </a:solidFill>
              </a:rPr>
              <a:t>L</a:t>
            </a:r>
          </a:p>
          <a:p>
            <a:pPr algn="ctr">
              <a:lnSpc>
                <a:spcPct val="200000"/>
              </a:lnSpc>
            </a:pPr>
            <a:r>
              <a:rPr lang="en-GB" sz="4800" dirty="0">
                <a:solidFill>
                  <a:schemeClr val="accent1">
                    <a:lumMod val="60000"/>
                    <a:lumOff val="40000"/>
                  </a:schemeClr>
                </a:solidFill>
              </a:rPr>
              <a:t>M</a:t>
            </a:r>
          </a:p>
          <a:p>
            <a:pPr algn="ctr">
              <a:lnSpc>
                <a:spcPct val="200000"/>
              </a:lnSpc>
            </a:pPr>
            <a:r>
              <a:rPr lang="en-GB" sz="4800" dirty="0">
                <a:solidFill>
                  <a:schemeClr val="accent1">
                    <a:lumMod val="60000"/>
                    <a:lumOff val="40000"/>
                  </a:schemeClr>
                </a:solidFill>
              </a:rPr>
              <a:t>N</a:t>
            </a:r>
          </a:p>
          <a:p>
            <a:pPr algn="ctr">
              <a:lnSpc>
                <a:spcPct val="200000"/>
              </a:lnSpc>
            </a:pPr>
            <a:r>
              <a:rPr lang="en-GB" sz="4800" dirty="0">
                <a:solidFill>
                  <a:schemeClr val="accent1">
                    <a:lumMod val="60000"/>
                    <a:lumOff val="40000"/>
                  </a:schemeClr>
                </a:solidFill>
              </a:rPr>
              <a:t>O</a:t>
            </a:r>
          </a:p>
          <a:p>
            <a:pPr algn="ctr">
              <a:lnSpc>
                <a:spcPct val="200000"/>
              </a:lnSpc>
            </a:pPr>
            <a:r>
              <a:rPr lang="en-GB" sz="4800" dirty="0">
                <a:solidFill>
                  <a:schemeClr val="accent1">
                    <a:lumMod val="60000"/>
                    <a:lumOff val="40000"/>
                  </a:schemeClr>
                </a:solidFill>
              </a:rPr>
              <a:t>P</a:t>
            </a:r>
          </a:p>
          <a:p>
            <a:pPr algn="ctr">
              <a:lnSpc>
                <a:spcPct val="200000"/>
              </a:lnSpc>
            </a:pPr>
            <a:r>
              <a:rPr lang="en-GB" sz="4800" dirty="0">
                <a:solidFill>
                  <a:schemeClr val="accent1">
                    <a:lumMod val="60000"/>
                    <a:lumOff val="40000"/>
                  </a:schemeClr>
                </a:solidFill>
              </a:rPr>
              <a:t>Q</a:t>
            </a:r>
          </a:p>
          <a:p>
            <a:pPr algn="ctr">
              <a:lnSpc>
                <a:spcPct val="200000"/>
              </a:lnSpc>
            </a:pPr>
            <a:r>
              <a:rPr lang="en-GB" sz="4800" dirty="0">
                <a:solidFill>
                  <a:schemeClr val="accent1">
                    <a:lumMod val="60000"/>
                    <a:lumOff val="40000"/>
                  </a:schemeClr>
                </a:solidFill>
              </a:rPr>
              <a:t>R</a:t>
            </a:r>
          </a:p>
          <a:p>
            <a:pPr algn="ctr">
              <a:lnSpc>
                <a:spcPct val="200000"/>
              </a:lnSpc>
            </a:pPr>
            <a:r>
              <a:rPr lang="en-GB" sz="4800" dirty="0">
                <a:solidFill>
                  <a:schemeClr val="accent1">
                    <a:lumMod val="60000"/>
                    <a:lumOff val="40000"/>
                  </a:schemeClr>
                </a:solidFill>
              </a:rPr>
              <a:t>S</a:t>
            </a:r>
          </a:p>
          <a:p>
            <a:pPr algn="ctr">
              <a:lnSpc>
                <a:spcPct val="200000"/>
              </a:lnSpc>
            </a:pPr>
            <a:r>
              <a:rPr lang="en-GB" sz="4800" dirty="0">
                <a:solidFill>
                  <a:schemeClr val="accent1">
                    <a:lumMod val="60000"/>
                    <a:lumOff val="40000"/>
                  </a:schemeClr>
                </a:solidFill>
              </a:rPr>
              <a:t>T</a:t>
            </a:r>
          </a:p>
          <a:p>
            <a:pPr algn="ctr">
              <a:lnSpc>
                <a:spcPct val="200000"/>
              </a:lnSpc>
            </a:pPr>
            <a:r>
              <a:rPr lang="en-GB" sz="4800" dirty="0">
                <a:solidFill>
                  <a:schemeClr val="accent1">
                    <a:lumMod val="60000"/>
                    <a:lumOff val="40000"/>
                  </a:schemeClr>
                </a:solidFill>
              </a:rPr>
              <a:t>U</a:t>
            </a:r>
          </a:p>
          <a:p>
            <a:pPr algn="ctr">
              <a:lnSpc>
                <a:spcPct val="200000"/>
              </a:lnSpc>
            </a:pPr>
            <a:r>
              <a:rPr lang="en-GB" sz="4800" dirty="0">
                <a:solidFill>
                  <a:schemeClr val="accent1">
                    <a:lumMod val="60000"/>
                    <a:lumOff val="40000"/>
                  </a:schemeClr>
                </a:solidFill>
              </a:rPr>
              <a:t>V</a:t>
            </a:r>
          </a:p>
          <a:p>
            <a:pPr algn="ctr">
              <a:lnSpc>
                <a:spcPct val="200000"/>
              </a:lnSpc>
            </a:pPr>
            <a:r>
              <a:rPr lang="en-GB" sz="4800" dirty="0">
                <a:solidFill>
                  <a:schemeClr val="accent1">
                    <a:lumMod val="60000"/>
                    <a:lumOff val="40000"/>
                  </a:schemeClr>
                </a:solidFill>
              </a:rPr>
              <a:t>X</a:t>
            </a:r>
          </a:p>
          <a:p>
            <a:pPr algn="ctr">
              <a:lnSpc>
                <a:spcPct val="200000"/>
              </a:lnSpc>
            </a:pPr>
            <a:r>
              <a:rPr lang="en-GB" sz="4800" dirty="0">
                <a:solidFill>
                  <a:schemeClr val="accent1">
                    <a:lumMod val="60000"/>
                    <a:lumOff val="40000"/>
                  </a:schemeClr>
                </a:solidFill>
              </a:rPr>
              <a:t>Y</a:t>
            </a:r>
          </a:p>
          <a:p>
            <a:pPr algn="ctr">
              <a:lnSpc>
                <a:spcPct val="200000"/>
              </a:lnSpc>
            </a:pPr>
            <a:r>
              <a:rPr lang="en-GB" sz="4800" dirty="0">
                <a:solidFill>
                  <a:schemeClr val="accent1">
                    <a:lumMod val="60000"/>
                    <a:lumOff val="40000"/>
                  </a:schemeClr>
                </a:solidFill>
              </a:rPr>
              <a:t>Z</a:t>
            </a:r>
          </a:p>
        </p:txBody>
      </p:sp>
      <p:sp>
        <p:nvSpPr>
          <p:cNvPr id="10" name="TextBox 9">
            <a:extLst>
              <a:ext uri="{FF2B5EF4-FFF2-40B4-BE49-F238E27FC236}">
                <a16:creationId xmlns:a16="http://schemas.microsoft.com/office/drawing/2014/main" id="{3CD41269-5176-427F-0AA0-7F4F1E731A77}"/>
              </a:ext>
            </a:extLst>
          </p:cNvPr>
          <p:cNvSpPr txBox="1"/>
          <p:nvPr/>
        </p:nvSpPr>
        <p:spPr>
          <a:xfrm>
            <a:off x="4532438" y="666119"/>
            <a:ext cx="7048189" cy="404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accent1"/>
                </a:solidFill>
                <a:latin typeface="Arial" panose="020B0604020202020204"/>
              </a:rPr>
              <a:t>Gender dysphoria: </a:t>
            </a:r>
            <a:endParaRPr lang="en-US">
              <a:solidFill>
                <a:schemeClr val="accent1"/>
              </a:solidFill>
              <a:cs typeface="Arial"/>
            </a:endParaRPr>
          </a:p>
          <a:p>
            <a:pPr>
              <a:defRPr/>
            </a:pP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Used to describe when a person experiences discomfort or distress</a:t>
            </a:r>
            <a:r>
              <a:rPr lang="en-US" sz="1600">
                <a:solidFill>
                  <a:schemeClr val="bg2">
                    <a:lumMod val="10000"/>
                  </a:schemeClr>
                </a:solidFill>
                <a:latin typeface="Arial" panose="020B0604020202020204"/>
                <a:cs typeface="Arial"/>
              </a:rPr>
              <a:t>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because</a:t>
            </a:r>
            <a:r>
              <a:rPr lang="en-US" sz="1600">
                <a:solidFill>
                  <a:schemeClr val="bg2">
                    <a:lumMod val="10000"/>
                  </a:schemeClr>
                </a:solidFill>
                <a:latin typeface="Arial" panose="020B0604020202020204"/>
                <a:cs typeface="Arial"/>
              </a:rPr>
              <a:t>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there is a mismatch between their </a:t>
            </a:r>
            <a:r>
              <a:rPr lang="en-US" sz="1600">
                <a:solidFill>
                  <a:schemeClr val="bg2">
                    <a:lumMod val="10000"/>
                  </a:schemeClr>
                </a:solidFill>
                <a:latin typeface="Arial" panose="020B0604020202020204"/>
                <a:cs typeface="Arial"/>
              </a:rPr>
              <a:t>gender and the gender they were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assigned at birth.</a:t>
            </a:r>
            <a:endParaRPr lang="en-US" sz="1600" b="0" i="0" u="none" kern="1200" cap="none" spc="0" normalizeH="0" baseline="0" noProof="0">
              <a:ln>
                <a:noFill/>
              </a:ln>
              <a:solidFill>
                <a:schemeClr val="bg2">
                  <a:lumMod val="10000"/>
                </a:schemeClr>
              </a:solidFill>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accent1"/>
              </a:solidFill>
              <a:latin typeface="Arial" panose="020B0604020202020204"/>
              <a:cs typeface="Arial"/>
            </a:endParaRPr>
          </a:p>
          <a:p>
            <a:pPr>
              <a:defRPr/>
            </a:pPr>
            <a:r>
              <a:rPr lang="en-US" sz="2800" b="1">
                <a:solidFill>
                  <a:schemeClr val="accent1"/>
                </a:solidFill>
                <a:latin typeface="Arial" panose="020B0604020202020204"/>
              </a:rPr>
              <a:t>Gender euphoria: </a:t>
            </a:r>
            <a:endParaRPr lang="en-US" sz="2800" b="1">
              <a:solidFill>
                <a:schemeClr val="accent1"/>
              </a:solidFill>
              <a:latin typeface="Arial" panose="020B0604020202020204"/>
              <a:cs typeface="Arial"/>
            </a:endParaRPr>
          </a:p>
          <a:p>
            <a:pPr>
              <a:defRPr/>
            </a:pPr>
            <a:r>
              <a:rPr lang="en-US" sz="1600">
                <a:solidFill>
                  <a:schemeClr val="bg2">
                    <a:lumMod val="10000"/>
                  </a:schemeClr>
                </a:solidFill>
                <a:latin typeface="Arial" panose="020B0604020202020204"/>
                <a:cs typeface="Arial"/>
              </a:rPr>
              <a:t>Used to describe the elation that someone feels when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their gender </a:t>
            </a:r>
            <a:r>
              <a:rPr lang="en-US" sz="1600">
                <a:solidFill>
                  <a:schemeClr val="bg2">
                    <a:lumMod val="10000"/>
                  </a:schemeClr>
                </a:solidFill>
                <a:latin typeface="Arial" panose="020B0604020202020204"/>
                <a:cs typeface="Arial"/>
              </a:rPr>
              <a:t>is affirmed, e.g., someone uses the correct pronouns for them</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a:t>
            </a:r>
            <a:endParaRPr lang="en-US">
              <a:solidFill>
                <a:schemeClr val="bg2">
                  <a:lumMod val="10000"/>
                </a:schemeClr>
              </a:solidFill>
            </a:endParaRPr>
          </a:p>
          <a:p>
            <a:pPr>
              <a:defRPr/>
            </a:pPr>
            <a:endParaRPr lang="en-US" sz="1600">
              <a:solidFill>
                <a:schemeClr val="bg2">
                  <a:lumMod val="10000"/>
                </a:schemeClr>
              </a:solidFill>
              <a:cs typeface="Arial"/>
            </a:endParaRPr>
          </a:p>
          <a:p>
            <a:pPr>
              <a:defRPr/>
            </a:pPr>
            <a:r>
              <a:rPr lang="en-US" sz="2800" b="1">
                <a:solidFill>
                  <a:schemeClr val="accent1"/>
                </a:solidFill>
                <a:latin typeface="Arial" panose="020B0604020202020204"/>
              </a:rPr>
              <a:t>Gender incongruence: </a:t>
            </a:r>
            <a:endParaRPr lang="en-US" sz="2800" b="1">
              <a:solidFill>
                <a:schemeClr val="accent1"/>
              </a:solidFill>
              <a:latin typeface="Arial" panose="020B0604020202020204"/>
              <a:cs typeface="Arial"/>
            </a:endParaRPr>
          </a:p>
          <a:p>
            <a:pPr>
              <a:defRPr/>
            </a:pPr>
            <a:r>
              <a:rPr lang="en-US" sz="1600">
                <a:solidFill>
                  <a:schemeClr val="bg2">
                    <a:lumMod val="10000"/>
                  </a:schemeClr>
                </a:solidFill>
                <a:latin typeface="Arial" panose="020B0604020202020204"/>
                <a:cs typeface="Arial"/>
              </a:rPr>
              <a:t>Used to describe the dissonance that trans people have between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their gender</a:t>
            </a:r>
            <a:r>
              <a:rPr lang="en-US" sz="1600">
                <a:solidFill>
                  <a:schemeClr val="bg2">
                    <a:lumMod val="10000"/>
                  </a:schemeClr>
                </a:solidFill>
                <a:latin typeface="Arial" panose="020B0604020202020204"/>
                <a:cs typeface="Arial"/>
              </a:rPr>
              <a:t> and </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the </a:t>
            </a:r>
            <a:r>
              <a:rPr lang="en-US" sz="1600">
                <a:solidFill>
                  <a:schemeClr val="bg2">
                    <a:lumMod val="10000"/>
                  </a:schemeClr>
                </a:solidFill>
                <a:latin typeface="Arial" panose="020B0604020202020204"/>
                <a:cs typeface="Arial"/>
              </a:rPr>
              <a:t>gender</a:t>
            </a:r>
            <a:r>
              <a:rPr kumimoji="0" lang="en-US" sz="1600" b="0" i="0" u="none" kern="1200" cap="none" spc="0" normalizeH="0" baseline="0" noProof="0">
                <a:ln>
                  <a:noFill/>
                </a:ln>
                <a:solidFill>
                  <a:schemeClr val="bg2">
                    <a:lumMod val="10000"/>
                  </a:schemeClr>
                </a:solidFill>
                <a:effectLst/>
                <a:uLnTx/>
                <a:uFillTx/>
                <a:latin typeface="Arial" panose="020B0604020202020204"/>
                <a:ea typeface="+mn-ea"/>
                <a:cs typeface="Arial"/>
              </a:rPr>
              <a:t> they were assigned at birth.</a:t>
            </a:r>
            <a:endParaRPr lang="en-US">
              <a:solidFill>
                <a:schemeClr val="bg2">
                  <a:lumMod val="10000"/>
                </a:schemeClr>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sngStrike" kern="1200" cap="none" spc="0" normalizeH="0" baseline="0" noProof="0">
              <a:ln>
                <a:noFill/>
              </a:ln>
              <a:solidFill>
                <a:schemeClr val="bg2">
                  <a:lumMod val="10000"/>
                </a:schemeClr>
              </a:solidFill>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sngStrike" kern="1200" cap="none" spc="0" normalizeH="0" baseline="0" noProof="0">
              <a:ln>
                <a:noFill/>
              </a:ln>
              <a:solidFill>
                <a:schemeClr val="bg2">
                  <a:lumMod val="10000"/>
                </a:schemeClr>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397683"/>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9468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3065033"/>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9158318"/>
            <a:ext cx="1935332" cy="36796292"/>
          </a:xfrm>
          <a:prstGeom prst="rect">
            <a:avLst/>
          </a:prstGeom>
          <a:noFill/>
        </p:spPr>
        <p:txBody>
          <a:bodyPr wrap="square" rtlCol="0">
            <a:spAutoFit/>
          </a:bodyPr>
          <a:lstStyle/>
          <a:p>
            <a:pPr algn="ctr">
              <a:lnSpc>
                <a:spcPct val="200000"/>
              </a:lnSpc>
            </a:pPr>
            <a:r>
              <a:rPr lang="en-GB" sz="4800" dirty="0">
                <a:solidFill>
                  <a:schemeClr val="accent1">
                    <a:lumMod val="60000"/>
                    <a:lumOff val="40000"/>
                  </a:schemeClr>
                </a:solidFill>
              </a:rPr>
              <a:t>A</a:t>
            </a:r>
          </a:p>
          <a:p>
            <a:pPr algn="ctr">
              <a:lnSpc>
                <a:spcPct val="200000"/>
              </a:lnSpc>
            </a:pPr>
            <a:r>
              <a:rPr lang="en-GB" sz="4800" dirty="0">
                <a:solidFill>
                  <a:schemeClr val="accent1">
                    <a:lumMod val="60000"/>
                    <a:lumOff val="40000"/>
                  </a:schemeClr>
                </a:solidFill>
              </a:rPr>
              <a:t>B</a:t>
            </a:r>
          </a:p>
          <a:p>
            <a:pPr algn="ctr">
              <a:lnSpc>
                <a:spcPct val="200000"/>
              </a:lnSpc>
            </a:pPr>
            <a:r>
              <a:rPr lang="en-GB" sz="4800" dirty="0">
                <a:solidFill>
                  <a:schemeClr val="accent1">
                    <a:lumMod val="60000"/>
                    <a:lumOff val="40000"/>
                  </a:schemeClr>
                </a:solidFill>
              </a:rPr>
              <a:t>C</a:t>
            </a:r>
          </a:p>
          <a:p>
            <a:pPr algn="ctr">
              <a:lnSpc>
                <a:spcPct val="200000"/>
              </a:lnSpc>
            </a:pPr>
            <a:r>
              <a:rPr lang="en-GB" sz="4800" dirty="0">
                <a:solidFill>
                  <a:schemeClr val="accent1">
                    <a:lumMod val="60000"/>
                    <a:lumOff val="40000"/>
                  </a:schemeClr>
                </a:solidFill>
              </a:rPr>
              <a:t>D</a:t>
            </a:r>
          </a:p>
          <a:p>
            <a:pPr algn="ctr">
              <a:lnSpc>
                <a:spcPct val="200000"/>
              </a:lnSpc>
            </a:pPr>
            <a:r>
              <a:rPr lang="en-GB" sz="4800" dirty="0">
                <a:solidFill>
                  <a:schemeClr val="accent1">
                    <a:lumMod val="60000"/>
                    <a:lumOff val="40000"/>
                  </a:schemeClr>
                </a:solidFill>
              </a:rPr>
              <a:t>E</a:t>
            </a:r>
          </a:p>
          <a:p>
            <a:pPr algn="ctr">
              <a:lnSpc>
                <a:spcPct val="200000"/>
              </a:lnSpc>
            </a:pPr>
            <a:r>
              <a:rPr lang="en-GB" sz="4800" dirty="0">
                <a:solidFill>
                  <a:schemeClr val="accent1">
                    <a:lumMod val="60000"/>
                    <a:lumOff val="40000"/>
                  </a:schemeClr>
                </a:solidFill>
              </a:rPr>
              <a:t>F</a:t>
            </a:r>
          </a:p>
          <a:p>
            <a:pPr algn="ctr">
              <a:lnSpc>
                <a:spcPct val="200000"/>
              </a:lnSpc>
            </a:pPr>
            <a:r>
              <a:rPr lang="en-GB" sz="4800" dirty="0">
                <a:solidFill>
                  <a:schemeClr val="accent1">
                    <a:lumMod val="60000"/>
                    <a:lumOff val="40000"/>
                  </a:schemeClr>
                </a:solidFill>
              </a:rPr>
              <a:t>G</a:t>
            </a:r>
          </a:p>
          <a:p>
            <a:pPr algn="ctr">
              <a:lnSpc>
                <a:spcPct val="200000"/>
              </a:lnSpc>
            </a:pPr>
            <a:r>
              <a:rPr lang="en-GB" sz="4800" dirty="0">
                <a:solidFill>
                  <a:schemeClr val="accent1">
                    <a:lumMod val="60000"/>
                    <a:lumOff val="40000"/>
                  </a:schemeClr>
                </a:solidFill>
              </a:rPr>
              <a:t>H</a:t>
            </a:r>
            <a:br>
              <a:rPr lang="en-GB" sz="4800" dirty="0">
                <a:solidFill>
                  <a:schemeClr val="accent1">
                    <a:lumMod val="60000"/>
                    <a:lumOff val="40000"/>
                  </a:schemeClr>
                </a:solidFill>
              </a:rPr>
            </a:br>
            <a:r>
              <a:rPr lang="en-GB" sz="4800" dirty="0">
                <a:solidFill>
                  <a:schemeClr val="bg1"/>
                </a:solidFill>
              </a:rPr>
              <a:t>I</a:t>
            </a:r>
          </a:p>
          <a:p>
            <a:pPr algn="ctr">
              <a:lnSpc>
                <a:spcPct val="200000"/>
              </a:lnSpc>
            </a:pPr>
            <a:r>
              <a:rPr lang="en-GB" sz="4800" dirty="0">
                <a:solidFill>
                  <a:schemeClr val="accent1">
                    <a:lumMod val="60000"/>
                    <a:lumOff val="40000"/>
                  </a:schemeClr>
                </a:solidFill>
              </a:rPr>
              <a:t>J</a:t>
            </a:r>
          </a:p>
          <a:p>
            <a:pPr algn="ctr">
              <a:lnSpc>
                <a:spcPct val="200000"/>
              </a:lnSpc>
            </a:pPr>
            <a:r>
              <a:rPr lang="en-GB" sz="4800" dirty="0">
                <a:solidFill>
                  <a:schemeClr val="accent1">
                    <a:lumMod val="60000"/>
                    <a:lumOff val="40000"/>
                  </a:schemeClr>
                </a:solidFill>
              </a:rPr>
              <a:t>K</a:t>
            </a:r>
          </a:p>
          <a:p>
            <a:pPr algn="ctr">
              <a:lnSpc>
                <a:spcPct val="200000"/>
              </a:lnSpc>
            </a:pPr>
            <a:r>
              <a:rPr lang="en-GB" sz="4800" dirty="0">
                <a:solidFill>
                  <a:schemeClr val="accent1">
                    <a:lumMod val="60000"/>
                    <a:lumOff val="40000"/>
                  </a:schemeClr>
                </a:solidFill>
              </a:rPr>
              <a:t>L</a:t>
            </a:r>
          </a:p>
          <a:p>
            <a:pPr algn="ctr">
              <a:lnSpc>
                <a:spcPct val="200000"/>
              </a:lnSpc>
            </a:pPr>
            <a:r>
              <a:rPr lang="en-GB" sz="4800" dirty="0">
                <a:solidFill>
                  <a:schemeClr val="accent1">
                    <a:lumMod val="60000"/>
                    <a:lumOff val="40000"/>
                  </a:schemeClr>
                </a:solidFill>
              </a:rPr>
              <a:t>M</a:t>
            </a:r>
          </a:p>
          <a:p>
            <a:pPr algn="ctr">
              <a:lnSpc>
                <a:spcPct val="200000"/>
              </a:lnSpc>
            </a:pPr>
            <a:r>
              <a:rPr lang="en-GB" sz="4800" dirty="0">
                <a:solidFill>
                  <a:schemeClr val="accent1">
                    <a:lumMod val="60000"/>
                    <a:lumOff val="40000"/>
                  </a:schemeClr>
                </a:solidFill>
              </a:rPr>
              <a:t>N</a:t>
            </a:r>
          </a:p>
          <a:p>
            <a:pPr algn="ctr">
              <a:lnSpc>
                <a:spcPct val="200000"/>
              </a:lnSpc>
            </a:pPr>
            <a:r>
              <a:rPr lang="en-GB" sz="4800" dirty="0">
                <a:solidFill>
                  <a:schemeClr val="accent1">
                    <a:lumMod val="60000"/>
                    <a:lumOff val="40000"/>
                  </a:schemeClr>
                </a:solidFill>
              </a:rPr>
              <a:t>O</a:t>
            </a:r>
          </a:p>
          <a:p>
            <a:pPr algn="ctr">
              <a:lnSpc>
                <a:spcPct val="200000"/>
              </a:lnSpc>
            </a:pPr>
            <a:r>
              <a:rPr lang="en-GB" sz="4800" dirty="0">
                <a:solidFill>
                  <a:schemeClr val="accent1">
                    <a:lumMod val="60000"/>
                    <a:lumOff val="40000"/>
                  </a:schemeClr>
                </a:solidFill>
              </a:rPr>
              <a:t>P</a:t>
            </a:r>
          </a:p>
          <a:p>
            <a:pPr algn="ctr">
              <a:lnSpc>
                <a:spcPct val="200000"/>
              </a:lnSpc>
            </a:pPr>
            <a:r>
              <a:rPr lang="en-GB" sz="4800" dirty="0">
                <a:solidFill>
                  <a:schemeClr val="accent1">
                    <a:lumMod val="60000"/>
                    <a:lumOff val="40000"/>
                  </a:schemeClr>
                </a:solidFill>
              </a:rPr>
              <a:t>Q</a:t>
            </a:r>
          </a:p>
          <a:p>
            <a:pPr algn="ctr">
              <a:lnSpc>
                <a:spcPct val="200000"/>
              </a:lnSpc>
            </a:pPr>
            <a:r>
              <a:rPr lang="en-GB" sz="4800" dirty="0">
                <a:solidFill>
                  <a:schemeClr val="accent1">
                    <a:lumMod val="60000"/>
                    <a:lumOff val="40000"/>
                  </a:schemeClr>
                </a:solidFill>
              </a:rPr>
              <a:t>R</a:t>
            </a:r>
          </a:p>
          <a:p>
            <a:pPr algn="ctr">
              <a:lnSpc>
                <a:spcPct val="200000"/>
              </a:lnSpc>
            </a:pPr>
            <a:r>
              <a:rPr lang="en-GB" sz="4800" dirty="0">
                <a:solidFill>
                  <a:schemeClr val="accent1">
                    <a:lumMod val="60000"/>
                    <a:lumOff val="40000"/>
                  </a:schemeClr>
                </a:solidFill>
              </a:rPr>
              <a:t>S</a:t>
            </a:r>
          </a:p>
          <a:p>
            <a:pPr algn="ctr">
              <a:lnSpc>
                <a:spcPct val="200000"/>
              </a:lnSpc>
            </a:pPr>
            <a:r>
              <a:rPr lang="en-GB" sz="4800" dirty="0">
                <a:solidFill>
                  <a:schemeClr val="accent1">
                    <a:lumMod val="60000"/>
                    <a:lumOff val="40000"/>
                  </a:schemeClr>
                </a:solidFill>
              </a:rPr>
              <a:t>T</a:t>
            </a:r>
          </a:p>
          <a:p>
            <a:pPr algn="ctr">
              <a:lnSpc>
                <a:spcPct val="200000"/>
              </a:lnSpc>
            </a:pPr>
            <a:r>
              <a:rPr lang="en-GB" sz="4800" dirty="0">
                <a:solidFill>
                  <a:schemeClr val="accent1">
                    <a:lumMod val="60000"/>
                    <a:lumOff val="40000"/>
                  </a:schemeClr>
                </a:solidFill>
              </a:rPr>
              <a:t>U</a:t>
            </a:r>
          </a:p>
          <a:p>
            <a:pPr algn="ctr">
              <a:lnSpc>
                <a:spcPct val="200000"/>
              </a:lnSpc>
            </a:pPr>
            <a:r>
              <a:rPr lang="en-GB" sz="4800" dirty="0">
                <a:solidFill>
                  <a:schemeClr val="accent1">
                    <a:lumMod val="60000"/>
                    <a:lumOff val="40000"/>
                  </a:schemeClr>
                </a:solidFill>
              </a:rPr>
              <a:t>V</a:t>
            </a:r>
          </a:p>
          <a:p>
            <a:pPr algn="ctr">
              <a:lnSpc>
                <a:spcPct val="200000"/>
              </a:lnSpc>
            </a:pPr>
            <a:r>
              <a:rPr lang="en-GB" sz="4800" dirty="0">
                <a:solidFill>
                  <a:schemeClr val="accent1">
                    <a:lumMod val="60000"/>
                    <a:lumOff val="40000"/>
                  </a:schemeClr>
                </a:solidFill>
              </a:rPr>
              <a:t>X</a:t>
            </a:r>
          </a:p>
          <a:p>
            <a:pPr algn="ctr">
              <a:lnSpc>
                <a:spcPct val="200000"/>
              </a:lnSpc>
            </a:pPr>
            <a:r>
              <a:rPr lang="en-GB" sz="4800" dirty="0">
                <a:solidFill>
                  <a:schemeClr val="accent1">
                    <a:lumMod val="60000"/>
                    <a:lumOff val="40000"/>
                  </a:schemeClr>
                </a:solidFill>
              </a:rPr>
              <a:t>Y</a:t>
            </a:r>
          </a:p>
          <a:p>
            <a:pPr algn="ctr">
              <a:lnSpc>
                <a:spcPct val="200000"/>
              </a:lnSpc>
            </a:pPr>
            <a:r>
              <a:rPr lang="en-GB" sz="4800" dirty="0">
                <a:solidFill>
                  <a:schemeClr val="accent1">
                    <a:lumMod val="60000"/>
                    <a:lumOff val="40000"/>
                  </a:schemeClr>
                </a:solidFill>
              </a:rPr>
              <a:t>Z</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3065033"/>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CD57D7B-152F-C417-A00D-0DBAD4CA3823}"/>
              </a:ext>
            </a:extLst>
          </p:cNvPr>
          <p:cNvSpPr txBox="1"/>
          <p:nvPr/>
        </p:nvSpPr>
        <p:spPr>
          <a:xfrm>
            <a:off x="4532439" y="3663834"/>
            <a:ext cx="6329043"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Arial" panose="020B0604020202020204"/>
                <a:ea typeface="+mn-ea"/>
                <a:cs typeface="+mn-cs"/>
              </a:rPr>
              <a:t>Intersex:</a:t>
            </a:r>
            <a:endParaRPr lang="en-US" sz="2800" b="1">
              <a:solidFill>
                <a:schemeClr val="accent1"/>
              </a:solidFill>
              <a:latin typeface="Arial" panose="020B0604020202020204"/>
            </a:endParaRPr>
          </a:p>
          <a:p>
            <a:r>
              <a:rPr lang="en-US" sz="1600">
                <a:solidFill>
                  <a:schemeClr val="bg2">
                    <a:lumMod val="10000"/>
                  </a:schemeClr>
                </a:solidFill>
                <a:latin typeface="Arial" panose="020B0604020202020204"/>
                <a:cs typeface="Arial"/>
              </a:rPr>
              <a:t>This term refers to people who are born with any of several sex characteristics including chromosome patterns or genitals that do not fit within the typical binary societal definition of what constitutes male or female bodies.​</a:t>
            </a:r>
          </a:p>
        </p:txBody>
      </p:sp>
    </p:spTree>
    <p:extLst>
      <p:ext uri="{BB962C8B-B14F-4D97-AF65-F5344CB8AC3E}">
        <p14:creationId xmlns:p14="http://schemas.microsoft.com/office/powerpoint/2010/main" val="117859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243338"/>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17871946"/>
            <a:ext cx="1935332" cy="36796292"/>
          </a:xfrm>
          <a:prstGeom prst="rect">
            <a:avLst/>
          </a:prstGeom>
          <a:noFill/>
        </p:spPr>
        <p:txBody>
          <a:bodyPr wrap="square" rtlCol="0">
            <a:spAutoFit/>
          </a:bodyPr>
          <a:lstStyle/>
          <a:p>
            <a:pPr algn="ctr">
              <a:lnSpc>
                <a:spcPct val="200000"/>
              </a:lnSpc>
            </a:pPr>
            <a:r>
              <a:rPr lang="en-GB" sz="4800">
                <a:solidFill>
                  <a:schemeClr val="accent1">
                    <a:lumMod val="60000"/>
                    <a:lumOff val="40000"/>
                  </a:schemeClr>
                </a:solidFill>
              </a:rPr>
              <a:t>A</a:t>
            </a:r>
          </a:p>
          <a:p>
            <a:pPr algn="ctr">
              <a:lnSpc>
                <a:spcPct val="200000"/>
              </a:lnSpc>
            </a:pPr>
            <a:r>
              <a:rPr lang="en-GB" sz="4800">
                <a:solidFill>
                  <a:schemeClr val="accent1">
                    <a:lumMod val="60000"/>
                    <a:lumOff val="40000"/>
                  </a:schemeClr>
                </a:solidFill>
              </a:rPr>
              <a:t>B</a:t>
            </a:r>
          </a:p>
          <a:p>
            <a:pPr algn="ctr">
              <a:lnSpc>
                <a:spcPct val="200000"/>
              </a:lnSpc>
            </a:pPr>
            <a:r>
              <a:rPr lang="en-GB" sz="4800">
                <a:solidFill>
                  <a:schemeClr val="accent1">
                    <a:lumMod val="60000"/>
                    <a:lumOff val="40000"/>
                  </a:schemeClr>
                </a:solidFill>
              </a:rPr>
              <a:t>C</a:t>
            </a:r>
          </a:p>
          <a:p>
            <a:pPr algn="ctr">
              <a:lnSpc>
                <a:spcPct val="200000"/>
              </a:lnSpc>
            </a:pPr>
            <a:r>
              <a:rPr lang="en-GB" sz="4800">
                <a:solidFill>
                  <a:schemeClr val="accent1">
                    <a:lumMod val="60000"/>
                    <a:lumOff val="40000"/>
                  </a:schemeClr>
                </a:solidFill>
              </a:rPr>
              <a:t>D</a:t>
            </a:r>
          </a:p>
          <a:p>
            <a:pPr algn="ctr">
              <a:lnSpc>
                <a:spcPct val="200000"/>
              </a:lnSpc>
            </a:pPr>
            <a:r>
              <a:rPr lang="en-GB" sz="4800">
                <a:solidFill>
                  <a:schemeClr val="accent1">
                    <a:lumMod val="60000"/>
                    <a:lumOff val="40000"/>
                  </a:schemeClr>
                </a:solidFill>
              </a:rPr>
              <a:t>E</a:t>
            </a:r>
          </a:p>
          <a:p>
            <a:pPr algn="ctr">
              <a:lnSpc>
                <a:spcPct val="200000"/>
              </a:lnSpc>
            </a:pPr>
            <a:r>
              <a:rPr lang="en-GB" sz="4800">
                <a:solidFill>
                  <a:schemeClr val="accent1">
                    <a:lumMod val="60000"/>
                    <a:lumOff val="40000"/>
                  </a:schemeClr>
                </a:solidFill>
              </a:rPr>
              <a:t>F</a:t>
            </a:r>
          </a:p>
          <a:p>
            <a:pPr algn="ctr">
              <a:lnSpc>
                <a:spcPct val="200000"/>
              </a:lnSpc>
            </a:pPr>
            <a:r>
              <a:rPr lang="en-GB" sz="4800">
                <a:solidFill>
                  <a:schemeClr val="accent1">
                    <a:lumMod val="60000"/>
                    <a:lumOff val="40000"/>
                  </a:schemeClr>
                </a:solidFill>
              </a:rPr>
              <a:t>G</a:t>
            </a:r>
          </a:p>
          <a:p>
            <a:pPr algn="ctr">
              <a:lnSpc>
                <a:spcPct val="200000"/>
              </a:lnSpc>
            </a:pPr>
            <a:r>
              <a:rPr lang="en-GB" sz="4800">
                <a:solidFill>
                  <a:schemeClr val="accent1">
                    <a:lumMod val="60000"/>
                    <a:lumOff val="40000"/>
                  </a:schemeClr>
                </a:solidFill>
              </a:rPr>
              <a:t>H</a:t>
            </a:r>
            <a:br>
              <a:rPr lang="en-GB" sz="4800">
                <a:solidFill>
                  <a:schemeClr val="accent1">
                    <a:lumMod val="60000"/>
                    <a:lumOff val="40000"/>
                  </a:schemeClr>
                </a:solidFill>
              </a:rPr>
            </a:br>
            <a:r>
              <a:rPr lang="en-GB" sz="4800">
                <a:solidFill>
                  <a:schemeClr val="accent1">
                    <a:lumMod val="60000"/>
                    <a:lumOff val="40000"/>
                  </a:schemeClr>
                </a:solidFill>
              </a:rPr>
              <a:t>I</a:t>
            </a:r>
          </a:p>
          <a:p>
            <a:pPr algn="ctr">
              <a:lnSpc>
                <a:spcPct val="200000"/>
              </a:lnSpc>
            </a:pPr>
            <a:r>
              <a:rPr lang="en-GB" sz="4800">
                <a:solidFill>
                  <a:schemeClr val="accent1">
                    <a:lumMod val="60000"/>
                    <a:lumOff val="40000"/>
                  </a:schemeClr>
                </a:solidFill>
              </a:rPr>
              <a:t>J</a:t>
            </a:r>
          </a:p>
          <a:p>
            <a:pPr algn="ctr">
              <a:lnSpc>
                <a:spcPct val="200000"/>
              </a:lnSpc>
            </a:pPr>
            <a:r>
              <a:rPr lang="en-GB" sz="4800">
                <a:solidFill>
                  <a:schemeClr val="accent1">
                    <a:lumMod val="60000"/>
                    <a:lumOff val="40000"/>
                  </a:schemeClr>
                </a:solidFill>
              </a:rPr>
              <a:t>K</a:t>
            </a:r>
          </a:p>
          <a:p>
            <a:pPr algn="ctr">
              <a:lnSpc>
                <a:spcPct val="200000"/>
              </a:lnSpc>
            </a:pPr>
            <a:r>
              <a:rPr lang="en-GB" sz="4800">
                <a:solidFill>
                  <a:schemeClr val="accent1">
                    <a:lumMod val="60000"/>
                    <a:lumOff val="40000"/>
                  </a:schemeClr>
                </a:solidFill>
              </a:rPr>
              <a:t>L</a:t>
            </a:r>
          </a:p>
          <a:p>
            <a:pPr algn="ctr">
              <a:lnSpc>
                <a:spcPct val="200000"/>
              </a:lnSpc>
            </a:pPr>
            <a:r>
              <a:rPr lang="en-GB" sz="4800">
                <a:solidFill>
                  <a:schemeClr val="bg1"/>
                </a:solidFill>
              </a:rPr>
              <a:t>M</a:t>
            </a:r>
          </a:p>
          <a:p>
            <a:pPr algn="ctr">
              <a:lnSpc>
                <a:spcPct val="200000"/>
              </a:lnSpc>
            </a:pPr>
            <a:r>
              <a:rPr lang="en-GB" sz="4800">
                <a:solidFill>
                  <a:schemeClr val="accent1">
                    <a:lumMod val="60000"/>
                    <a:lumOff val="40000"/>
                  </a:schemeClr>
                </a:solidFill>
              </a:rPr>
              <a:t>N</a:t>
            </a:r>
          </a:p>
          <a:p>
            <a:pPr algn="ctr">
              <a:lnSpc>
                <a:spcPct val="200000"/>
              </a:lnSpc>
            </a:pPr>
            <a:r>
              <a:rPr lang="en-GB" sz="4800">
                <a:solidFill>
                  <a:schemeClr val="accent1">
                    <a:lumMod val="60000"/>
                    <a:lumOff val="40000"/>
                  </a:schemeClr>
                </a:solidFill>
              </a:rPr>
              <a:t>O</a:t>
            </a:r>
          </a:p>
          <a:p>
            <a:pPr algn="ctr">
              <a:lnSpc>
                <a:spcPct val="200000"/>
              </a:lnSpc>
            </a:pPr>
            <a:r>
              <a:rPr lang="en-GB" sz="4800">
                <a:solidFill>
                  <a:schemeClr val="accent1">
                    <a:lumMod val="60000"/>
                    <a:lumOff val="40000"/>
                  </a:schemeClr>
                </a:solidFill>
              </a:rPr>
              <a:t>P</a:t>
            </a:r>
          </a:p>
          <a:p>
            <a:pPr algn="ctr">
              <a:lnSpc>
                <a:spcPct val="200000"/>
              </a:lnSpc>
            </a:pPr>
            <a:r>
              <a:rPr lang="en-GB" sz="4800">
                <a:solidFill>
                  <a:schemeClr val="accent1">
                    <a:lumMod val="60000"/>
                    <a:lumOff val="40000"/>
                  </a:schemeClr>
                </a:solidFill>
              </a:rPr>
              <a:t>Q</a:t>
            </a:r>
          </a:p>
          <a:p>
            <a:pPr algn="ctr">
              <a:lnSpc>
                <a:spcPct val="200000"/>
              </a:lnSpc>
            </a:pPr>
            <a:r>
              <a:rPr lang="en-GB" sz="4800">
                <a:solidFill>
                  <a:schemeClr val="accent1">
                    <a:lumMod val="60000"/>
                    <a:lumOff val="40000"/>
                  </a:schemeClr>
                </a:solidFill>
              </a:rPr>
              <a:t>R</a:t>
            </a:r>
          </a:p>
          <a:p>
            <a:pPr algn="ctr">
              <a:lnSpc>
                <a:spcPct val="200000"/>
              </a:lnSpc>
            </a:pPr>
            <a:r>
              <a:rPr lang="en-GB" sz="4800">
                <a:solidFill>
                  <a:schemeClr val="accent1">
                    <a:lumMod val="60000"/>
                    <a:lumOff val="40000"/>
                  </a:schemeClr>
                </a:solidFill>
              </a:rPr>
              <a:t>S</a:t>
            </a:r>
          </a:p>
          <a:p>
            <a:pPr algn="ctr">
              <a:lnSpc>
                <a:spcPct val="200000"/>
              </a:lnSpc>
            </a:pPr>
            <a:r>
              <a:rPr lang="en-GB" sz="4800">
                <a:solidFill>
                  <a:schemeClr val="accent1">
                    <a:lumMod val="60000"/>
                    <a:lumOff val="40000"/>
                  </a:schemeClr>
                </a:solidFill>
              </a:rPr>
              <a:t>T</a:t>
            </a:r>
          </a:p>
          <a:p>
            <a:pPr algn="ctr">
              <a:lnSpc>
                <a:spcPct val="200000"/>
              </a:lnSpc>
            </a:pPr>
            <a:r>
              <a:rPr lang="en-GB" sz="4800">
                <a:solidFill>
                  <a:schemeClr val="accent1">
                    <a:lumMod val="60000"/>
                    <a:lumOff val="40000"/>
                  </a:schemeClr>
                </a:solidFill>
              </a:rPr>
              <a:t>U</a:t>
            </a:r>
          </a:p>
          <a:p>
            <a:pPr algn="ctr">
              <a:lnSpc>
                <a:spcPct val="200000"/>
              </a:lnSpc>
            </a:pPr>
            <a:r>
              <a:rPr lang="en-GB" sz="4800">
                <a:solidFill>
                  <a:schemeClr val="accent1">
                    <a:lumMod val="60000"/>
                    <a:lumOff val="40000"/>
                  </a:schemeClr>
                </a:solidFill>
              </a:rPr>
              <a:t>V</a:t>
            </a:r>
          </a:p>
          <a:p>
            <a:pPr algn="ctr">
              <a:lnSpc>
                <a:spcPct val="200000"/>
              </a:lnSpc>
            </a:pPr>
            <a:r>
              <a:rPr lang="en-GB" sz="4800">
                <a:solidFill>
                  <a:schemeClr val="accent1">
                    <a:lumMod val="60000"/>
                    <a:lumOff val="40000"/>
                  </a:schemeClr>
                </a:solidFill>
              </a:rPr>
              <a:t>X</a:t>
            </a:r>
          </a:p>
          <a:p>
            <a:pPr algn="ctr">
              <a:lnSpc>
                <a:spcPct val="200000"/>
              </a:lnSpc>
            </a:pPr>
            <a:r>
              <a:rPr lang="en-GB" sz="4800">
                <a:solidFill>
                  <a:schemeClr val="accent1">
                    <a:lumMod val="60000"/>
                    <a:lumOff val="40000"/>
                  </a:schemeClr>
                </a:solidFill>
              </a:rPr>
              <a:t>Y</a:t>
            </a:r>
          </a:p>
          <a:p>
            <a:pPr algn="ctr">
              <a:lnSpc>
                <a:spcPct val="200000"/>
              </a:lnSpc>
            </a:pPr>
            <a:r>
              <a:rPr lang="en-GB" sz="4800">
                <a:solidFill>
                  <a:schemeClr val="accent1">
                    <a:lumMod val="60000"/>
                    <a:lumOff val="40000"/>
                  </a:schemeClr>
                </a:solidFill>
              </a:rPr>
              <a:t>Z</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243337"/>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CD57D7B-152F-C417-A00D-0DBAD4CA3823}"/>
              </a:ext>
            </a:extLst>
          </p:cNvPr>
          <p:cNvSpPr txBox="1"/>
          <p:nvPr/>
        </p:nvSpPr>
        <p:spPr>
          <a:xfrm>
            <a:off x="4561747" y="820987"/>
            <a:ext cx="653661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Arial" panose="020B0604020202020204"/>
                <a:ea typeface="+mn-ea"/>
                <a:cs typeface="+mn-cs"/>
              </a:rPr>
              <a:t>Misgendering:</a:t>
            </a:r>
            <a:endParaRPr lang="en-US" sz="2800" b="1">
              <a:solidFill>
                <a:schemeClr val="accent1"/>
              </a:solidFill>
              <a:latin typeface="Arial" panose="020B0604020202020204"/>
            </a:endParaRPr>
          </a:p>
          <a:p>
            <a:r>
              <a:rPr lang="en-US" sz="1600">
                <a:solidFill>
                  <a:schemeClr val="bg2">
                    <a:lumMod val="10000"/>
                  </a:schemeClr>
                </a:solidFill>
                <a:latin typeface="Arial" panose="020B0604020202020204"/>
                <a:cs typeface="Arial"/>
              </a:rPr>
              <a:t>Intentionally or unintentionally referring to a person or using language to describe a person that doesn’t align with their gender. For example, referring to a trans woman who uses she/her pronouns as “he” or calling her a “guy”.​</a:t>
            </a:r>
            <a:endParaRPr lang="en-US">
              <a:solidFill>
                <a:schemeClr val="bg2">
                  <a:lumMod val="10000"/>
                </a:schemeClr>
              </a:solidFill>
            </a:endParaRPr>
          </a:p>
        </p:txBody>
      </p:sp>
    </p:spTree>
    <p:extLst>
      <p:ext uri="{BB962C8B-B14F-4D97-AF65-F5344CB8AC3E}">
        <p14:creationId xmlns:p14="http://schemas.microsoft.com/office/powerpoint/2010/main" val="2510891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9CD95C-07F7-60F4-A776-1DC1FAE40D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6305"/>
            <a:ext cx="12192000" cy="5555565"/>
          </a:xfrm>
          <a:prstGeom prst="rect">
            <a:avLst/>
          </a:prstGeom>
        </p:spPr>
      </p:pic>
      <p:sp>
        <p:nvSpPr>
          <p:cNvPr id="10" name="Freeform: Shape 9">
            <a:extLst>
              <a:ext uri="{FF2B5EF4-FFF2-40B4-BE49-F238E27FC236}">
                <a16:creationId xmlns:a16="http://schemas.microsoft.com/office/drawing/2014/main" id="{8E3DFB80-3757-750D-81AC-1A4056CB8CF8}"/>
              </a:ext>
            </a:extLst>
          </p:cNvPr>
          <p:cNvSpPr/>
          <p:nvPr/>
        </p:nvSpPr>
        <p:spPr>
          <a:xfrm>
            <a:off x="-39696" y="4930571"/>
            <a:ext cx="12267138" cy="1927429"/>
          </a:xfrm>
          <a:custGeom>
            <a:avLst/>
            <a:gdLst>
              <a:gd name="connsiteX0" fmla="*/ 0 w 12259340"/>
              <a:gd name="connsiteY0" fmla="*/ 1903228 h 1913860"/>
              <a:gd name="connsiteX1" fmla="*/ 12238075 w 12259340"/>
              <a:gd name="connsiteY1" fmla="*/ 1913860 h 1913860"/>
              <a:gd name="connsiteX2" fmla="*/ 12259340 w 12259340"/>
              <a:gd name="connsiteY2" fmla="*/ 10632 h 1913860"/>
              <a:gd name="connsiteX3" fmla="*/ 3019647 w 12259340"/>
              <a:gd name="connsiteY3" fmla="*/ 0 h 1913860"/>
              <a:gd name="connsiteX4" fmla="*/ 2211572 w 12259340"/>
              <a:gd name="connsiteY4" fmla="*/ 478465 h 1913860"/>
              <a:gd name="connsiteX5" fmla="*/ 1435396 w 12259340"/>
              <a:gd name="connsiteY5" fmla="*/ 21265 h 1913860"/>
              <a:gd name="connsiteX6" fmla="*/ 53163 w 12259340"/>
              <a:gd name="connsiteY6" fmla="*/ 21265 h 1913860"/>
              <a:gd name="connsiteX7" fmla="*/ 0 w 12259340"/>
              <a:gd name="connsiteY7" fmla="*/ 1903228 h 1913860"/>
              <a:gd name="connsiteX0" fmla="*/ 7797 w 12267137"/>
              <a:gd name="connsiteY0" fmla="*/ 1908088 h 1918720"/>
              <a:gd name="connsiteX1" fmla="*/ 12245872 w 12267137"/>
              <a:gd name="connsiteY1" fmla="*/ 1918720 h 1918720"/>
              <a:gd name="connsiteX2" fmla="*/ 12267137 w 12267137"/>
              <a:gd name="connsiteY2" fmla="*/ 15492 h 1918720"/>
              <a:gd name="connsiteX3" fmla="*/ 3027444 w 12267137"/>
              <a:gd name="connsiteY3" fmla="*/ 4860 h 1918720"/>
              <a:gd name="connsiteX4" fmla="*/ 2219369 w 12267137"/>
              <a:gd name="connsiteY4" fmla="*/ 483325 h 1918720"/>
              <a:gd name="connsiteX5" fmla="*/ 1443193 w 12267137"/>
              <a:gd name="connsiteY5" fmla="*/ 26125 h 1918720"/>
              <a:gd name="connsiteX6" fmla="*/ 0 w 12267137"/>
              <a:gd name="connsiteY6" fmla="*/ 0 h 1918720"/>
              <a:gd name="connsiteX7" fmla="*/ 7797 w 12267137"/>
              <a:gd name="connsiteY7" fmla="*/ 1908088 h 1918720"/>
              <a:gd name="connsiteX0" fmla="*/ 0 w 12259340"/>
              <a:gd name="connsiteY0" fmla="*/ 1908088 h 1918720"/>
              <a:gd name="connsiteX1" fmla="*/ 12238075 w 12259340"/>
              <a:gd name="connsiteY1" fmla="*/ 1918720 h 1918720"/>
              <a:gd name="connsiteX2" fmla="*/ 12259340 w 12259340"/>
              <a:gd name="connsiteY2" fmla="*/ 15492 h 1918720"/>
              <a:gd name="connsiteX3" fmla="*/ 3019647 w 12259340"/>
              <a:gd name="connsiteY3" fmla="*/ 4860 h 1918720"/>
              <a:gd name="connsiteX4" fmla="*/ 2211572 w 12259340"/>
              <a:gd name="connsiteY4" fmla="*/ 483325 h 1918720"/>
              <a:gd name="connsiteX5" fmla="*/ 1435396 w 12259340"/>
              <a:gd name="connsiteY5" fmla="*/ 26125 h 1918720"/>
              <a:gd name="connsiteX6" fmla="*/ 18328 w 12259340"/>
              <a:gd name="connsiteY6" fmla="*/ 0 h 1918720"/>
              <a:gd name="connsiteX7" fmla="*/ 0 w 12259340"/>
              <a:gd name="connsiteY7" fmla="*/ 1908088 h 1918720"/>
              <a:gd name="connsiteX0" fmla="*/ 7798 w 12267138"/>
              <a:gd name="connsiteY0" fmla="*/ 1903228 h 1913860"/>
              <a:gd name="connsiteX1" fmla="*/ 12245873 w 12267138"/>
              <a:gd name="connsiteY1" fmla="*/ 1913860 h 1913860"/>
              <a:gd name="connsiteX2" fmla="*/ 12267138 w 12267138"/>
              <a:gd name="connsiteY2" fmla="*/ 10632 h 1913860"/>
              <a:gd name="connsiteX3" fmla="*/ 3027445 w 12267138"/>
              <a:gd name="connsiteY3" fmla="*/ 0 h 1913860"/>
              <a:gd name="connsiteX4" fmla="*/ 2219370 w 12267138"/>
              <a:gd name="connsiteY4" fmla="*/ 478465 h 1913860"/>
              <a:gd name="connsiteX5" fmla="*/ 1443194 w 12267138"/>
              <a:gd name="connsiteY5" fmla="*/ 21265 h 1913860"/>
              <a:gd name="connsiteX6" fmla="*/ 0 w 12267138"/>
              <a:gd name="connsiteY6" fmla="*/ 21266 h 1913860"/>
              <a:gd name="connsiteX7" fmla="*/ 7798 w 12267138"/>
              <a:gd name="connsiteY7" fmla="*/ 1903228 h 1913860"/>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19370 w 12267138"/>
              <a:gd name="connsiteY4" fmla="*/ 492034 h 1927429"/>
              <a:gd name="connsiteX5" fmla="*/ 1408360 w 12267138"/>
              <a:gd name="connsiteY5" fmla="*/ 0 h 1927429"/>
              <a:gd name="connsiteX6" fmla="*/ 0 w 12267138"/>
              <a:gd name="connsiteY6" fmla="*/ 34835 h 1927429"/>
              <a:gd name="connsiteX7" fmla="*/ 7798 w 12267138"/>
              <a:gd name="connsiteY7" fmla="*/ 1916797 h 1927429"/>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19370 w 12267138"/>
              <a:gd name="connsiteY4" fmla="*/ 492034 h 1927429"/>
              <a:gd name="connsiteX5" fmla="*/ 1408360 w 12267138"/>
              <a:gd name="connsiteY5" fmla="*/ 0 h 1927429"/>
              <a:gd name="connsiteX6" fmla="*/ 0 w 12267138"/>
              <a:gd name="connsiteY6" fmla="*/ 8710 h 1927429"/>
              <a:gd name="connsiteX7" fmla="*/ 7798 w 12267138"/>
              <a:gd name="connsiteY7" fmla="*/ 1916797 h 1927429"/>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12546 w 12267138"/>
              <a:gd name="connsiteY4" fmla="*/ 437443 h 1927429"/>
              <a:gd name="connsiteX5" fmla="*/ 1408360 w 12267138"/>
              <a:gd name="connsiteY5" fmla="*/ 0 h 1927429"/>
              <a:gd name="connsiteX6" fmla="*/ 0 w 12267138"/>
              <a:gd name="connsiteY6" fmla="*/ 8710 h 1927429"/>
              <a:gd name="connsiteX7" fmla="*/ 7798 w 12267138"/>
              <a:gd name="connsiteY7" fmla="*/ 1916797 h 1927429"/>
              <a:gd name="connsiteX0" fmla="*/ 7798 w 12267138"/>
              <a:gd name="connsiteY0" fmla="*/ 1916797 h 1927429"/>
              <a:gd name="connsiteX1" fmla="*/ 12245873 w 12267138"/>
              <a:gd name="connsiteY1" fmla="*/ 1927429 h 1927429"/>
              <a:gd name="connsiteX2" fmla="*/ 12267138 w 12267138"/>
              <a:gd name="connsiteY2" fmla="*/ 24201 h 1927429"/>
              <a:gd name="connsiteX3" fmla="*/ 3027445 w 12267138"/>
              <a:gd name="connsiteY3" fmla="*/ 13569 h 1927429"/>
              <a:gd name="connsiteX4" fmla="*/ 2205722 w 12267138"/>
              <a:gd name="connsiteY4" fmla="*/ 423795 h 1927429"/>
              <a:gd name="connsiteX5" fmla="*/ 1408360 w 12267138"/>
              <a:gd name="connsiteY5" fmla="*/ 0 h 1927429"/>
              <a:gd name="connsiteX6" fmla="*/ 0 w 12267138"/>
              <a:gd name="connsiteY6" fmla="*/ 8710 h 1927429"/>
              <a:gd name="connsiteX7" fmla="*/ 7798 w 12267138"/>
              <a:gd name="connsiteY7" fmla="*/ 1916797 h 192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67138" h="1927429">
                <a:moveTo>
                  <a:pt x="7798" y="1916797"/>
                </a:moveTo>
                <a:lnTo>
                  <a:pt x="12245873" y="1927429"/>
                </a:lnTo>
                <a:lnTo>
                  <a:pt x="12267138" y="24201"/>
                </a:lnTo>
                <a:lnTo>
                  <a:pt x="3027445" y="13569"/>
                </a:lnTo>
                <a:lnTo>
                  <a:pt x="2205722" y="423795"/>
                </a:lnTo>
                <a:lnTo>
                  <a:pt x="1408360" y="0"/>
                </a:lnTo>
                <a:lnTo>
                  <a:pt x="0" y="8710"/>
                </a:lnTo>
                <a:cubicBezTo>
                  <a:pt x="2599" y="636031"/>
                  <a:pt x="5199" y="1289476"/>
                  <a:pt x="7798" y="1916797"/>
                </a:cubicBezTo>
                <a:close/>
              </a:path>
            </a:pathLst>
          </a:custGeom>
          <a:ln w="3810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F8948AC-0B22-BBAE-A7A5-BBAC279751EC}"/>
              </a:ext>
            </a:extLst>
          </p:cNvPr>
          <p:cNvSpPr txBox="1"/>
          <p:nvPr/>
        </p:nvSpPr>
        <p:spPr>
          <a:xfrm>
            <a:off x="695325" y="5409260"/>
            <a:ext cx="11020425" cy="1323439"/>
          </a:xfrm>
          <a:prstGeom prst="rect">
            <a:avLst/>
          </a:prstGeom>
          <a:noFill/>
        </p:spPr>
        <p:txBody>
          <a:bodyPr wrap="square" lIns="91440" tIns="45720" rIns="91440" bIns="45720" rtlCol="0" anchor="t">
            <a:spAutoFit/>
          </a:bodyPr>
          <a:lstStyle/>
          <a:p>
            <a:r>
              <a:rPr lang="en-GB" sz="2000" b="1" i="1">
                <a:solidFill>
                  <a:schemeClr val="bg1"/>
                </a:solidFill>
              </a:rPr>
              <a:t>Building Equality is an alliance of construction consultants, engineers, developers, contractors, and institutions who are passionate about working together and harnessing our collective power to drive LGBTQ+ inclusion in the construction industry. </a:t>
            </a:r>
          </a:p>
          <a:p>
            <a:r>
              <a:rPr lang="en-GB" sz="2000" b="1" i="1">
                <a:solidFill>
                  <a:schemeClr val="bg1"/>
                </a:solidFill>
              </a:rPr>
              <a:t>– Creating wholly welcoming and supportive workplaces  </a:t>
            </a:r>
            <a:endParaRPr lang="en-GB" sz="2000" b="1" i="1">
              <a:solidFill>
                <a:schemeClr val="bg1"/>
              </a:solidFill>
              <a:cs typeface="Arial"/>
            </a:endParaRPr>
          </a:p>
        </p:txBody>
      </p:sp>
      <p:pic>
        <p:nvPicPr>
          <p:cNvPr id="13" name="Picture 12" descr="A logo with a hexagon and a square in the middle&#10;&#10;Description automatically generated">
            <a:extLst>
              <a:ext uri="{FF2B5EF4-FFF2-40B4-BE49-F238E27FC236}">
                <a16:creationId xmlns:a16="http://schemas.microsoft.com/office/drawing/2014/main" id="{51560D54-A0F7-4950-B29F-02E16B87C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36" y="2914936"/>
            <a:ext cx="6620269" cy="2145796"/>
          </a:xfrm>
          <a:prstGeom prst="rect">
            <a:avLst/>
          </a:prstGeom>
        </p:spPr>
      </p:pic>
      <p:sp>
        <p:nvSpPr>
          <p:cNvPr id="3" name="TextBox 2">
            <a:extLst>
              <a:ext uri="{FF2B5EF4-FFF2-40B4-BE49-F238E27FC236}">
                <a16:creationId xmlns:a16="http://schemas.microsoft.com/office/drawing/2014/main" id="{AB6953C5-7C4E-177A-0DB3-EA97CA3BCDE5}"/>
              </a:ext>
            </a:extLst>
          </p:cNvPr>
          <p:cNvSpPr txBox="1"/>
          <p:nvPr/>
        </p:nvSpPr>
        <p:spPr>
          <a:xfrm>
            <a:off x="521636" y="12826070"/>
            <a:ext cx="11194114" cy="830997"/>
          </a:xfrm>
          <a:prstGeom prst="rect">
            <a:avLst/>
          </a:prstGeom>
          <a:noFill/>
        </p:spPr>
        <p:txBody>
          <a:bodyPr wrap="square" rtlCol="0">
            <a:spAutoFit/>
          </a:bodyPr>
          <a:lstStyle/>
          <a:p>
            <a:r>
              <a:rPr lang="en-GB" sz="4800" b="1">
                <a:solidFill>
                  <a:schemeClr val="bg1"/>
                </a:solidFill>
              </a:rPr>
              <a:t>TRANS ALLYSHIP TOOLBOX TALK</a:t>
            </a:r>
          </a:p>
        </p:txBody>
      </p:sp>
    </p:spTree>
    <p:extLst>
      <p:ext uri="{BB962C8B-B14F-4D97-AF65-F5344CB8AC3E}">
        <p14:creationId xmlns:p14="http://schemas.microsoft.com/office/powerpoint/2010/main" val="388029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1676222"/>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17895392"/>
            <a:ext cx="1935332" cy="36796292"/>
          </a:xfrm>
          <a:prstGeom prst="rect">
            <a:avLst/>
          </a:prstGeom>
          <a:noFill/>
        </p:spPr>
        <p:txBody>
          <a:bodyPr wrap="square" rtlCol="0">
            <a:spAutoFit/>
          </a:bodyPr>
          <a:lstStyle/>
          <a:p>
            <a:pPr algn="ctr">
              <a:lnSpc>
                <a:spcPct val="200000"/>
              </a:lnSpc>
            </a:pPr>
            <a:r>
              <a:rPr lang="en-GB" sz="4800">
                <a:solidFill>
                  <a:schemeClr val="accent1">
                    <a:lumMod val="60000"/>
                    <a:lumOff val="40000"/>
                  </a:schemeClr>
                </a:solidFill>
              </a:rPr>
              <a:t>A</a:t>
            </a:r>
          </a:p>
          <a:p>
            <a:pPr algn="ctr">
              <a:lnSpc>
                <a:spcPct val="200000"/>
              </a:lnSpc>
            </a:pPr>
            <a:r>
              <a:rPr lang="en-GB" sz="4800">
                <a:solidFill>
                  <a:schemeClr val="accent1">
                    <a:lumMod val="60000"/>
                    <a:lumOff val="40000"/>
                  </a:schemeClr>
                </a:solidFill>
              </a:rPr>
              <a:t>B</a:t>
            </a:r>
          </a:p>
          <a:p>
            <a:pPr algn="ctr">
              <a:lnSpc>
                <a:spcPct val="200000"/>
              </a:lnSpc>
            </a:pPr>
            <a:r>
              <a:rPr lang="en-GB" sz="4800">
                <a:solidFill>
                  <a:schemeClr val="accent1">
                    <a:lumMod val="60000"/>
                    <a:lumOff val="40000"/>
                  </a:schemeClr>
                </a:solidFill>
              </a:rPr>
              <a:t>C</a:t>
            </a:r>
          </a:p>
          <a:p>
            <a:pPr algn="ctr">
              <a:lnSpc>
                <a:spcPct val="200000"/>
              </a:lnSpc>
            </a:pPr>
            <a:r>
              <a:rPr lang="en-GB" sz="4800">
                <a:solidFill>
                  <a:schemeClr val="accent1">
                    <a:lumMod val="60000"/>
                    <a:lumOff val="40000"/>
                  </a:schemeClr>
                </a:solidFill>
              </a:rPr>
              <a:t>D</a:t>
            </a:r>
          </a:p>
          <a:p>
            <a:pPr algn="ctr">
              <a:lnSpc>
                <a:spcPct val="200000"/>
              </a:lnSpc>
            </a:pPr>
            <a:r>
              <a:rPr lang="en-GB" sz="4800">
                <a:solidFill>
                  <a:schemeClr val="accent1">
                    <a:lumMod val="60000"/>
                    <a:lumOff val="40000"/>
                  </a:schemeClr>
                </a:solidFill>
              </a:rPr>
              <a:t>E</a:t>
            </a:r>
          </a:p>
          <a:p>
            <a:pPr algn="ctr">
              <a:lnSpc>
                <a:spcPct val="200000"/>
              </a:lnSpc>
            </a:pPr>
            <a:r>
              <a:rPr lang="en-GB" sz="4800">
                <a:solidFill>
                  <a:schemeClr val="accent1">
                    <a:lumMod val="60000"/>
                    <a:lumOff val="40000"/>
                  </a:schemeClr>
                </a:solidFill>
              </a:rPr>
              <a:t>F</a:t>
            </a:r>
          </a:p>
          <a:p>
            <a:pPr algn="ctr">
              <a:lnSpc>
                <a:spcPct val="200000"/>
              </a:lnSpc>
            </a:pPr>
            <a:r>
              <a:rPr lang="en-GB" sz="4800">
                <a:solidFill>
                  <a:schemeClr val="accent1">
                    <a:lumMod val="60000"/>
                    <a:lumOff val="40000"/>
                  </a:schemeClr>
                </a:solidFill>
              </a:rPr>
              <a:t>G</a:t>
            </a:r>
          </a:p>
          <a:p>
            <a:pPr algn="ctr">
              <a:lnSpc>
                <a:spcPct val="200000"/>
              </a:lnSpc>
            </a:pPr>
            <a:r>
              <a:rPr lang="en-GB" sz="4800">
                <a:solidFill>
                  <a:schemeClr val="accent1">
                    <a:lumMod val="60000"/>
                    <a:lumOff val="40000"/>
                  </a:schemeClr>
                </a:solidFill>
              </a:rPr>
              <a:t>H</a:t>
            </a:r>
            <a:br>
              <a:rPr lang="en-GB" sz="4800">
                <a:solidFill>
                  <a:schemeClr val="accent1">
                    <a:lumMod val="60000"/>
                    <a:lumOff val="40000"/>
                  </a:schemeClr>
                </a:solidFill>
              </a:rPr>
            </a:br>
            <a:r>
              <a:rPr lang="en-GB" sz="4800">
                <a:solidFill>
                  <a:schemeClr val="accent1">
                    <a:lumMod val="60000"/>
                    <a:lumOff val="40000"/>
                  </a:schemeClr>
                </a:solidFill>
              </a:rPr>
              <a:t>I</a:t>
            </a:r>
          </a:p>
          <a:p>
            <a:pPr algn="ctr">
              <a:lnSpc>
                <a:spcPct val="200000"/>
              </a:lnSpc>
            </a:pPr>
            <a:r>
              <a:rPr lang="en-GB" sz="4800">
                <a:solidFill>
                  <a:schemeClr val="accent1">
                    <a:lumMod val="60000"/>
                    <a:lumOff val="40000"/>
                  </a:schemeClr>
                </a:solidFill>
              </a:rPr>
              <a:t>J</a:t>
            </a:r>
          </a:p>
          <a:p>
            <a:pPr algn="ctr">
              <a:lnSpc>
                <a:spcPct val="200000"/>
              </a:lnSpc>
            </a:pPr>
            <a:r>
              <a:rPr lang="en-GB" sz="4800">
                <a:solidFill>
                  <a:schemeClr val="accent1">
                    <a:lumMod val="60000"/>
                    <a:lumOff val="40000"/>
                  </a:schemeClr>
                </a:solidFill>
              </a:rPr>
              <a:t>K</a:t>
            </a:r>
          </a:p>
          <a:p>
            <a:pPr algn="ctr">
              <a:lnSpc>
                <a:spcPct val="200000"/>
              </a:lnSpc>
            </a:pPr>
            <a:r>
              <a:rPr lang="en-GB" sz="4800">
                <a:solidFill>
                  <a:schemeClr val="accent1">
                    <a:lumMod val="60000"/>
                    <a:lumOff val="40000"/>
                  </a:schemeClr>
                </a:solidFill>
              </a:rPr>
              <a:t>L</a:t>
            </a:r>
          </a:p>
          <a:p>
            <a:pPr algn="ctr">
              <a:lnSpc>
                <a:spcPct val="200000"/>
              </a:lnSpc>
            </a:pPr>
            <a:r>
              <a:rPr lang="en-GB" sz="4800">
                <a:solidFill>
                  <a:schemeClr val="accent1">
                    <a:lumMod val="60000"/>
                    <a:lumOff val="40000"/>
                  </a:schemeClr>
                </a:solidFill>
              </a:rPr>
              <a:t>M</a:t>
            </a:r>
          </a:p>
          <a:p>
            <a:pPr algn="ctr">
              <a:lnSpc>
                <a:spcPct val="200000"/>
              </a:lnSpc>
            </a:pPr>
            <a:r>
              <a:rPr lang="en-GB" sz="4800">
                <a:solidFill>
                  <a:schemeClr val="bg1"/>
                </a:solidFill>
              </a:rPr>
              <a:t>N</a:t>
            </a:r>
          </a:p>
          <a:p>
            <a:pPr algn="ctr">
              <a:lnSpc>
                <a:spcPct val="200000"/>
              </a:lnSpc>
            </a:pPr>
            <a:r>
              <a:rPr lang="en-GB" sz="4800">
                <a:solidFill>
                  <a:schemeClr val="accent1">
                    <a:lumMod val="60000"/>
                    <a:lumOff val="40000"/>
                  </a:schemeClr>
                </a:solidFill>
              </a:rPr>
              <a:t>O</a:t>
            </a:r>
          </a:p>
          <a:p>
            <a:pPr algn="ctr">
              <a:lnSpc>
                <a:spcPct val="200000"/>
              </a:lnSpc>
            </a:pPr>
            <a:r>
              <a:rPr lang="en-GB" sz="4800">
                <a:solidFill>
                  <a:schemeClr val="accent1">
                    <a:lumMod val="60000"/>
                    <a:lumOff val="40000"/>
                  </a:schemeClr>
                </a:solidFill>
              </a:rPr>
              <a:t>P</a:t>
            </a:r>
          </a:p>
          <a:p>
            <a:pPr algn="ctr">
              <a:lnSpc>
                <a:spcPct val="200000"/>
              </a:lnSpc>
            </a:pPr>
            <a:r>
              <a:rPr lang="en-GB" sz="4800">
                <a:solidFill>
                  <a:schemeClr val="accent1">
                    <a:lumMod val="60000"/>
                    <a:lumOff val="40000"/>
                  </a:schemeClr>
                </a:solidFill>
              </a:rPr>
              <a:t>Q</a:t>
            </a:r>
          </a:p>
          <a:p>
            <a:pPr algn="ctr">
              <a:lnSpc>
                <a:spcPct val="200000"/>
              </a:lnSpc>
            </a:pPr>
            <a:r>
              <a:rPr lang="en-GB" sz="4800">
                <a:solidFill>
                  <a:schemeClr val="accent1">
                    <a:lumMod val="60000"/>
                    <a:lumOff val="40000"/>
                  </a:schemeClr>
                </a:solidFill>
              </a:rPr>
              <a:t>R</a:t>
            </a:r>
          </a:p>
          <a:p>
            <a:pPr algn="ctr">
              <a:lnSpc>
                <a:spcPct val="200000"/>
              </a:lnSpc>
            </a:pPr>
            <a:r>
              <a:rPr lang="en-GB" sz="4800">
                <a:solidFill>
                  <a:schemeClr val="accent1">
                    <a:lumMod val="60000"/>
                    <a:lumOff val="40000"/>
                  </a:schemeClr>
                </a:solidFill>
              </a:rPr>
              <a:t>S</a:t>
            </a:r>
          </a:p>
          <a:p>
            <a:pPr algn="ctr">
              <a:lnSpc>
                <a:spcPct val="200000"/>
              </a:lnSpc>
            </a:pPr>
            <a:r>
              <a:rPr lang="en-GB" sz="4800">
                <a:solidFill>
                  <a:schemeClr val="accent1">
                    <a:lumMod val="60000"/>
                    <a:lumOff val="40000"/>
                  </a:schemeClr>
                </a:solidFill>
              </a:rPr>
              <a:t>T</a:t>
            </a:r>
          </a:p>
          <a:p>
            <a:pPr algn="ctr">
              <a:lnSpc>
                <a:spcPct val="200000"/>
              </a:lnSpc>
            </a:pPr>
            <a:r>
              <a:rPr lang="en-GB" sz="4800">
                <a:solidFill>
                  <a:schemeClr val="accent1">
                    <a:lumMod val="60000"/>
                    <a:lumOff val="40000"/>
                  </a:schemeClr>
                </a:solidFill>
              </a:rPr>
              <a:t>U</a:t>
            </a:r>
          </a:p>
          <a:p>
            <a:pPr algn="ctr">
              <a:lnSpc>
                <a:spcPct val="200000"/>
              </a:lnSpc>
            </a:pPr>
            <a:r>
              <a:rPr lang="en-GB" sz="4800">
                <a:solidFill>
                  <a:schemeClr val="accent1">
                    <a:lumMod val="60000"/>
                    <a:lumOff val="40000"/>
                  </a:schemeClr>
                </a:solidFill>
              </a:rPr>
              <a:t>V</a:t>
            </a:r>
          </a:p>
          <a:p>
            <a:pPr algn="ctr">
              <a:lnSpc>
                <a:spcPct val="200000"/>
              </a:lnSpc>
            </a:pPr>
            <a:r>
              <a:rPr lang="en-GB" sz="4800">
                <a:solidFill>
                  <a:schemeClr val="accent1">
                    <a:lumMod val="60000"/>
                    <a:lumOff val="40000"/>
                  </a:schemeClr>
                </a:solidFill>
              </a:rPr>
              <a:t>X</a:t>
            </a:r>
          </a:p>
          <a:p>
            <a:pPr algn="ctr">
              <a:lnSpc>
                <a:spcPct val="200000"/>
              </a:lnSpc>
            </a:pPr>
            <a:r>
              <a:rPr lang="en-GB" sz="4800">
                <a:solidFill>
                  <a:schemeClr val="accent1">
                    <a:lumMod val="60000"/>
                    <a:lumOff val="40000"/>
                  </a:schemeClr>
                </a:solidFill>
              </a:rPr>
              <a:t>Y</a:t>
            </a:r>
          </a:p>
          <a:p>
            <a:pPr algn="ctr">
              <a:lnSpc>
                <a:spcPct val="200000"/>
              </a:lnSpc>
            </a:pPr>
            <a:r>
              <a:rPr lang="en-GB" sz="4800">
                <a:solidFill>
                  <a:schemeClr val="accent1">
                    <a:lumMod val="60000"/>
                    <a:lumOff val="40000"/>
                  </a:schemeClr>
                </a:solidFill>
              </a:rPr>
              <a:t>Z</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1676221"/>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CD57D7B-152F-C417-A00D-0DBAD4CA3823}"/>
              </a:ext>
            </a:extLst>
          </p:cNvPr>
          <p:cNvSpPr txBox="1"/>
          <p:nvPr/>
        </p:nvSpPr>
        <p:spPr>
          <a:xfrm>
            <a:off x="4639901" y="2198449"/>
            <a:ext cx="653661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accent1"/>
                </a:solidFill>
                <a:latin typeface="Arial" panose="020B0604020202020204"/>
              </a:rPr>
              <a:t>Non-Binary</a:t>
            </a:r>
            <a:r>
              <a:rPr kumimoji="0" lang="en-US" sz="2800" b="1" i="0" u="none" strike="noStrike" kern="1200" cap="none" spc="0" normalizeH="0" baseline="0" noProof="0">
                <a:ln>
                  <a:noFill/>
                </a:ln>
                <a:solidFill>
                  <a:schemeClr val="accent1"/>
                </a:solidFill>
                <a:effectLst/>
                <a:uLnTx/>
                <a:uFillTx/>
                <a:latin typeface="Arial" panose="020B0604020202020204"/>
                <a:ea typeface="+mn-ea"/>
                <a:cs typeface="+mn-cs"/>
              </a:rPr>
              <a:t>:</a:t>
            </a:r>
            <a:endParaRPr lang="en-US" sz="2800" b="1">
              <a:solidFill>
                <a:schemeClr val="accent1"/>
              </a:solidFill>
              <a:latin typeface="Arial" panose="020B0604020202020204"/>
            </a:endParaRPr>
          </a:p>
          <a:p>
            <a:r>
              <a:rPr lang="en-US" sz="1600">
                <a:solidFill>
                  <a:schemeClr val="bg2">
                    <a:lumMod val="10000"/>
                  </a:schemeClr>
                </a:solidFill>
                <a:latin typeface="Arial" panose="020B0604020202020204"/>
                <a:cs typeface="Arial"/>
              </a:rPr>
              <a:t>A person who does not identify solely with either male or female. This is used both as an identity in its own right and as an umbrella term to encompass a variety of other identities.​</a:t>
            </a:r>
            <a:endParaRPr lang="en-US">
              <a:solidFill>
                <a:schemeClr val="bg2">
                  <a:lumMod val="10000"/>
                </a:schemeClr>
              </a:solidFill>
            </a:endParaRPr>
          </a:p>
        </p:txBody>
      </p:sp>
    </p:spTree>
    <p:extLst>
      <p:ext uri="{BB962C8B-B14F-4D97-AF65-F5344CB8AC3E}">
        <p14:creationId xmlns:p14="http://schemas.microsoft.com/office/powerpoint/2010/main" val="1608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4029128"/>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18504748"/>
            <a:ext cx="1935332" cy="36796292"/>
          </a:xfrm>
          <a:prstGeom prst="rect">
            <a:avLst/>
          </a:prstGeom>
          <a:noFill/>
        </p:spPr>
        <p:txBody>
          <a:bodyPr wrap="square" rtlCol="0">
            <a:spAutoFit/>
          </a:bodyPr>
          <a:lstStyle/>
          <a:p>
            <a:pPr algn="ctr">
              <a:lnSpc>
                <a:spcPct val="200000"/>
              </a:lnSpc>
            </a:pPr>
            <a:r>
              <a:rPr lang="en-GB" sz="4800">
                <a:solidFill>
                  <a:schemeClr val="accent1">
                    <a:lumMod val="60000"/>
                    <a:lumOff val="40000"/>
                  </a:schemeClr>
                </a:solidFill>
              </a:rPr>
              <a:t>A</a:t>
            </a:r>
          </a:p>
          <a:p>
            <a:pPr algn="ctr">
              <a:lnSpc>
                <a:spcPct val="200000"/>
              </a:lnSpc>
            </a:pPr>
            <a:r>
              <a:rPr lang="en-GB" sz="4800">
                <a:solidFill>
                  <a:schemeClr val="accent1">
                    <a:lumMod val="60000"/>
                    <a:lumOff val="40000"/>
                  </a:schemeClr>
                </a:solidFill>
              </a:rPr>
              <a:t>B</a:t>
            </a:r>
          </a:p>
          <a:p>
            <a:pPr algn="ctr">
              <a:lnSpc>
                <a:spcPct val="200000"/>
              </a:lnSpc>
            </a:pPr>
            <a:r>
              <a:rPr lang="en-GB" sz="4800">
                <a:solidFill>
                  <a:schemeClr val="accent1">
                    <a:lumMod val="60000"/>
                    <a:lumOff val="40000"/>
                  </a:schemeClr>
                </a:solidFill>
              </a:rPr>
              <a:t>C</a:t>
            </a:r>
          </a:p>
          <a:p>
            <a:pPr algn="ctr">
              <a:lnSpc>
                <a:spcPct val="200000"/>
              </a:lnSpc>
            </a:pPr>
            <a:r>
              <a:rPr lang="en-GB" sz="4800">
                <a:solidFill>
                  <a:schemeClr val="accent1">
                    <a:lumMod val="60000"/>
                    <a:lumOff val="40000"/>
                  </a:schemeClr>
                </a:solidFill>
              </a:rPr>
              <a:t>D</a:t>
            </a:r>
          </a:p>
          <a:p>
            <a:pPr algn="ctr">
              <a:lnSpc>
                <a:spcPct val="200000"/>
              </a:lnSpc>
            </a:pPr>
            <a:r>
              <a:rPr lang="en-GB" sz="4800">
                <a:solidFill>
                  <a:schemeClr val="accent1">
                    <a:lumMod val="60000"/>
                    <a:lumOff val="40000"/>
                  </a:schemeClr>
                </a:solidFill>
              </a:rPr>
              <a:t>E</a:t>
            </a:r>
          </a:p>
          <a:p>
            <a:pPr algn="ctr">
              <a:lnSpc>
                <a:spcPct val="200000"/>
              </a:lnSpc>
            </a:pPr>
            <a:r>
              <a:rPr lang="en-GB" sz="4800">
                <a:solidFill>
                  <a:schemeClr val="accent1">
                    <a:lumMod val="60000"/>
                    <a:lumOff val="40000"/>
                  </a:schemeClr>
                </a:solidFill>
              </a:rPr>
              <a:t>F</a:t>
            </a:r>
          </a:p>
          <a:p>
            <a:pPr algn="ctr">
              <a:lnSpc>
                <a:spcPct val="200000"/>
              </a:lnSpc>
            </a:pPr>
            <a:r>
              <a:rPr lang="en-GB" sz="4800">
                <a:solidFill>
                  <a:schemeClr val="accent1">
                    <a:lumMod val="60000"/>
                    <a:lumOff val="40000"/>
                  </a:schemeClr>
                </a:solidFill>
              </a:rPr>
              <a:t>G</a:t>
            </a:r>
          </a:p>
          <a:p>
            <a:pPr algn="ctr">
              <a:lnSpc>
                <a:spcPct val="200000"/>
              </a:lnSpc>
            </a:pPr>
            <a:r>
              <a:rPr lang="en-GB" sz="4800">
                <a:solidFill>
                  <a:schemeClr val="accent1">
                    <a:lumMod val="60000"/>
                    <a:lumOff val="40000"/>
                  </a:schemeClr>
                </a:solidFill>
              </a:rPr>
              <a:t>H</a:t>
            </a:r>
            <a:br>
              <a:rPr lang="en-GB" sz="4800">
                <a:solidFill>
                  <a:schemeClr val="accent1">
                    <a:lumMod val="60000"/>
                    <a:lumOff val="40000"/>
                  </a:schemeClr>
                </a:solidFill>
              </a:rPr>
            </a:br>
            <a:r>
              <a:rPr lang="en-GB" sz="4800">
                <a:solidFill>
                  <a:schemeClr val="accent1">
                    <a:lumMod val="60000"/>
                    <a:lumOff val="40000"/>
                  </a:schemeClr>
                </a:solidFill>
              </a:rPr>
              <a:t>I</a:t>
            </a:r>
          </a:p>
          <a:p>
            <a:pPr algn="ctr">
              <a:lnSpc>
                <a:spcPct val="200000"/>
              </a:lnSpc>
            </a:pPr>
            <a:r>
              <a:rPr lang="en-GB" sz="4800">
                <a:solidFill>
                  <a:schemeClr val="accent1">
                    <a:lumMod val="60000"/>
                    <a:lumOff val="40000"/>
                  </a:schemeClr>
                </a:solidFill>
              </a:rPr>
              <a:t>J</a:t>
            </a:r>
          </a:p>
          <a:p>
            <a:pPr algn="ctr">
              <a:lnSpc>
                <a:spcPct val="200000"/>
              </a:lnSpc>
            </a:pPr>
            <a:r>
              <a:rPr lang="en-GB" sz="4800">
                <a:solidFill>
                  <a:schemeClr val="accent1">
                    <a:lumMod val="60000"/>
                    <a:lumOff val="40000"/>
                  </a:schemeClr>
                </a:solidFill>
              </a:rPr>
              <a:t>K</a:t>
            </a:r>
          </a:p>
          <a:p>
            <a:pPr algn="ctr">
              <a:lnSpc>
                <a:spcPct val="200000"/>
              </a:lnSpc>
            </a:pPr>
            <a:r>
              <a:rPr lang="en-GB" sz="4800">
                <a:solidFill>
                  <a:schemeClr val="accent1">
                    <a:lumMod val="60000"/>
                    <a:lumOff val="40000"/>
                  </a:schemeClr>
                </a:solidFill>
              </a:rPr>
              <a:t>L</a:t>
            </a:r>
          </a:p>
          <a:p>
            <a:pPr algn="ctr">
              <a:lnSpc>
                <a:spcPct val="200000"/>
              </a:lnSpc>
            </a:pPr>
            <a:r>
              <a:rPr lang="en-GB" sz="4800">
                <a:solidFill>
                  <a:schemeClr val="accent1">
                    <a:lumMod val="60000"/>
                    <a:lumOff val="40000"/>
                  </a:schemeClr>
                </a:solidFill>
              </a:rPr>
              <a:t>M</a:t>
            </a:r>
          </a:p>
          <a:p>
            <a:pPr algn="ctr">
              <a:lnSpc>
                <a:spcPct val="200000"/>
              </a:lnSpc>
            </a:pPr>
            <a:r>
              <a:rPr lang="en-GB" sz="4800">
                <a:solidFill>
                  <a:schemeClr val="accent1">
                    <a:lumMod val="60000"/>
                    <a:lumOff val="40000"/>
                  </a:schemeClr>
                </a:solidFill>
              </a:rPr>
              <a:t>N</a:t>
            </a:r>
          </a:p>
          <a:p>
            <a:pPr algn="ctr">
              <a:lnSpc>
                <a:spcPct val="200000"/>
              </a:lnSpc>
            </a:pPr>
            <a:r>
              <a:rPr lang="en-GB" sz="4800">
                <a:solidFill>
                  <a:schemeClr val="accent1">
                    <a:lumMod val="60000"/>
                    <a:lumOff val="40000"/>
                  </a:schemeClr>
                </a:solidFill>
              </a:rPr>
              <a:t>O</a:t>
            </a:r>
          </a:p>
          <a:p>
            <a:pPr algn="ctr">
              <a:lnSpc>
                <a:spcPct val="200000"/>
              </a:lnSpc>
            </a:pPr>
            <a:r>
              <a:rPr lang="en-GB" sz="4800">
                <a:solidFill>
                  <a:schemeClr val="bg1"/>
                </a:solidFill>
              </a:rPr>
              <a:t>P</a:t>
            </a:r>
          </a:p>
          <a:p>
            <a:pPr algn="ctr">
              <a:lnSpc>
                <a:spcPct val="200000"/>
              </a:lnSpc>
            </a:pPr>
            <a:r>
              <a:rPr lang="en-GB" sz="4800">
                <a:solidFill>
                  <a:schemeClr val="accent1">
                    <a:lumMod val="60000"/>
                    <a:lumOff val="40000"/>
                  </a:schemeClr>
                </a:solidFill>
              </a:rPr>
              <a:t>Q</a:t>
            </a:r>
          </a:p>
          <a:p>
            <a:pPr algn="ctr">
              <a:lnSpc>
                <a:spcPct val="200000"/>
              </a:lnSpc>
            </a:pPr>
            <a:r>
              <a:rPr lang="en-GB" sz="4800">
                <a:solidFill>
                  <a:schemeClr val="accent1">
                    <a:lumMod val="60000"/>
                    <a:lumOff val="40000"/>
                  </a:schemeClr>
                </a:solidFill>
              </a:rPr>
              <a:t>R</a:t>
            </a:r>
          </a:p>
          <a:p>
            <a:pPr algn="ctr">
              <a:lnSpc>
                <a:spcPct val="200000"/>
              </a:lnSpc>
            </a:pPr>
            <a:r>
              <a:rPr lang="en-GB" sz="4800">
                <a:solidFill>
                  <a:schemeClr val="accent1">
                    <a:lumMod val="60000"/>
                    <a:lumOff val="40000"/>
                  </a:schemeClr>
                </a:solidFill>
              </a:rPr>
              <a:t>S</a:t>
            </a:r>
          </a:p>
          <a:p>
            <a:pPr algn="ctr">
              <a:lnSpc>
                <a:spcPct val="200000"/>
              </a:lnSpc>
            </a:pPr>
            <a:r>
              <a:rPr lang="en-GB" sz="4800">
                <a:solidFill>
                  <a:schemeClr val="accent1">
                    <a:lumMod val="60000"/>
                    <a:lumOff val="40000"/>
                  </a:schemeClr>
                </a:solidFill>
              </a:rPr>
              <a:t>T</a:t>
            </a:r>
          </a:p>
          <a:p>
            <a:pPr algn="ctr">
              <a:lnSpc>
                <a:spcPct val="200000"/>
              </a:lnSpc>
            </a:pPr>
            <a:r>
              <a:rPr lang="en-GB" sz="4800">
                <a:solidFill>
                  <a:schemeClr val="accent1">
                    <a:lumMod val="60000"/>
                    <a:lumOff val="40000"/>
                  </a:schemeClr>
                </a:solidFill>
              </a:rPr>
              <a:t>U</a:t>
            </a:r>
          </a:p>
          <a:p>
            <a:pPr algn="ctr">
              <a:lnSpc>
                <a:spcPct val="200000"/>
              </a:lnSpc>
            </a:pPr>
            <a:r>
              <a:rPr lang="en-GB" sz="4800">
                <a:solidFill>
                  <a:schemeClr val="accent1">
                    <a:lumMod val="60000"/>
                    <a:lumOff val="40000"/>
                  </a:schemeClr>
                </a:solidFill>
              </a:rPr>
              <a:t>V</a:t>
            </a:r>
          </a:p>
          <a:p>
            <a:pPr algn="ctr">
              <a:lnSpc>
                <a:spcPct val="200000"/>
              </a:lnSpc>
            </a:pPr>
            <a:r>
              <a:rPr lang="en-GB" sz="4800">
                <a:solidFill>
                  <a:schemeClr val="accent1">
                    <a:lumMod val="60000"/>
                    <a:lumOff val="40000"/>
                  </a:schemeClr>
                </a:solidFill>
              </a:rPr>
              <a:t>X</a:t>
            </a:r>
          </a:p>
          <a:p>
            <a:pPr algn="ctr">
              <a:lnSpc>
                <a:spcPct val="200000"/>
              </a:lnSpc>
            </a:pPr>
            <a:r>
              <a:rPr lang="en-GB" sz="4800">
                <a:solidFill>
                  <a:schemeClr val="accent1">
                    <a:lumMod val="60000"/>
                    <a:lumOff val="40000"/>
                  </a:schemeClr>
                </a:solidFill>
              </a:rPr>
              <a:t>Y</a:t>
            </a:r>
          </a:p>
          <a:p>
            <a:pPr algn="ctr">
              <a:lnSpc>
                <a:spcPct val="200000"/>
              </a:lnSpc>
            </a:pPr>
            <a:r>
              <a:rPr lang="en-GB" sz="4800">
                <a:solidFill>
                  <a:schemeClr val="accent1">
                    <a:lumMod val="60000"/>
                    <a:lumOff val="40000"/>
                  </a:schemeClr>
                </a:solidFill>
              </a:rPr>
              <a:t>Z</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4029127"/>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CD57D7B-152F-C417-A00D-0DBAD4CA3823}"/>
              </a:ext>
            </a:extLst>
          </p:cNvPr>
          <p:cNvSpPr txBox="1"/>
          <p:nvPr/>
        </p:nvSpPr>
        <p:spPr>
          <a:xfrm>
            <a:off x="4532439" y="4268617"/>
            <a:ext cx="653661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accent1"/>
                </a:solidFill>
                <a:latin typeface="Arial" panose="020B0604020202020204"/>
              </a:rPr>
              <a:t>Pronouns</a:t>
            </a:r>
            <a:r>
              <a:rPr kumimoji="0" lang="en-US" sz="2800" b="1" i="0" u="none" strike="noStrike" kern="1200" cap="none" spc="0" normalizeH="0" baseline="0" noProof="0">
                <a:ln>
                  <a:noFill/>
                </a:ln>
                <a:solidFill>
                  <a:schemeClr val="accent1"/>
                </a:solidFill>
                <a:effectLst/>
                <a:uLnTx/>
                <a:uFillTx/>
                <a:latin typeface="Arial" panose="020B0604020202020204"/>
                <a:ea typeface="+mn-ea"/>
                <a:cs typeface="+mn-cs"/>
              </a:rPr>
              <a:t>:</a:t>
            </a:r>
            <a:endParaRPr lang="en-US" sz="2800" b="1">
              <a:solidFill>
                <a:schemeClr val="accent1"/>
              </a:solidFill>
              <a:latin typeface="Arial" panose="020B0604020202020204"/>
            </a:endParaRPr>
          </a:p>
          <a:p>
            <a:pPr algn="l" rtl="0" fontAlgn="base"/>
            <a:r>
              <a:rPr lang="en-US" sz="1600">
                <a:solidFill>
                  <a:schemeClr val="bg2">
                    <a:lumMod val="10000"/>
                  </a:schemeClr>
                </a:solidFill>
                <a:latin typeface="Arial" panose="020B0604020202020204"/>
                <a:cs typeface="Arial"/>
              </a:rPr>
              <a:t>A word used to refer to a person in conversation - for example, ‘he’ or ‘she’. Some people may request that others refer to them using gender neutral pronouns, for example ‘they’ and ‘ze’.</a:t>
            </a:r>
          </a:p>
        </p:txBody>
      </p:sp>
    </p:spTree>
    <p:extLst>
      <p:ext uri="{BB962C8B-B14F-4D97-AF65-F5344CB8AC3E}">
        <p14:creationId xmlns:p14="http://schemas.microsoft.com/office/powerpoint/2010/main" val="26934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148651"/>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28234143"/>
            <a:ext cx="1935332" cy="36796292"/>
          </a:xfrm>
          <a:prstGeom prst="rect">
            <a:avLst/>
          </a:prstGeom>
          <a:noFill/>
        </p:spPr>
        <p:txBody>
          <a:bodyPr wrap="square" rtlCol="0">
            <a:spAutoFit/>
          </a:bodyPr>
          <a:lstStyle/>
          <a:p>
            <a:pPr algn="ctr">
              <a:lnSpc>
                <a:spcPct val="200000"/>
              </a:lnSpc>
            </a:pPr>
            <a:r>
              <a:rPr lang="en-GB" sz="4800">
                <a:solidFill>
                  <a:schemeClr val="accent1">
                    <a:lumMod val="60000"/>
                    <a:lumOff val="40000"/>
                  </a:schemeClr>
                </a:solidFill>
              </a:rPr>
              <a:t>A</a:t>
            </a:r>
          </a:p>
          <a:p>
            <a:pPr algn="ctr">
              <a:lnSpc>
                <a:spcPct val="200000"/>
              </a:lnSpc>
            </a:pPr>
            <a:r>
              <a:rPr lang="en-GB" sz="4800">
                <a:solidFill>
                  <a:schemeClr val="accent1">
                    <a:lumMod val="60000"/>
                    <a:lumOff val="40000"/>
                  </a:schemeClr>
                </a:solidFill>
              </a:rPr>
              <a:t>B</a:t>
            </a:r>
          </a:p>
          <a:p>
            <a:pPr algn="ctr">
              <a:lnSpc>
                <a:spcPct val="200000"/>
              </a:lnSpc>
            </a:pPr>
            <a:r>
              <a:rPr lang="en-GB" sz="4800">
                <a:solidFill>
                  <a:schemeClr val="accent1">
                    <a:lumMod val="60000"/>
                    <a:lumOff val="40000"/>
                  </a:schemeClr>
                </a:solidFill>
              </a:rPr>
              <a:t>C</a:t>
            </a:r>
          </a:p>
          <a:p>
            <a:pPr algn="ctr">
              <a:lnSpc>
                <a:spcPct val="200000"/>
              </a:lnSpc>
            </a:pPr>
            <a:r>
              <a:rPr lang="en-GB" sz="4800">
                <a:solidFill>
                  <a:schemeClr val="accent1">
                    <a:lumMod val="60000"/>
                    <a:lumOff val="40000"/>
                  </a:schemeClr>
                </a:solidFill>
              </a:rPr>
              <a:t>D</a:t>
            </a:r>
          </a:p>
          <a:p>
            <a:pPr algn="ctr">
              <a:lnSpc>
                <a:spcPct val="200000"/>
              </a:lnSpc>
            </a:pPr>
            <a:r>
              <a:rPr lang="en-GB" sz="4800">
                <a:solidFill>
                  <a:schemeClr val="accent1">
                    <a:lumMod val="60000"/>
                    <a:lumOff val="40000"/>
                  </a:schemeClr>
                </a:solidFill>
              </a:rPr>
              <a:t>E</a:t>
            </a:r>
          </a:p>
          <a:p>
            <a:pPr algn="ctr">
              <a:lnSpc>
                <a:spcPct val="200000"/>
              </a:lnSpc>
            </a:pPr>
            <a:r>
              <a:rPr lang="en-GB" sz="4800">
                <a:solidFill>
                  <a:schemeClr val="accent1">
                    <a:lumMod val="60000"/>
                    <a:lumOff val="40000"/>
                  </a:schemeClr>
                </a:solidFill>
              </a:rPr>
              <a:t>F</a:t>
            </a:r>
          </a:p>
          <a:p>
            <a:pPr algn="ctr">
              <a:lnSpc>
                <a:spcPct val="200000"/>
              </a:lnSpc>
            </a:pPr>
            <a:r>
              <a:rPr lang="en-GB" sz="4800">
                <a:solidFill>
                  <a:schemeClr val="accent1">
                    <a:lumMod val="60000"/>
                    <a:lumOff val="40000"/>
                  </a:schemeClr>
                </a:solidFill>
              </a:rPr>
              <a:t>G</a:t>
            </a:r>
          </a:p>
          <a:p>
            <a:pPr algn="ctr">
              <a:lnSpc>
                <a:spcPct val="200000"/>
              </a:lnSpc>
            </a:pPr>
            <a:r>
              <a:rPr lang="en-GB" sz="4800">
                <a:solidFill>
                  <a:schemeClr val="accent1">
                    <a:lumMod val="60000"/>
                    <a:lumOff val="40000"/>
                  </a:schemeClr>
                </a:solidFill>
              </a:rPr>
              <a:t>H</a:t>
            </a:r>
            <a:br>
              <a:rPr lang="en-GB" sz="4800">
                <a:solidFill>
                  <a:schemeClr val="accent1">
                    <a:lumMod val="60000"/>
                    <a:lumOff val="40000"/>
                  </a:schemeClr>
                </a:solidFill>
              </a:rPr>
            </a:br>
            <a:r>
              <a:rPr lang="en-GB" sz="4800">
                <a:solidFill>
                  <a:schemeClr val="accent1">
                    <a:lumMod val="60000"/>
                    <a:lumOff val="40000"/>
                  </a:schemeClr>
                </a:solidFill>
              </a:rPr>
              <a:t>I</a:t>
            </a:r>
          </a:p>
          <a:p>
            <a:pPr algn="ctr">
              <a:lnSpc>
                <a:spcPct val="200000"/>
              </a:lnSpc>
            </a:pPr>
            <a:r>
              <a:rPr lang="en-GB" sz="4800">
                <a:solidFill>
                  <a:schemeClr val="accent1">
                    <a:lumMod val="60000"/>
                    <a:lumOff val="40000"/>
                  </a:schemeClr>
                </a:solidFill>
              </a:rPr>
              <a:t>J</a:t>
            </a:r>
          </a:p>
          <a:p>
            <a:pPr algn="ctr">
              <a:lnSpc>
                <a:spcPct val="200000"/>
              </a:lnSpc>
            </a:pPr>
            <a:r>
              <a:rPr lang="en-GB" sz="4800">
                <a:solidFill>
                  <a:schemeClr val="accent1">
                    <a:lumMod val="60000"/>
                    <a:lumOff val="40000"/>
                  </a:schemeClr>
                </a:solidFill>
              </a:rPr>
              <a:t>K</a:t>
            </a:r>
          </a:p>
          <a:p>
            <a:pPr algn="ctr">
              <a:lnSpc>
                <a:spcPct val="200000"/>
              </a:lnSpc>
            </a:pPr>
            <a:r>
              <a:rPr lang="en-GB" sz="4800">
                <a:solidFill>
                  <a:schemeClr val="accent1">
                    <a:lumMod val="60000"/>
                    <a:lumOff val="40000"/>
                  </a:schemeClr>
                </a:solidFill>
              </a:rPr>
              <a:t>L</a:t>
            </a:r>
          </a:p>
          <a:p>
            <a:pPr algn="ctr">
              <a:lnSpc>
                <a:spcPct val="200000"/>
              </a:lnSpc>
            </a:pPr>
            <a:r>
              <a:rPr lang="en-GB" sz="4800">
                <a:solidFill>
                  <a:schemeClr val="accent1">
                    <a:lumMod val="60000"/>
                    <a:lumOff val="40000"/>
                  </a:schemeClr>
                </a:solidFill>
              </a:rPr>
              <a:t>M</a:t>
            </a:r>
          </a:p>
          <a:p>
            <a:pPr algn="ctr">
              <a:lnSpc>
                <a:spcPct val="200000"/>
              </a:lnSpc>
            </a:pPr>
            <a:r>
              <a:rPr lang="en-GB" sz="4800">
                <a:solidFill>
                  <a:schemeClr val="accent1">
                    <a:lumMod val="60000"/>
                    <a:lumOff val="40000"/>
                  </a:schemeClr>
                </a:solidFill>
              </a:rPr>
              <a:t>N</a:t>
            </a:r>
          </a:p>
          <a:p>
            <a:pPr algn="ctr">
              <a:lnSpc>
                <a:spcPct val="200000"/>
              </a:lnSpc>
            </a:pPr>
            <a:r>
              <a:rPr lang="en-GB" sz="4800">
                <a:solidFill>
                  <a:schemeClr val="accent1">
                    <a:lumMod val="60000"/>
                    <a:lumOff val="40000"/>
                  </a:schemeClr>
                </a:solidFill>
              </a:rPr>
              <a:t>O</a:t>
            </a:r>
          </a:p>
          <a:p>
            <a:pPr algn="ctr">
              <a:lnSpc>
                <a:spcPct val="200000"/>
              </a:lnSpc>
            </a:pPr>
            <a:r>
              <a:rPr lang="en-GB" sz="4800">
                <a:solidFill>
                  <a:schemeClr val="accent1">
                    <a:lumMod val="60000"/>
                    <a:lumOff val="40000"/>
                  </a:schemeClr>
                </a:solidFill>
              </a:rPr>
              <a:t>P</a:t>
            </a:r>
          </a:p>
          <a:p>
            <a:pPr algn="ctr">
              <a:lnSpc>
                <a:spcPct val="200000"/>
              </a:lnSpc>
            </a:pPr>
            <a:r>
              <a:rPr lang="en-GB" sz="4800">
                <a:solidFill>
                  <a:schemeClr val="accent1">
                    <a:lumMod val="60000"/>
                    <a:lumOff val="40000"/>
                  </a:schemeClr>
                </a:solidFill>
              </a:rPr>
              <a:t>Q</a:t>
            </a:r>
          </a:p>
          <a:p>
            <a:pPr algn="ctr">
              <a:lnSpc>
                <a:spcPct val="200000"/>
              </a:lnSpc>
            </a:pPr>
            <a:r>
              <a:rPr lang="en-GB" sz="4800">
                <a:solidFill>
                  <a:schemeClr val="accent1">
                    <a:lumMod val="60000"/>
                    <a:lumOff val="40000"/>
                  </a:schemeClr>
                </a:solidFill>
              </a:rPr>
              <a:t>R</a:t>
            </a:r>
          </a:p>
          <a:p>
            <a:pPr algn="ctr">
              <a:lnSpc>
                <a:spcPct val="200000"/>
              </a:lnSpc>
            </a:pPr>
            <a:r>
              <a:rPr lang="en-GB" sz="4800">
                <a:solidFill>
                  <a:schemeClr val="accent1">
                    <a:lumMod val="60000"/>
                    <a:lumOff val="40000"/>
                  </a:schemeClr>
                </a:solidFill>
              </a:rPr>
              <a:t>S</a:t>
            </a:r>
          </a:p>
          <a:p>
            <a:pPr algn="ctr">
              <a:lnSpc>
                <a:spcPct val="200000"/>
              </a:lnSpc>
            </a:pPr>
            <a:r>
              <a:rPr lang="en-GB" sz="4800">
                <a:solidFill>
                  <a:schemeClr val="bg1"/>
                </a:solidFill>
              </a:rPr>
              <a:t>T</a:t>
            </a:r>
          </a:p>
          <a:p>
            <a:pPr algn="ctr">
              <a:lnSpc>
                <a:spcPct val="200000"/>
              </a:lnSpc>
            </a:pPr>
            <a:r>
              <a:rPr lang="en-GB" sz="4800">
                <a:solidFill>
                  <a:schemeClr val="accent1">
                    <a:lumMod val="60000"/>
                    <a:lumOff val="40000"/>
                  </a:schemeClr>
                </a:solidFill>
              </a:rPr>
              <a:t>U</a:t>
            </a:r>
          </a:p>
          <a:p>
            <a:pPr algn="ctr">
              <a:lnSpc>
                <a:spcPct val="200000"/>
              </a:lnSpc>
            </a:pPr>
            <a:r>
              <a:rPr lang="en-GB" sz="4800">
                <a:solidFill>
                  <a:schemeClr val="accent1">
                    <a:lumMod val="60000"/>
                    <a:lumOff val="40000"/>
                  </a:schemeClr>
                </a:solidFill>
              </a:rPr>
              <a:t>V</a:t>
            </a:r>
          </a:p>
          <a:p>
            <a:pPr algn="ctr">
              <a:lnSpc>
                <a:spcPct val="200000"/>
              </a:lnSpc>
            </a:pPr>
            <a:r>
              <a:rPr lang="en-GB" sz="4800">
                <a:solidFill>
                  <a:schemeClr val="accent1">
                    <a:lumMod val="60000"/>
                    <a:lumOff val="40000"/>
                  </a:schemeClr>
                </a:solidFill>
              </a:rPr>
              <a:t>X</a:t>
            </a:r>
          </a:p>
          <a:p>
            <a:pPr algn="ctr">
              <a:lnSpc>
                <a:spcPct val="200000"/>
              </a:lnSpc>
            </a:pPr>
            <a:r>
              <a:rPr lang="en-GB" sz="4800">
                <a:solidFill>
                  <a:schemeClr val="accent1">
                    <a:lumMod val="60000"/>
                    <a:lumOff val="40000"/>
                  </a:schemeClr>
                </a:solidFill>
              </a:rPr>
              <a:t>Y</a:t>
            </a:r>
          </a:p>
          <a:p>
            <a:pPr algn="ctr">
              <a:lnSpc>
                <a:spcPct val="200000"/>
              </a:lnSpc>
            </a:pPr>
            <a:r>
              <a:rPr lang="en-GB" sz="4800">
                <a:solidFill>
                  <a:schemeClr val="accent1">
                    <a:lumMod val="60000"/>
                    <a:lumOff val="40000"/>
                  </a:schemeClr>
                </a:solidFill>
              </a:rPr>
              <a:t>Z</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148650"/>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477FC77-4849-2463-7C2E-CE90C809B837}"/>
              </a:ext>
            </a:extLst>
          </p:cNvPr>
          <p:cNvSpPr txBox="1"/>
          <p:nvPr/>
        </p:nvSpPr>
        <p:spPr>
          <a:xfrm>
            <a:off x="4541299" y="707145"/>
            <a:ext cx="7210382" cy="2200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r>
              <a:rPr lang="en-US" sz="2800" b="1">
                <a:solidFill>
                  <a:schemeClr val="accent1"/>
                </a:solidFill>
                <a:latin typeface="Arial" panose="020B0604020202020204"/>
              </a:rPr>
              <a:t>Transition: </a:t>
            </a:r>
            <a:endParaRPr lang="en-US" sz="2800" b="1">
              <a:solidFill>
                <a:schemeClr val="accent1"/>
              </a:solidFill>
              <a:latin typeface="Arial" panose="020B0604020202020204"/>
              <a:cs typeface="Arial"/>
            </a:endParaRPr>
          </a:p>
          <a:p>
            <a:r>
              <a:rPr lang="en-US" sz="1600">
                <a:solidFill>
                  <a:schemeClr val="bg2">
                    <a:lumMod val="10000"/>
                  </a:schemeClr>
                </a:solidFill>
                <a:latin typeface="Arial" panose="020B0604020202020204"/>
                <a:cs typeface="Arial"/>
              </a:rPr>
              <a:t>The steps a person may take to express their gender so they feel a greater congruence between their gender and the gender they were assigned at birth. This can include coming out, changing name, descriptors and pronouns, and altering appearance. Transition can also include medical and surgical procedures. Each person's transition will be different and may include any number of the steps listed.​</a:t>
            </a:r>
            <a:endParaRPr lang="en-US">
              <a:solidFill>
                <a:schemeClr val="bg2">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6143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8" y="4465470"/>
            <a:ext cx="3274469" cy="782943"/>
          </a:xfrm>
          <a:prstGeom prst="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1439630" y="-28234143"/>
            <a:ext cx="1935332" cy="36796292"/>
          </a:xfrm>
          <a:prstGeom prst="rect">
            <a:avLst/>
          </a:prstGeom>
          <a:noFill/>
        </p:spPr>
        <p:txBody>
          <a:bodyPr wrap="square" rtlCol="0">
            <a:spAutoFit/>
          </a:bodyPr>
          <a:lstStyle/>
          <a:p>
            <a:pPr algn="ctr">
              <a:lnSpc>
                <a:spcPct val="200000"/>
              </a:lnSpc>
            </a:pPr>
            <a:r>
              <a:rPr lang="en-GB" sz="4800" dirty="0">
                <a:solidFill>
                  <a:schemeClr val="accent1">
                    <a:lumMod val="60000"/>
                    <a:lumOff val="40000"/>
                  </a:schemeClr>
                </a:solidFill>
              </a:rPr>
              <a:t>A</a:t>
            </a:r>
          </a:p>
          <a:p>
            <a:pPr algn="ctr">
              <a:lnSpc>
                <a:spcPct val="200000"/>
              </a:lnSpc>
            </a:pPr>
            <a:r>
              <a:rPr lang="en-GB" sz="4800" dirty="0">
                <a:solidFill>
                  <a:schemeClr val="accent1">
                    <a:lumMod val="60000"/>
                    <a:lumOff val="40000"/>
                  </a:schemeClr>
                </a:solidFill>
              </a:rPr>
              <a:t>B</a:t>
            </a:r>
          </a:p>
          <a:p>
            <a:pPr algn="ctr">
              <a:lnSpc>
                <a:spcPct val="200000"/>
              </a:lnSpc>
            </a:pPr>
            <a:r>
              <a:rPr lang="en-GB" sz="4800" dirty="0">
                <a:solidFill>
                  <a:schemeClr val="accent1">
                    <a:lumMod val="60000"/>
                    <a:lumOff val="40000"/>
                  </a:schemeClr>
                </a:solidFill>
              </a:rPr>
              <a:t>C</a:t>
            </a:r>
          </a:p>
          <a:p>
            <a:pPr algn="ctr">
              <a:lnSpc>
                <a:spcPct val="200000"/>
              </a:lnSpc>
            </a:pPr>
            <a:r>
              <a:rPr lang="en-GB" sz="4800" dirty="0">
                <a:solidFill>
                  <a:schemeClr val="accent1">
                    <a:lumMod val="60000"/>
                    <a:lumOff val="40000"/>
                  </a:schemeClr>
                </a:solidFill>
              </a:rPr>
              <a:t>D</a:t>
            </a:r>
          </a:p>
          <a:p>
            <a:pPr algn="ctr">
              <a:lnSpc>
                <a:spcPct val="200000"/>
              </a:lnSpc>
            </a:pPr>
            <a:r>
              <a:rPr lang="en-GB" sz="4800" dirty="0">
                <a:solidFill>
                  <a:schemeClr val="accent1">
                    <a:lumMod val="60000"/>
                    <a:lumOff val="40000"/>
                  </a:schemeClr>
                </a:solidFill>
              </a:rPr>
              <a:t>E</a:t>
            </a:r>
          </a:p>
          <a:p>
            <a:pPr algn="ctr">
              <a:lnSpc>
                <a:spcPct val="200000"/>
              </a:lnSpc>
            </a:pPr>
            <a:r>
              <a:rPr lang="en-GB" sz="4800" dirty="0">
                <a:solidFill>
                  <a:schemeClr val="accent1">
                    <a:lumMod val="60000"/>
                    <a:lumOff val="40000"/>
                  </a:schemeClr>
                </a:solidFill>
              </a:rPr>
              <a:t>F</a:t>
            </a:r>
          </a:p>
          <a:p>
            <a:pPr algn="ctr">
              <a:lnSpc>
                <a:spcPct val="200000"/>
              </a:lnSpc>
            </a:pPr>
            <a:r>
              <a:rPr lang="en-GB" sz="4800" dirty="0">
                <a:solidFill>
                  <a:schemeClr val="accent1">
                    <a:lumMod val="60000"/>
                    <a:lumOff val="40000"/>
                  </a:schemeClr>
                </a:solidFill>
              </a:rPr>
              <a:t>G</a:t>
            </a:r>
          </a:p>
          <a:p>
            <a:pPr algn="ctr">
              <a:lnSpc>
                <a:spcPct val="200000"/>
              </a:lnSpc>
            </a:pPr>
            <a:r>
              <a:rPr lang="en-GB" sz="4800" dirty="0">
                <a:solidFill>
                  <a:schemeClr val="accent1">
                    <a:lumMod val="60000"/>
                    <a:lumOff val="40000"/>
                  </a:schemeClr>
                </a:solidFill>
              </a:rPr>
              <a:t>H</a:t>
            </a:r>
            <a:br>
              <a:rPr lang="en-GB" sz="4800" dirty="0">
                <a:solidFill>
                  <a:schemeClr val="accent1">
                    <a:lumMod val="60000"/>
                    <a:lumOff val="40000"/>
                  </a:schemeClr>
                </a:solidFill>
              </a:rPr>
            </a:br>
            <a:r>
              <a:rPr lang="en-GB" sz="4800" dirty="0">
                <a:solidFill>
                  <a:schemeClr val="accent1">
                    <a:lumMod val="60000"/>
                    <a:lumOff val="40000"/>
                  </a:schemeClr>
                </a:solidFill>
              </a:rPr>
              <a:t>I</a:t>
            </a:r>
          </a:p>
          <a:p>
            <a:pPr algn="ctr">
              <a:lnSpc>
                <a:spcPct val="200000"/>
              </a:lnSpc>
            </a:pPr>
            <a:r>
              <a:rPr lang="en-GB" sz="4800" dirty="0">
                <a:solidFill>
                  <a:schemeClr val="accent1">
                    <a:lumMod val="60000"/>
                    <a:lumOff val="40000"/>
                  </a:schemeClr>
                </a:solidFill>
              </a:rPr>
              <a:t>J</a:t>
            </a:r>
          </a:p>
          <a:p>
            <a:pPr algn="ctr">
              <a:lnSpc>
                <a:spcPct val="200000"/>
              </a:lnSpc>
            </a:pPr>
            <a:r>
              <a:rPr lang="en-GB" sz="4800" dirty="0">
                <a:solidFill>
                  <a:schemeClr val="accent1">
                    <a:lumMod val="60000"/>
                    <a:lumOff val="40000"/>
                  </a:schemeClr>
                </a:solidFill>
              </a:rPr>
              <a:t>K</a:t>
            </a:r>
          </a:p>
          <a:p>
            <a:pPr algn="ctr">
              <a:lnSpc>
                <a:spcPct val="200000"/>
              </a:lnSpc>
            </a:pPr>
            <a:r>
              <a:rPr lang="en-GB" sz="4800" dirty="0">
                <a:solidFill>
                  <a:schemeClr val="accent1">
                    <a:lumMod val="60000"/>
                    <a:lumOff val="40000"/>
                  </a:schemeClr>
                </a:solidFill>
              </a:rPr>
              <a:t>L</a:t>
            </a:r>
          </a:p>
          <a:p>
            <a:pPr algn="ctr">
              <a:lnSpc>
                <a:spcPct val="200000"/>
              </a:lnSpc>
            </a:pPr>
            <a:r>
              <a:rPr lang="en-GB" sz="4800" dirty="0">
                <a:solidFill>
                  <a:schemeClr val="accent1">
                    <a:lumMod val="60000"/>
                    <a:lumOff val="40000"/>
                  </a:schemeClr>
                </a:solidFill>
              </a:rPr>
              <a:t>M</a:t>
            </a:r>
          </a:p>
          <a:p>
            <a:pPr algn="ctr">
              <a:lnSpc>
                <a:spcPct val="200000"/>
              </a:lnSpc>
            </a:pPr>
            <a:r>
              <a:rPr lang="en-GB" sz="4800" dirty="0">
                <a:solidFill>
                  <a:schemeClr val="accent1">
                    <a:lumMod val="60000"/>
                    <a:lumOff val="40000"/>
                  </a:schemeClr>
                </a:solidFill>
              </a:rPr>
              <a:t>N</a:t>
            </a:r>
          </a:p>
          <a:p>
            <a:pPr algn="ctr">
              <a:lnSpc>
                <a:spcPct val="200000"/>
              </a:lnSpc>
            </a:pPr>
            <a:r>
              <a:rPr lang="en-GB" sz="4800" dirty="0">
                <a:solidFill>
                  <a:schemeClr val="accent1">
                    <a:lumMod val="60000"/>
                    <a:lumOff val="40000"/>
                  </a:schemeClr>
                </a:solidFill>
              </a:rPr>
              <a:t>O</a:t>
            </a:r>
          </a:p>
          <a:p>
            <a:pPr algn="ctr">
              <a:lnSpc>
                <a:spcPct val="200000"/>
              </a:lnSpc>
            </a:pPr>
            <a:r>
              <a:rPr lang="en-GB" sz="4800" dirty="0">
                <a:solidFill>
                  <a:schemeClr val="accent1">
                    <a:lumMod val="60000"/>
                    <a:lumOff val="40000"/>
                  </a:schemeClr>
                </a:solidFill>
              </a:rPr>
              <a:t>P</a:t>
            </a:r>
          </a:p>
          <a:p>
            <a:pPr algn="ctr">
              <a:lnSpc>
                <a:spcPct val="200000"/>
              </a:lnSpc>
            </a:pPr>
            <a:r>
              <a:rPr lang="en-GB" sz="4800" dirty="0">
                <a:solidFill>
                  <a:schemeClr val="accent1">
                    <a:lumMod val="60000"/>
                    <a:lumOff val="40000"/>
                  </a:schemeClr>
                </a:solidFill>
              </a:rPr>
              <a:t>Q</a:t>
            </a:r>
          </a:p>
          <a:p>
            <a:pPr algn="ctr">
              <a:lnSpc>
                <a:spcPct val="200000"/>
              </a:lnSpc>
            </a:pPr>
            <a:r>
              <a:rPr lang="en-GB" sz="4800" dirty="0">
                <a:solidFill>
                  <a:schemeClr val="accent1">
                    <a:lumMod val="60000"/>
                    <a:lumOff val="40000"/>
                  </a:schemeClr>
                </a:solidFill>
              </a:rPr>
              <a:t>R</a:t>
            </a:r>
          </a:p>
          <a:p>
            <a:pPr algn="ctr">
              <a:lnSpc>
                <a:spcPct val="200000"/>
              </a:lnSpc>
            </a:pPr>
            <a:r>
              <a:rPr lang="en-GB" sz="4800" dirty="0">
                <a:solidFill>
                  <a:schemeClr val="accent1">
                    <a:lumMod val="60000"/>
                    <a:lumOff val="40000"/>
                  </a:schemeClr>
                </a:solidFill>
              </a:rPr>
              <a:t>S</a:t>
            </a:r>
          </a:p>
          <a:p>
            <a:pPr algn="ctr">
              <a:lnSpc>
                <a:spcPct val="200000"/>
              </a:lnSpc>
            </a:pPr>
            <a:r>
              <a:rPr lang="en-GB" sz="4800" dirty="0">
                <a:solidFill>
                  <a:schemeClr val="accent1">
                    <a:lumMod val="60000"/>
                    <a:lumOff val="40000"/>
                  </a:schemeClr>
                </a:solidFill>
              </a:rPr>
              <a:t>T</a:t>
            </a:r>
          </a:p>
          <a:p>
            <a:pPr algn="ctr">
              <a:lnSpc>
                <a:spcPct val="200000"/>
              </a:lnSpc>
            </a:pPr>
            <a:r>
              <a:rPr lang="en-GB" sz="4800" dirty="0">
                <a:solidFill>
                  <a:schemeClr val="accent1">
                    <a:lumMod val="60000"/>
                    <a:lumOff val="40000"/>
                  </a:schemeClr>
                </a:solidFill>
              </a:rPr>
              <a:t>U</a:t>
            </a:r>
          </a:p>
          <a:p>
            <a:pPr algn="ctr">
              <a:lnSpc>
                <a:spcPct val="200000"/>
              </a:lnSpc>
            </a:pPr>
            <a:r>
              <a:rPr lang="en-GB" sz="4800" dirty="0">
                <a:solidFill>
                  <a:schemeClr val="accent1">
                    <a:lumMod val="60000"/>
                    <a:lumOff val="40000"/>
                  </a:schemeClr>
                </a:solidFill>
              </a:rPr>
              <a:t>V</a:t>
            </a:r>
          </a:p>
          <a:p>
            <a:pPr algn="ctr">
              <a:lnSpc>
                <a:spcPct val="200000"/>
              </a:lnSpc>
            </a:pPr>
            <a:r>
              <a:rPr lang="en-GB" sz="4800" dirty="0">
                <a:solidFill>
                  <a:schemeClr val="bg1"/>
                </a:solidFill>
              </a:rPr>
              <a:t>X</a:t>
            </a:r>
          </a:p>
          <a:p>
            <a:pPr algn="ctr">
              <a:lnSpc>
                <a:spcPct val="200000"/>
              </a:lnSpc>
            </a:pPr>
            <a:r>
              <a:rPr lang="en-GB" sz="4800" dirty="0">
                <a:solidFill>
                  <a:schemeClr val="accent1">
                    <a:lumMod val="60000"/>
                    <a:lumOff val="40000"/>
                  </a:schemeClr>
                </a:solidFill>
              </a:rPr>
              <a:t>Y</a:t>
            </a:r>
          </a:p>
          <a:p>
            <a:pPr algn="ctr">
              <a:lnSpc>
                <a:spcPct val="200000"/>
              </a:lnSpc>
            </a:pPr>
            <a:r>
              <a:rPr lang="en-GB" sz="4800" dirty="0">
                <a:solidFill>
                  <a:schemeClr val="accent1">
                    <a:lumMod val="60000"/>
                    <a:lumOff val="40000"/>
                  </a:schemeClr>
                </a:solidFill>
              </a:rPr>
              <a:t>Z</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1"/>
                </a:solidFill>
              </a:rPr>
              <a:t>GLOSSARY</a:t>
            </a:r>
          </a:p>
        </p:txBody>
      </p:sp>
      <p:sp>
        <p:nvSpPr>
          <p:cNvPr id="13" name="Rectangle 12">
            <a:extLst>
              <a:ext uri="{FF2B5EF4-FFF2-40B4-BE49-F238E27FC236}">
                <a16:creationId xmlns:a16="http://schemas.microsoft.com/office/drawing/2014/main" id="{D12F2D4C-7CEA-CCF7-5A56-A0BBF0272AC6}"/>
              </a:ext>
            </a:extLst>
          </p:cNvPr>
          <p:cNvSpPr/>
          <p:nvPr/>
        </p:nvSpPr>
        <p:spPr>
          <a:xfrm>
            <a:off x="770058" y="4465469"/>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77F0707-C8E2-6F18-318B-7CAD6D1561F6}"/>
              </a:ext>
            </a:extLst>
          </p:cNvPr>
          <p:cNvSpPr txBox="1"/>
          <p:nvPr/>
        </p:nvSpPr>
        <p:spPr>
          <a:xfrm>
            <a:off x="4541299" y="707145"/>
            <a:ext cx="7210382"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r>
              <a:rPr lang="en-US" sz="2800" b="1" dirty="0" err="1">
                <a:solidFill>
                  <a:schemeClr val="accent1"/>
                </a:solidFill>
                <a:latin typeface="Arial" panose="020B0604020202020204"/>
              </a:rPr>
              <a:t>Xenogender</a:t>
            </a:r>
            <a:r>
              <a:rPr lang="en-US" sz="2800" b="1" dirty="0">
                <a:solidFill>
                  <a:schemeClr val="accent1"/>
                </a:solidFill>
                <a:latin typeface="Arial" panose="020B0604020202020204"/>
              </a:rPr>
              <a:t>: </a:t>
            </a:r>
            <a:endParaRPr lang="en-US" sz="2800" b="1" dirty="0">
              <a:solidFill>
                <a:schemeClr val="accent1"/>
              </a:solidFill>
              <a:latin typeface="Arial" panose="020B0604020202020204"/>
              <a:cs typeface="Arial"/>
            </a:endParaRPr>
          </a:p>
          <a:p>
            <a:r>
              <a:rPr lang="en-US" sz="1600" dirty="0" err="1">
                <a:solidFill>
                  <a:schemeClr val="bg2">
                    <a:lumMod val="10000"/>
                  </a:schemeClr>
                </a:solidFill>
                <a:latin typeface="Arial" panose="020B0604020202020204"/>
                <a:cs typeface="Arial"/>
              </a:rPr>
              <a:t>Xenogender</a:t>
            </a:r>
            <a:r>
              <a:rPr lang="en-US" sz="1600" dirty="0">
                <a:solidFill>
                  <a:schemeClr val="bg2">
                    <a:lumMod val="10000"/>
                  </a:schemeClr>
                </a:solidFill>
                <a:latin typeface="Arial" panose="020B0604020202020204"/>
                <a:cs typeface="Arial"/>
              </a:rPr>
              <a:t> is an umbrella term for non-binary gender identities that cannot be fully described through their relation to concepts typically used to describe gender such as male, female, man, woman, masculinity, femininity, androgyny, or neutrality. Instead, </a:t>
            </a:r>
            <a:r>
              <a:rPr lang="en-US" sz="1600" dirty="0" err="1">
                <a:solidFill>
                  <a:schemeClr val="bg2">
                    <a:lumMod val="10000"/>
                  </a:schemeClr>
                </a:solidFill>
                <a:latin typeface="Arial" panose="020B0604020202020204"/>
                <a:cs typeface="Arial"/>
              </a:rPr>
              <a:t>xenogenders</a:t>
            </a:r>
            <a:r>
              <a:rPr lang="en-US" sz="1600" dirty="0">
                <a:solidFill>
                  <a:schemeClr val="bg2">
                    <a:lumMod val="10000"/>
                  </a:schemeClr>
                </a:solidFill>
                <a:latin typeface="Arial" panose="020B0604020202020204"/>
                <a:cs typeface="Arial"/>
              </a:rPr>
              <a:t> can best be described through how they relate to things or beings that most individuals don't think of as having to do with gender, such as animals, plants, things, or concepts.</a:t>
            </a:r>
            <a:endParaRPr lang="en-US" dirty="0">
              <a:solidFill>
                <a:schemeClr val="bg2">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548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B99E3C-808E-D9EC-3C66-4840B561A866}"/>
              </a:ext>
            </a:extLst>
          </p:cNvPr>
          <p:cNvSpPr txBox="1"/>
          <p:nvPr/>
        </p:nvSpPr>
        <p:spPr>
          <a:xfrm>
            <a:off x="134680" y="2041702"/>
            <a:ext cx="875677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lumMod val="10000"/>
                  </a:schemeClr>
                </a:solidFill>
              </a:rPr>
              <a:t>It is a basic gesture of respect to call someone by the correct pronouns. </a:t>
            </a:r>
            <a:endParaRPr lang="en-US">
              <a:solidFill>
                <a:schemeClr val="bg2">
                  <a:lumMod val="10000"/>
                </a:schemeClr>
              </a:solidFill>
              <a:cs typeface="Arial" panose="020B0604020202020204"/>
            </a:endParaRPr>
          </a:p>
          <a:p>
            <a:endParaRPr lang="en-US">
              <a:solidFill>
                <a:schemeClr val="bg2">
                  <a:lumMod val="10000"/>
                </a:schemeClr>
              </a:solidFill>
              <a:cs typeface="Arial" panose="020B0604020202020204"/>
            </a:endParaRPr>
          </a:p>
          <a:p>
            <a:r>
              <a:rPr lang="en-US">
                <a:solidFill>
                  <a:schemeClr val="bg2">
                    <a:lumMod val="10000"/>
                  </a:schemeClr>
                </a:solidFill>
                <a:cs typeface="Arial" panose="020B0604020202020204"/>
              </a:rPr>
              <a:t>Regardless of intent, using the wrong pronouns to refer to someone can have a huge impact on a person’s wellbeing.</a:t>
            </a:r>
          </a:p>
          <a:p>
            <a:endParaRPr lang="en-US">
              <a:solidFill>
                <a:schemeClr val="bg2">
                  <a:lumMod val="10000"/>
                </a:schemeClr>
              </a:solidFill>
              <a:cs typeface="Arial" panose="020B0604020202020204"/>
            </a:endParaRPr>
          </a:p>
          <a:p>
            <a:r>
              <a:rPr lang="en-US">
                <a:solidFill>
                  <a:schemeClr val="bg2">
                    <a:lumMod val="10000"/>
                  </a:schemeClr>
                </a:solidFill>
                <a:cs typeface="Arial" panose="020B0604020202020204"/>
              </a:rPr>
              <a:t>It is impossible to know which pronouns someone uses by looking at them, but this doesn’t stop people making assumptions.</a:t>
            </a:r>
          </a:p>
          <a:p>
            <a:endParaRPr lang="en-US">
              <a:solidFill>
                <a:schemeClr val="bg2">
                  <a:lumMod val="10000"/>
                </a:schemeClr>
              </a:solidFill>
              <a:cs typeface="Arial" panose="020B0604020202020204"/>
            </a:endParaRPr>
          </a:p>
          <a:p>
            <a:r>
              <a:rPr lang="en-US">
                <a:solidFill>
                  <a:schemeClr val="bg2">
                    <a:lumMod val="10000"/>
                  </a:schemeClr>
                </a:solidFill>
                <a:cs typeface="Arial" panose="020B0604020202020204"/>
              </a:rPr>
              <a:t>You might be confident that people will make the correct assumption about you, but this isn’t about you.</a:t>
            </a:r>
          </a:p>
          <a:p>
            <a:endParaRPr lang="en-US">
              <a:solidFill>
                <a:schemeClr val="bg2">
                  <a:lumMod val="10000"/>
                </a:schemeClr>
              </a:solidFill>
              <a:cs typeface="Arial" panose="020B0604020202020204"/>
            </a:endParaRPr>
          </a:p>
          <a:p>
            <a:r>
              <a:rPr lang="en-US">
                <a:solidFill>
                  <a:schemeClr val="bg2">
                    <a:lumMod val="10000"/>
                  </a:schemeClr>
                </a:solidFill>
                <a:cs typeface="Arial" panose="020B0604020202020204"/>
              </a:rPr>
              <a:t>If you're not sure of someone's pronouns, what could you do?</a:t>
            </a:r>
          </a:p>
        </p:txBody>
      </p:sp>
      <p:sp>
        <p:nvSpPr>
          <p:cNvPr id="3" name="Title 2">
            <a:extLst>
              <a:ext uri="{FF2B5EF4-FFF2-40B4-BE49-F238E27FC236}">
                <a16:creationId xmlns:a16="http://schemas.microsoft.com/office/drawing/2014/main" id="{59301B26-BFC1-5AC5-8F3C-9FC8CC272AE3}"/>
              </a:ext>
            </a:extLst>
          </p:cNvPr>
          <p:cNvSpPr>
            <a:spLocks noGrp="1"/>
          </p:cNvSpPr>
          <p:nvPr>
            <p:ph type="ctrTitle"/>
          </p:nvPr>
        </p:nvSpPr>
        <p:spPr>
          <a:xfrm>
            <a:off x="-1" y="362094"/>
            <a:ext cx="11710737" cy="906722"/>
          </a:xfrm>
          <a:solidFill>
            <a:schemeClr val="accent4"/>
          </a:solidFill>
          <a:ln w="31750">
            <a:noFill/>
          </a:ln>
        </p:spPr>
        <p:txBody>
          <a:bodyPr vert="horz" lIns="324000" tIns="45720" rIns="91440" bIns="45720" rtlCol="0" anchor="ctr" anchorCtr="0">
            <a:normAutofit/>
          </a:bodyPr>
          <a:lstStyle/>
          <a:p>
            <a:r>
              <a:rPr lang="en-US"/>
              <a:t>Why are pronouns important?</a:t>
            </a:r>
          </a:p>
        </p:txBody>
      </p:sp>
      <p:sp>
        <p:nvSpPr>
          <p:cNvPr id="8" name="Rectangle 7">
            <a:extLst>
              <a:ext uri="{FF2B5EF4-FFF2-40B4-BE49-F238E27FC236}">
                <a16:creationId xmlns:a16="http://schemas.microsoft.com/office/drawing/2014/main" id="{D2D92680-15BD-B82C-1625-D51B37F9DCFD}"/>
              </a:ext>
            </a:extLst>
          </p:cNvPr>
          <p:cNvSpPr/>
          <p:nvPr/>
        </p:nvSpPr>
        <p:spPr>
          <a:xfrm>
            <a:off x="9047747" y="1392865"/>
            <a:ext cx="2662990" cy="4167659"/>
          </a:xfrm>
          <a:prstGeom prst="rect">
            <a:avLst/>
          </a:prstGeom>
          <a:solidFill>
            <a:srgbClr val="E0BD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8826C1D5-9927-0A23-05E1-868C25951D02}"/>
              </a:ext>
            </a:extLst>
          </p:cNvPr>
          <p:cNvGrpSpPr/>
          <p:nvPr/>
        </p:nvGrpSpPr>
        <p:grpSpPr>
          <a:xfrm>
            <a:off x="9293796" y="1524580"/>
            <a:ext cx="925025" cy="925025"/>
            <a:chOff x="9293796" y="1630910"/>
            <a:chExt cx="925025" cy="925025"/>
          </a:xfrm>
        </p:grpSpPr>
        <p:sp>
          <p:nvSpPr>
            <p:cNvPr id="9" name="Oval 8">
              <a:extLst>
                <a:ext uri="{FF2B5EF4-FFF2-40B4-BE49-F238E27FC236}">
                  <a16:creationId xmlns:a16="http://schemas.microsoft.com/office/drawing/2014/main" id="{30322F68-CA88-FCD1-5601-16C5735719C0}"/>
                </a:ext>
              </a:extLst>
            </p:cNvPr>
            <p:cNvSpPr/>
            <p:nvPr/>
          </p:nvSpPr>
          <p:spPr>
            <a:xfrm>
              <a:off x="9293796" y="1630910"/>
              <a:ext cx="925025" cy="925025"/>
            </a:xfrm>
            <a:prstGeom prst="ellipse">
              <a:avLst/>
            </a:prstGeom>
            <a:solidFill>
              <a:srgbClr val="7FC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FD5C59-48F8-1E72-BB8C-A7E8F9F3D16D}"/>
                </a:ext>
              </a:extLst>
            </p:cNvPr>
            <p:cNvSpPr txBox="1"/>
            <p:nvPr/>
          </p:nvSpPr>
          <p:spPr>
            <a:xfrm>
              <a:off x="9400674" y="1801034"/>
              <a:ext cx="818147" cy="584775"/>
            </a:xfrm>
            <a:prstGeom prst="rect">
              <a:avLst/>
            </a:prstGeom>
            <a:noFill/>
          </p:spPr>
          <p:txBody>
            <a:bodyPr wrap="square" rtlCol="0">
              <a:spAutoFit/>
            </a:bodyPr>
            <a:lstStyle/>
            <a:p>
              <a:r>
                <a:rPr lang="en-GB" sz="1600">
                  <a:solidFill>
                    <a:schemeClr val="bg1"/>
                  </a:solidFill>
                  <a:latin typeface="Aharoni" panose="02010803020104030203" pitchFamily="2" charset="-79"/>
                  <a:cs typeface="Aharoni" panose="02010803020104030203" pitchFamily="2" charset="-79"/>
                </a:rPr>
                <a:t>they</a:t>
              </a:r>
            </a:p>
            <a:p>
              <a:r>
                <a:rPr lang="en-GB" sz="1600">
                  <a:solidFill>
                    <a:schemeClr val="bg1"/>
                  </a:solidFill>
                  <a:latin typeface="Aharoni" panose="02010803020104030203" pitchFamily="2" charset="-79"/>
                  <a:cs typeface="Aharoni" panose="02010803020104030203" pitchFamily="2" charset="-79"/>
                </a:rPr>
                <a:t>them</a:t>
              </a:r>
            </a:p>
          </p:txBody>
        </p:sp>
      </p:grpSp>
      <p:grpSp>
        <p:nvGrpSpPr>
          <p:cNvPr id="31" name="Group 30">
            <a:extLst>
              <a:ext uri="{FF2B5EF4-FFF2-40B4-BE49-F238E27FC236}">
                <a16:creationId xmlns:a16="http://schemas.microsoft.com/office/drawing/2014/main" id="{C1F5D14C-600A-D75E-A37A-4C521917FCFA}"/>
              </a:ext>
            </a:extLst>
          </p:cNvPr>
          <p:cNvGrpSpPr/>
          <p:nvPr/>
        </p:nvGrpSpPr>
        <p:grpSpPr>
          <a:xfrm>
            <a:off x="10444818" y="1524580"/>
            <a:ext cx="956924" cy="925025"/>
            <a:chOff x="10444818" y="1630910"/>
            <a:chExt cx="956924" cy="925025"/>
          </a:xfrm>
        </p:grpSpPr>
        <p:sp>
          <p:nvSpPr>
            <p:cNvPr id="11" name="Oval 10">
              <a:extLst>
                <a:ext uri="{FF2B5EF4-FFF2-40B4-BE49-F238E27FC236}">
                  <a16:creationId xmlns:a16="http://schemas.microsoft.com/office/drawing/2014/main" id="{B4350D1B-5780-BB46-CA80-A1C5D4EDED4B}"/>
                </a:ext>
              </a:extLst>
            </p:cNvPr>
            <p:cNvSpPr/>
            <p:nvPr/>
          </p:nvSpPr>
          <p:spPr>
            <a:xfrm>
              <a:off x="10444818" y="1630910"/>
              <a:ext cx="925025" cy="925025"/>
            </a:xfrm>
            <a:prstGeom prst="ellipse">
              <a:avLst/>
            </a:prstGeom>
            <a:solidFill>
              <a:srgbClr val="679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D39C4DD-9289-7C87-9B40-916DF1F4F367}"/>
                </a:ext>
              </a:extLst>
            </p:cNvPr>
            <p:cNvSpPr txBox="1"/>
            <p:nvPr/>
          </p:nvSpPr>
          <p:spPr>
            <a:xfrm>
              <a:off x="10643982" y="1801034"/>
              <a:ext cx="757760" cy="584775"/>
            </a:xfrm>
            <a:prstGeom prst="rect">
              <a:avLst/>
            </a:prstGeom>
            <a:noFill/>
          </p:spPr>
          <p:txBody>
            <a:bodyPr wrap="square" rtlCol="0">
              <a:spAutoFit/>
            </a:bodyPr>
            <a:lstStyle/>
            <a:p>
              <a:r>
                <a:rPr lang="en-GB" sz="1600">
                  <a:solidFill>
                    <a:schemeClr val="bg1"/>
                  </a:solidFill>
                  <a:latin typeface="Aharoni" panose="02010803020104030203" pitchFamily="2" charset="-79"/>
                  <a:cs typeface="Aharoni" panose="02010803020104030203" pitchFamily="2" charset="-79"/>
                </a:rPr>
                <a:t>he</a:t>
              </a:r>
            </a:p>
            <a:p>
              <a:r>
                <a:rPr lang="en-GB" sz="1600">
                  <a:solidFill>
                    <a:schemeClr val="bg1"/>
                  </a:solidFill>
                  <a:latin typeface="Aharoni" panose="02010803020104030203" pitchFamily="2" charset="-79"/>
                  <a:cs typeface="Aharoni" panose="02010803020104030203" pitchFamily="2" charset="-79"/>
                </a:rPr>
                <a:t>him</a:t>
              </a:r>
            </a:p>
          </p:txBody>
        </p:sp>
      </p:grpSp>
      <p:grpSp>
        <p:nvGrpSpPr>
          <p:cNvPr id="29" name="Group 28">
            <a:extLst>
              <a:ext uri="{FF2B5EF4-FFF2-40B4-BE49-F238E27FC236}">
                <a16:creationId xmlns:a16="http://schemas.microsoft.com/office/drawing/2014/main" id="{85D56F54-3ECF-9F13-2AA8-5BB39E9BD669}"/>
              </a:ext>
            </a:extLst>
          </p:cNvPr>
          <p:cNvGrpSpPr/>
          <p:nvPr/>
        </p:nvGrpSpPr>
        <p:grpSpPr>
          <a:xfrm>
            <a:off x="9293796" y="2509130"/>
            <a:ext cx="1031903" cy="925025"/>
            <a:chOff x="9293796" y="2743056"/>
            <a:chExt cx="1031903" cy="925025"/>
          </a:xfrm>
        </p:grpSpPr>
        <p:sp>
          <p:nvSpPr>
            <p:cNvPr id="13" name="Oval 12">
              <a:extLst>
                <a:ext uri="{FF2B5EF4-FFF2-40B4-BE49-F238E27FC236}">
                  <a16:creationId xmlns:a16="http://schemas.microsoft.com/office/drawing/2014/main" id="{81339AF4-3675-DF72-A751-FC6005D72C4E}"/>
                </a:ext>
              </a:extLst>
            </p:cNvPr>
            <p:cNvSpPr/>
            <p:nvPr/>
          </p:nvSpPr>
          <p:spPr>
            <a:xfrm>
              <a:off x="9293796" y="2743056"/>
              <a:ext cx="925025" cy="925025"/>
            </a:xfrm>
            <a:prstGeom prst="ellipse">
              <a:avLst/>
            </a:prstGeom>
            <a:solidFill>
              <a:srgbClr val="EC6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735D964-C3C5-0FEF-5056-5EA065DDFCB2}"/>
                </a:ext>
              </a:extLst>
            </p:cNvPr>
            <p:cNvSpPr txBox="1"/>
            <p:nvPr/>
          </p:nvSpPr>
          <p:spPr>
            <a:xfrm>
              <a:off x="9507552" y="2913180"/>
              <a:ext cx="818147" cy="584775"/>
            </a:xfrm>
            <a:prstGeom prst="rect">
              <a:avLst/>
            </a:prstGeom>
            <a:noFill/>
          </p:spPr>
          <p:txBody>
            <a:bodyPr wrap="square" rtlCol="0">
              <a:spAutoFit/>
            </a:bodyPr>
            <a:lstStyle/>
            <a:p>
              <a:r>
                <a:rPr lang="en-GB" sz="1600">
                  <a:solidFill>
                    <a:schemeClr val="bg1"/>
                  </a:solidFill>
                  <a:latin typeface="Aharoni" panose="02010803020104030203" pitchFamily="2" charset="-79"/>
                  <a:cs typeface="Aharoni" panose="02010803020104030203" pitchFamily="2" charset="-79"/>
                </a:rPr>
                <a:t>she</a:t>
              </a:r>
            </a:p>
            <a:p>
              <a:r>
                <a:rPr lang="en-GB" sz="1600">
                  <a:solidFill>
                    <a:schemeClr val="bg1"/>
                  </a:solidFill>
                  <a:latin typeface="Aharoni" panose="02010803020104030203" pitchFamily="2" charset="-79"/>
                  <a:cs typeface="Aharoni" panose="02010803020104030203" pitchFamily="2" charset="-79"/>
                </a:rPr>
                <a:t>her</a:t>
              </a:r>
            </a:p>
          </p:txBody>
        </p:sp>
      </p:grpSp>
      <p:grpSp>
        <p:nvGrpSpPr>
          <p:cNvPr id="30" name="Group 29">
            <a:extLst>
              <a:ext uri="{FF2B5EF4-FFF2-40B4-BE49-F238E27FC236}">
                <a16:creationId xmlns:a16="http://schemas.microsoft.com/office/drawing/2014/main" id="{E705A42F-9674-4561-95BE-52E13ABF7418}"/>
              </a:ext>
            </a:extLst>
          </p:cNvPr>
          <p:cNvGrpSpPr/>
          <p:nvPr/>
        </p:nvGrpSpPr>
        <p:grpSpPr>
          <a:xfrm>
            <a:off x="10444818" y="2509130"/>
            <a:ext cx="1047782" cy="925025"/>
            <a:chOff x="10444818" y="2743056"/>
            <a:chExt cx="1047782" cy="925025"/>
          </a:xfrm>
        </p:grpSpPr>
        <p:sp>
          <p:nvSpPr>
            <p:cNvPr id="15" name="Oval 14">
              <a:extLst>
                <a:ext uri="{FF2B5EF4-FFF2-40B4-BE49-F238E27FC236}">
                  <a16:creationId xmlns:a16="http://schemas.microsoft.com/office/drawing/2014/main" id="{FA757656-8180-7CCD-4FEE-D4D76269F4EA}"/>
                </a:ext>
              </a:extLst>
            </p:cNvPr>
            <p:cNvSpPr/>
            <p:nvPr/>
          </p:nvSpPr>
          <p:spPr>
            <a:xfrm>
              <a:off x="10444818" y="2743056"/>
              <a:ext cx="925025" cy="925025"/>
            </a:xfrm>
            <a:prstGeom prst="ellipse">
              <a:avLst/>
            </a:prstGeom>
            <a:solidFill>
              <a:srgbClr val="AE51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A522E1B-1424-B19B-F16D-BA095B4A39B4}"/>
                </a:ext>
              </a:extLst>
            </p:cNvPr>
            <p:cNvSpPr txBox="1"/>
            <p:nvPr/>
          </p:nvSpPr>
          <p:spPr>
            <a:xfrm>
              <a:off x="10674453" y="2913180"/>
              <a:ext cx="818147" cy="584775"/>
            </a:xfrm>
            <a:prstGeom prst="rect">
              <a:avLst/>
            </a:prstGeom>
            <a:noFill/>
          </p:spPr>
          <p:txBody>
            <a:bodyPr wrap="square" rtlCol="0">
              <a:spAutoFit/>
            </a:bodyPr>
            <a:lstStyle/>
            <a:p>
              <a:r>
                <a:rPr lang="en-GB" sz="1600">
                  <a:solidFill>
                    <a:schemeClr val="bg1"/>
                  </a:solidFill>
                  <a:latin typeface="Aharoni" panose="02010803020104030203" pitchFamily="2" charset="-79"/>
                  <a:cs typeface="Aharoni" panose="02010803020104030203" pitchFamily="2" charset="-79"/>
                </a:rPr>
                <a:t>ze</a:t>
              </a:r>
            </a:p>
            <a:p>
              <a:r>
                <a:rPr lang="en-GB" sz="1600">
                  <a:solidFill>
                    <a:schemeClr val="bg1"/>
                  </a:solidFill>
                  <a:latin typeface="Aharoni" panose="02010803020104030203" pitchFamily="2" charset="-79"/>
                  <a:cs typeface="Aharoni" panose="02010803020104030203" pitchFamily="2" charset="-79"/>
                </a:rPr>
                <a:t>hir</a:t>
              </a:r>
            </a:p>
          </p:txBody>
        </p:sp>
      </p:grpSp>
      <p:grpSp>
        <p:nvGrpSpPr>
          <p:cNvPr id="28" name="Group 27">
            <a:extLst>
              <a:ext uri="{FF2B5EF4-FFF2-40B4-BE49-F238E27FC236}">
                <a16:creationId xmlns:a16="http://schemas.microsoft.com/office/drawing/2014/main" id="{371B22B5-36EE-3D0E-AE5B-04E227D516FD}"/>
              </a:ext>
            </a:extLst>
          </p:cNvPr>
          <p:cNvGrpSpPr/>
          <p:nvPr/>
        </p:nvGrpSpPr>
        <p:grpSpPr>
          <a:xfrm>
            <a:off x="9354183" y="3529723"/>
            <a:ext cx="925025" cy="925025"/>
            <a:chOff x="9354183" y="3859334"/>
            <a:chExt cx="925025" cy="925025"/>
          </a:xfrm>
        </p:grpSpPr>
        <p:sp>
          <p:nvSpPr>
            <p:cNvPr id="17" name="Oval 16">
              <a:extLst>
                <a:ext uri="{FF2B5EF4-FFF2-40B4-BE49-F238E27FC236}">
                  <a16:creationId xmlns:a16="http://schemas.microsoft.com/office/drawing/2014/main" id="{3BC389DC-6C0B-F406-4264-31F446F4925E}"/>
                </a:ext>
              </a:extLst>
            </p:cNvPr>
            <p:cNvSpPr/>
            <p:nvPr/>
          </p:nvSpPr>
          <p:spPr>
            <a:xfrm>
              <a:off x="9354183" y="3859334"/>
              <a:ext cx="925025" cy="925025"/>
            </a:xfrm>
            <a:prstGeom prst="ellipse">
              <a:avLst/>
            </a:prstGeom>
            <a:solidFill>
              <a:srgbClr val="F6C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13E10E4D-0DF6-75A9-1556-4CB8255583EA}"/>
                </a:ext>
              </a:extLst>
            </p:cNvPr>
            <p:cNvSpPr txBox="1"/>
            <p:nvPr/>
          </p:nvSpPr>
          <p:spPr>
            <a:xfrm>
              <a:off x="9461061" y="4029458"/>
              <a:ext cx="818147" cy="507831"/>
            </a:xfrm>
            <a:prstGeom prst="rect">
              <a:avLst/>
            </a:prstGeom>
            <a:noFill/>
          </p:spPr>
          <p:txBody>
            <a:bodyPr wrap="square" rtlCol="0">
              <a:spAutoFit/>
            </a:bodyPr>
            <a:lstStyle/>
            <a:p>
              <a:r>
                <a:rPr lang="en-GB" sz="1600">
                  <a:solidFill>
                    <a:schemeClr val="bg1"/>
                  </a:solidFill>
                  <a:latin typeface="Aharoni" panose="02010803020104030203" pitchFamily="2" charset="-79"/>
                  <a:cs typeface="Aharoni" panose="02010803020104030203" pitchFamily="2" charset="-79"/>
                </a:rPr>
                <a:t>all</a:t>
              </a:r>
            </a:p>
            <a:p>
              <a:r>
                <a:rPr lang="en-GB" sz="1100">
                  <a:solidFill>
                    <a:schemeClr val="bg1"/>
                  </a:solidFill>
                  <a:latin typeface="Aharoni" panose="02010803020104030203" pitchFamily="2" charset="-79"/>
                  <a:cs typeface="Aharoni" panose="02010803020104030203" pitchFamily="2" charset="-79"/>
                </a:rPr>
                <a:t>pronouns</a:t>
              </a:r>
            </a:p>
          </p:txBody>
        </p:sp>
      </p:grpSp>
      <p:grpSp>
        <p:nvGrpSpPr>
          <p:cNvPr id="27" name="Group 26">
            <a:extLst>
              <a:ext uri="{FF2B5EF4-FFF2-40B4-BE49-F238E27FC236}">
                <a16:creationId xmlns:a16="http://schemas.microsoft.com/office/drawing/2014/main" id="{1D18AF2F-BA59-08CF-FD5E-D03C380479FE}"/>
              </a:ext>
            </a:extLst>
          </p:cNvPr>
          <p:cNvGrpSpPr/>
          <p:nvPr/>
        </p:nvGrpSpPr>
        <p:grpSpPr>
          <a:xfrm>
            <a:off x="10505205" y="3529723"/>
            <a:ext cx="971196" cy="925025"/>
            <a:chOff x="10505205" y="3859334"/>
            <a:chExt cx="971196" cy="925025"/>
          </a:xfrm>
        </p:grpSpPr>
        <p:sp>
          <p:nvSpPr>
            <p:cNvPr id="19" name="Oval 18">
              <a:extLst>
                <a:ext uri="{FF2B5EF4-FFF2-40B4-BE49-F238E27FC236}">
                  <a16:creationId xmlns:a16="http://schemas.microsoft.com/office/drawing/2014/main" id="{B14BFF1C-3545-E368-CA1F-B5D19D85296C}"/>
                </a:ext>
              </a:extLst>
            </p:cNvPr>
            <p:cNvSpPr/>
            <p:nvPr/>
          </p:nvSpPr>
          <p:spPr>
            <a:xfrm>
              <a:off x="10505205" y="3859334"/>
              <a:ext cx="925025" cy="925025"/>
            </a:xfrm>
            <a:prstGeom prst="ellipse">
              <a:avLst/>
            </a:prstGeom>
            <a:solidFill>
              <a:srgbClr val="F096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06AB259-5197-5928-9EC2-C46FF1C14C44}"/>
                </a:ext>
              </a:extLst>
            </p:cNvPr>
            <p:cNvSpPr txBox="1"/>
            <p:nvPr/>
          </p:nvSpPr>
          <p:spPr>
            <a:xfrm>
              <a:off x="10658254" y="4029458"/>
              <a:ext cx="818147" cy="584775"/>
            </a:xfrm>
            <a:prstGeom prst="rect">
              <a:avLst/>
            </a:prstGeom>
            <a:noFill/>
          </p:spPr>
          <p:txBody>
            <a:bodyPr wrap="square" rtlCol="0">
              <a:spAutoFit/>
            </a:bodyPr>
            <a:lstStyle/>
            <a:p>
              <a:r>
                <a:rPr lang="en-GB" sz="1600">
                  <a:solidFill>
                    <a:schemeClr val="bg1"/>
                  </a:solidFill>
                  <a:latin typeface="Aharoni" panose="02010803020104030203" pitchFamily="2" charset="-79"/>
                  <a:cs typeface="Aharoni" panose="02010803020104030203" pitchFamily="2" charset="-79"/>
                </a:rPr>
                <a:t>they</a:t>
              </a:r>
            </a:p>
            <a:p>
              <a:r>
                <a:rPr lang="en-GB" sz="1600">
                  <a:solidFill>
                    <a:schemeClr val="bg1"/>
                  </a:solidFill>
                  <a:latin typeface="Aharoni" panose="02010803020104030203" pitchFamily="2" charset="-79"/>
                  <a:cs typeface="Aharoni" panose="02010803020104030203" pitchFamily="2" charset="-79"/>
                </a:rPr>
                <a:t>she</a:t>
              </a:r>
            </a:p>
          </p:txBody>
        </p:sp>
      </p:grpSp>
      <p:grpSp>
        <p:nvGrpSpPr>
          <p:cNvPr id="25" name="Group 24">
            <a:extLst>
              <a:ext uri="{FF2B5EF4-FFF2-40B4-BE49-F238E27FC236}">
                <a16:creationId xmlns:a16="http://schemas.microsoft.com/office/drawing/2014/main" id="{A6119E3C-A127-B722-729A-8886E424DA3B}"/>
              </a:ext>
            </a:extLst>
          </p:cNvPr>
          <p:cNvGrpSpPr/>
          <p:nvPr/>
        </p:nvGrpSpPr>
        <p:grpSpPr>
          <a:xfrm>
            <a:off x="9354183" y="4529169"/>
            <a:ext cx="1002702" cy="925025"/>
            <a:chOff x="9354183" y="4954483"/>
            <a:chExt cx="1002702" cy="925025"/>
          </a:xfrm>
        </p:grpSpPr>
        <p:sp>
          <p:nvSpPr>
            <p:cNvPr id="21" name="Oval 20">
              <a:extLst>
                <a:ext uri="{FF2B5EF4-FFF2-40B4-BE49-F238E27FC236}">
                  <a16:creationId xmlns:a16="http://schemas.microsoft.com/office/drawing/2014/main" id="{BA4BBA43-A724-6B44-942E-3C62EE0E9532}"/>
                </a:ext>
              </a:extLst>
            </p:cNvPr>
            <p:cNvSpPr/>
            <p:nvPr/>
          </p:nvSpPr>
          <p:spPr>
            <a:xfrm>
              <a:off x="9354183" y="4954483"/>
              <a:ext cx="925025" cy="925025"/>
            </a:xfrm>
            <a:prstGeom prst="ellipse">
              <a:avLst/>
            </a:prstGeom>
            <a:solidFill>
              <a:srgbClr val="653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37F548B-7387-5602-0BA3-EDCB6F8D1906}"/>
                </a:ext>
              </a:extLst>
            </p:cNvPr>
            <p:cNvSpPr txBox="1"/>
            <p:nvPr/>
          </p:nvSpPr>
          <p:spPr>
            <a:xfrm>
              <a:off x="9538738" y="5124607"/>
              <a:ext cx="818147" cy="584775"/>
            </a:xfrm>
            <a:prstGeom prst="rect">
              <a:avLst/>
            </a:prstGeom>
            <a:noFill/>
          </p:spPr>
          <p:txBody>
            <a:bodyPr wrap="square" lIns="91440" tIns="45720" rIns="91440" bIns="45720" rtlCol="0" anchor="t">
              <a:spAutoFit/>
            </a:bodyPr>
            <a:lstStyle/>
            <a:p>
              <a:r>
                <a:rPr lang="en-GB" sz="1600">
                  <a:solidFill>
                    <a:schemeClr val="bg1"/>
                  </a:solidFill>
                  <a:latin typeface="Aharoni"/>
                  <a:cs typeface="Aharoni"/>
                </a:rPr>
                <a:t>it</a:t>
              </a:r>
              <a:endParaRPr lang="en-US"/>
            </a:p>
            <a:p>
              <a:r>
                <a:rPr lang="en-GB" sz="1600">
                  <a:solidFill>
                    <a:schemeClr val="bg1"/>
                  </a:solidFill>
                  <a:latin typeface="Aharoni"/>
                  <a:cs typeface="Aharoni"/>
                </a:rPr>
                <a:t>its</a:t>
              </a:r>
              <a:endParaRPr lang="en-GB" sz="1600">
                <a:solidFill>
                  <a:schemeClr val="bg1"/>
                </a:solidFill>
                <a:latin typeface="Aharoni" panose="02010803020104030203" pitchFamily="2" charset="-79"/>
                <a:cs typeface="Aharoni" panose="02010803020104030203" pitchFamily="2" charset="-79"/>
              </a:endParaRPr>
            </a:p>
          </p:txBody>
        </p:sp>
      </p:grpSp>
      <p:grpSp>
        <p:nvGrpSpPr>
          <p:cNvPr id="26" name="Group 25">
            <a:extLst>
              <a:ext uri="{FF2B5EF4-FFF2-40B4-BE49-F238E27FC236}">
                <a16:creationId xmlns:a16="http://schemas.microsoft.com/office/drawing/2014/main" id="{BE75415E-F3C0-ACE3-E861-906101E0CC06}"/>
              </a:ext>
            </a:extLst>
          </p:cNvPr>
          <p:cNvGrpSpPr/>
          <p:nvPr/>
        </p:nvGrpSpPr>
        <p:grpSpPr>
          <a:xfrm>
            <a:off x="10505205" y="4529169"/>
            <a:ext cx="1050177" cy="925025"/>
            <a:chOff x="10505205" y="4954483"/>
            <a:chExt cx="1050177" cy="925025"/>
          </a:xfrm>
        </p:grpSpPr>
        <p:sp>
          <p:nvSpPr>
            <p:cNvPr id="23" name="Oval 22">
              <a:extLst>
                <a:ext uri="{FF2B5EF4-FFF2-40B4-BE49-F238E27FC236}">
                  <a16:creationId xmlns:a16="http://schemas.microsoft.com/office/drawing/2014/main" id="{DCEDB961-E29B-0581-694D-AC80DB382946}"/>
                </a:ext>
              </a:extLst>
            </p:cNvPr>
            <p:cNvSpPr/>
            <p:nvPr/>
          </p:nvSpPr>
          <p:spPr>
            <a:xfrm>
              <a:off x="10505205" y="4954483"/>
              <a:ext cx="925025" cy="925025"/>
            </a:xfrm>
            <a:prstGeom prst="ellipse">
              <a:avLst/>
            </a:prstGeom>
            <a:solidFill>
              <a:srgbClr val="ADC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9B30607-320D-11B8-A778-F3C2614D79FF}"/>
                </a:ext>
              </a:extLst>
            </p:cNvPr>
            <p:cNvSpPr txBox="1"/>
            <p:nvPr/>
          </p:nvSpPr>
          <p:spPr>
            <a:xfrm>
              <a:off x="10737235" y="5124607"/>
              <a:ext cx="818147" cy="584775"/>
            </a:xfrm>
            <a:prstGeom prst="rect">
              <a:avLst/>
            </a:prstGeom>
            <a:noFill/>
          </p:spPr>
          <p:txBody>
            <a:bodyPr wrap="square" rtlCol="0">
              <a:spAutoFit/>
            </a:bodyPr>
            <a:lstStyle/>
            <a:p>
              <a:r>
                <a:rPr lang="en-GB" sz="1600" err="1">
                  <a:solidFill>
                    <a:schemeClr val="bg1"/>
                  </a:solidFill>
                  <a:latin typeface="Aharoni" panose="02010803020104030203" pitchFamily="2" charset="-79"/>
                  <a:cs typeface="Aharoni" panose="02010803020104030203" pitchFamily="2" charset="-79"/>
                </a:rPr>
                <a:t>xe</a:t>
              </a:r>
              <a:endParaRPr lang="en-GB" sz="1600">
                <a:solidFill>
                  <a:schemeClr val="bg1"/>
                </a:solidFill>
                <a:latin typeface="Aharoni" panose="02010803020104030203" pitchFamily="2" charset="-79"/>
                <a:cs typeface="Aharoni" panose="02010803020104030203" pitchFamily="2" charset="-79"/>
              </a:endParaRPr>
            </a:p>
            <a:p>
              <a:r>
                <a:rPr lang="en-GB" sz="1600" err="1">
                  <a:solidFill>
                    <a:schemeClr val="bg1"/>
                  </a:solidFill>
                  <a:latin typeface="Aharoni" panose="02010803020104030203" pitchFamily="2" charset="-79"/>
                  <a:cs typeface="Aharoni" panose="02010803020104030203" pitchFamily="2" charset="-79"/>
                </a:rPr>
                <a:t>xyr</a:t>
              </a:r>
              <a:endParaRPr lang="en-GB" sz="160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473103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lIns="91440" tIns="45720" rIns="91440" bIns="45720" rtlCol="0" anchor="t">
            <a:spAutoFit/>
          </a:bodyPr>
          <a:lstStyle/>
          <a:p>
            <a:pPr algn="ctr">
              <a:lnSpc>
                <a:spcPct val="250000"/>
              </a:lnSpc>
            </a:pPr>
            <a:r>
              <a:rPr lang="en-GB" sz="2600">
                <a:solidFill>
                  <a:schemeClr val="bg1"/>
                </a:solidFill>
              </a:rPr>
              <a:t>TRANS</a:t>
            </a:r>
          </a:p>
          <a:p>
            <a:pPr algn="ctr">
              <a:lnSpc>
                <a:spcPct val="250000"/>
              </a:lnSpc>
            </a:pPr>
            <a:r>
              <a:rPr lang="en-GB" sz="2600">
                <a:solidFill>
                  <a:schemeClr val="bg1"/>
                </a:solidFill>
              </a:rPr>
              <a:t>NON-BINARY</a:t>
            </a:r>
          </a:p>
          <a:p>
            <a:pPr algn="ctr">
              <a:lnSpc>
                <a:spcPct val="250000"/>
              </a:lnSpc>
            </a:pPr>
            <a:r>
              <a:rPr lang="en-GB" sz="2600">
                <a:solidFill>
                  <a:schemeClr val="bg1"/>
                </a:solidFill>
              </a:rPr>
              <a:t>GENDERQUEER</a:t>
            </a:r>
          </a:p>
          <a:p>
            <a:pPr algn="ctr">
              <a:lnSpc>
                <a:spcPct val="250000"/>
              </a:lnSpc>
            </a:pPr>
            <a:r>
              <a:rPr lang="en-GB" sz="2600">
                <a:solidFill>
                  <a:schemeClr val="bg1"/>
                </a:solidFill>
              </a:rPr>
              <a:t>AGENDER</a:t>
            </a:r>
          </a:p>
          <a:p>
            <a:pPr algn="ctr">
              <a:lnSpc>
                <a:spcPct val="250000"/>
              </a:lnSpc>
            </a:pPr>
            <a:r>
              <a:rPr lang="en-GB" sz="2600">
                <a:solidFill>
                  <a:schemeClr val="bg1"/>
                </a:solidFill>
              </a:rPr>
              <a:t>GENDERFLUID</a:t>
            </a:r>
          </a:p>
          <a:p>
            <a:pPr algn="ctr">
              <a:lnSpc>
                <a:spcPct val="250000"/>
              </a:lnSpc>
            </a:pPr>
            <a:r>
              <a:rPr lang="en-GB" sz="2600">
                <a:solidFill>
                  <a:schemeClr val="bg1"/>
                </a:solidFill>
              </a:rPr>
              <a:t>INTERSEX</a:t>
            </a:r>
          </a:p>
          <a:p>
            <a:pPr algn="ctr">
              <a:lnSpc>
                <a:spcPct val="250000"/>
              </a:lnSpc>
            </a:pPr>
            <a:r>
              <a:rPr lang="en-GB" sz="2600">
                <a:solidFill>
                  <a:schemeClr val="bg1"/>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pic>
        <p:nvPicPr>
          <p:cNvPr id="1026" name="Picture 2" descr="Transgender flag - Wikipedia">
            <a:extLst>
              <a:ext uri="{FF2B5EF4-FFF2-40B4-BE49-F238E27FC236}">
                <a16:creationId xmlns:a16="http://schemas.microsoft.com/office/drawing/2014/main" id="{06B61734-BC00-8B2C-8195-E77F8BE8E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067" y="455025"/>
            <a:ext cx="2191507" cy="1306884"/>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3" name="Picture 2" descr="10 ways to step up as an ally to non-binary people | Stonewall">
            <a:extLst>
              <a:ext uri="{FF2B5EF4-FFF2-40B4-BE49-F238E27FC236}">
                <a16:creationId xmlns:a16="http://schemas.microsoft.com/office/drawing/2014/main" id="{77D4AB40-8822-41ED-4293-8CD82EFF4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164" y="458992"/>
            <a:ext cx="2191507" cy="1306883"/>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5" name="Picture 2" descr="Genderqueer Flag (LGBTQ+ Pride) | Flags and Flagpoles">
            <a:extLst>
              <a:ext uri="{FF2B5EF4-FFF2-40B4-BE49-F238E27FC236}">
                <a16:creationId xmlns:a16="http://schemas.microsoft.com/office/drawing/2014/main" id="{B9B82D5A-9BBE-C32E-5D00-FE4AB6FD38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28"/>
          <a:stretch/>
        </p:blipFill>
        <p:spPr bwMode="auto">
          <a:xfrm>
            <a:off x="9401969" y="454602"/>
            <a:ext cx="2191508" cy="1309746"/>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D6E09EB-9641-9C9C-5BCC-748100FB2B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46" b="7146"/>
          <a:stretch/>
        </p:blipFill>
        <p:spPr bwMode="auto">
          <a:xfrm>
            <a:off x="4128891" y="2231074"/>
            <a:ext cx="2191507" cy="1346988"/>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14" name="Picture 2" descr="Gender fluidity - Wikipedia">
            <a:extLst>
              <a:ext uri="{FF2B5EF4-FFF2-40B4-BE49-F238E27FC236}">
                <a16:creationId xmlns:a16="http://schemas.microsoft.com/office/drawing/2014/main" id="{4814A9D1-81CD-EF5F-5DAB-4CFDD82FA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3426" y="2228589"/>
            <a:ext cx="2191505" cy="13202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16" name="Picture 2" descr="upload.wikimedia.org/wikipedia/commons/thumb/3/...">
            <a:extLst>
              <a:ext uri="{FF2B5EF4-FFF2-40B4-BE49-F238E27FC236}">
                <a16:creationId xmlns:a16="http://schemas.microsoft.com/office/drawing/2014/main" id="{2D182A58-CC48-004F-B33C-7B7DBA848F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806" b="4806"/>
          <a:stretch/>
        </p:blipFill>
        <p:spPr bwMode="auto">
          <a:xfrm>
            <a:off x="9375233" y="2226106"/>
            <a:ext cx="2184301" cy="1360357"/>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18" name="Picture 4" descr="Progress Pride Flag Download - Make Badges">
            <a:extLst>
              <a:ext uri="{FF2B5EF4-FFF2-40B4-BE49-F238E27FC236}">
                <a16:creationId xmlns:a16="http://schemas.microsoft.com/office/drawing/2014/main" id="{D4FDF684-9E3C-B606-D8E8-14CCFA792A5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6458"/>
          <a:stretch/>
        </p:blipFill>
        <p:spPr bwMode="auto">
          <a:xfrm>
            <a:off x="4164033" y="4062545"/>
            <a:ext cx="2191507" cy="13549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C76AC9-B34B-C742-081D-543B3C934B49}"/>
              </a:ext>
            </a:extLst>
          </p:cNvPr>
          <p:cNvSpPr txBox="1"/>
          <p:nvPr/>
        </p:nvSpPr>
        <p:spPr>
          <a:xfrm>
            <a:off x="7197328" y="4196953"/>
            <a:ext cx="45184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See full deck for more information on the flags</a:t>
            </a:r>
            <a:endParaRPr lang="en-US"/>
          </a:p>
        </p:txBody>
      </p:sp>
    </p:spTree>
    <p:extLst>
      <p:ext uri="{BB962C8B-B14F-4D97-AF65-F5344CB8AC3E}">
        <p14:creationId xmlns:p14="http://schemas.microsoft.com/office/powerpoint/2010/main" val="394115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047E2A-ABE6-9C19-D467-E64003D1050F}"/>
              </a:ext>
            </a:extLst>
          </p:cNvPr>
          <p:cNvSpPr/>
          <p:nvPr/>
        </p:nvSpPr>
        <p:spPr>
          <a:xfrm>
            <a:off x="770056" y="317330"/>
            <a:ext cx="3274469" cy="782943"/>
          </a:xfrm>
          <a:prstGeom prst="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rtlCol="0">
            <a:spAutoFit/>
          </a:bodyPr>
          <a:lstStyle/>
          <a:p>
            <a:pPr algn="ctr">
              <a:lnSpc>
                <a:spcPct val="250000"/>
              </a:lnSpc>
            </a:pPr>
            <a:r>
              <a:rPr lang="en-GB" sz="2600">
                <a:solidFill>
                  <a:schemeClr val="bg1"/>
                </a:solidFill>
              </a:rPr>
              <a:t>TRANS</a:t>
            </a:r>
          </a:p>
          <a:p>
            <a:pPr algn="ctr">
              <a:lnSpc>
                <a:spcPct val="250000"/>
              </a:lnSpc>
            </a:pPr>
            <a:r>
              <a:rPr lang="en-GB" sz="2600">
                <a:solidFill>
                  <a:schemeClr val="accent4">
                    <a:lumMod val="60000"/>
                    <a:lumOff val="40000"/>
                  </a:schemeClr>
                </a:solidFill>
              </a:rPr>
              <a:t>NON-BINARY</a:t>
            </a:r>
          </a:p>
          <a:p>
            <a:pPr algn="ctr">
              <a:lnSpc>
                <a:spcPct val="250000"/>
              </a:lnSpc>
            </a:pPr>
            <a:r>
              <a:rPr lang="en-GB" sz="2600">
                <a:solidFill>
                  <a:schemeClr val="accent4">
                    <a:lumMod val="60000"/>
                    <a:lumOff val="40000"/>
                  </a:schemeClr>
                </a:solidFill>
              </a:rPr>
              <a:t>GENDERQUEER</a:t>
            </a:r>
          </a:p>
          <a:p>
            <a:pPr algn="ctr">
              <a:lnSpc>
                <a:spcPct val="250000"/>
              </a:lnSpc>
            </a:pPr>
            <a:r>
              <a:rPr lang="en-GB" sz="2600">
                <a:solidFill>
                  <a:schemeClr val="accent4">
                    <a:lumMod val="60000"/>
                    <a:lumOff val="40000"/>
                  </a:schemeClr>
                </a:solidFill>
              </a:rPr>
              <a:t>AGENDER</a:t>
            </a:r>
          </a:p>
          <a:p>
            <a:pPr algn="ctr">
              <a:lnSpc>
                <a:spcPct val="250000"/>
              </a:lnSpc>
            </a:pPr>
            <a:r>
              <a:rPr lang="en-GB" sz="2600">
                <a:solidFill>
                  <a:schemeClr val="accent4">
                    <a:lumMod val="60000"/>
                    <a:lumOff val="40000"/>
                  </a:schemeClr>
                </a:solidFill>
              </a:rPr>
              <a:t>GENDERFLUID</a:t>
            </a:r>
          </a:p>
          <a:p>
            <a:pPr algn="ctr">
              <a:lnSpc>
                <a:spcPct val="250000"/>
              </a:lnSpc>
            </a:pPr>
            <a:r>
              <a:rPr lang="en-GB" sz="2600">
                <a:solidFill>
                  <a:schemeClr val="accent4">
                    <a:lumMod val="60000"/>
                    <a:lumOff val="40000"/>
                  </a:schemeClr>
                </a:solidFill>
              </a:rPr>
              <a:t>INTERSEX</a:t>
            </a:r>
          </a:p>
          <a:p>
            <a:pPr algn="ctr">
              <a:lnSpc>
                <a:spcPct val="250000"/>
              </a:lnSpc>
            </a:pPr>
            <a:r>
              <a:rPr lang="en-GB" sz="2600">
                <a:solidFill>
                  <a:schemeClr val="accent4">
                    <a:lumMod val="60000"/>
                    <a:lumOff val="40000"/>
                  </a:schemeClr>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sp>
        <p:nvSpPr>
          <p:cNvPr id="13" name="Rectangle 12">
            <a:extLst>
              <a:ext uri="{FF2B5EF4-FFF2-40B4-BE49-F238E27FC236}">
                <a16:creationId xmlns:a16="http://schemas.microsoft.com/office/drawing/2014/main" id="{D12F2D4C-7CEA-CCF7-5A56-A0BBF0272AC6}"/>
              </a:ext>
            </a:extLst>
          </p:cNvPr>
          <p:cNvSpPr/>
          <p:nvPr/>
        </p:nvSpPr>
        <p:spPr>
          <a:xfrm>
            <a:off x="770056" y="317329"/>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Transgender flag - Wikipedia">
            <a:extLst>
              <a:ext uri="{FF2B5EF4-FFF2-40B4-BE49-F238E27FC236}">
                <a16:creationId xmlns:a16="http://schemas.microsoft.com/office/drawing/2014/main" id="{06B61734-BC00-8B2C-8195-E77F8BE8E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172" y="1003130"/>
            <a:ext cx="6188664" cy="3713198"/>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54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7092B6-4A9A-75CD-E1EF-DB80793F2CD9}"/>
              </a:ext>
            </a:extLst>
          </p:cNvPr>
          <p:cNvSpPr txBox="1"/>
          <p:nvPr/>
        </p:nvSpPr>
        <p:spPr>
          <a:xfrm>
            <a:off x="4318915" y="4102596"/>
            <a:ext cx="77731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p:txBody>
      </p:sp>
      <p:sp>
        <p:nvSpPr>
          <p:cNvPr id="12" name="Rectangle 11">
            <a:extLst>
              <a:ext uri="{FF2B5EF4-FFF2-40B4-BE49-F238E27FC236}">
                <a16:creationId xmlns:a16="http://schemas.microsoft.com/office/drawing/2014/main" id="{86047E2A-ABE6-9C19-D467-E64003D1050F}"/>
              </a:ext>
            </a:extLst>
          </p:cNvPr>
          <p:cNvSpPr/>
          <p:nvPr/>
        </p:nvSpPr>
        <p:spPr>
          <a:xfrm>
            <a:off x="770056" y="1276880"/>
            <a:ext cx="3274469" cy="782943"/>
          </a:xfrm>
          <a:prstGeom prst="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rtlCol="0">
            <a:spAutoFit/>
          </a:bodyPr>
          <a:lstStyle/>
          <a:p>
            <a:pPr algn="ctr">
              <a:lnSpc>
                <a:spcPct val="250000"/>
              </a:lnSpc>
            </a:pPr>
            <a:r>
              <a:rPr lang="en-GB" sz="2600">
                <a:solidFill>
                  <a:schemeClr val="accent4">
                    <a:lumMod val="60000"/>
                    <a:lumOff val="40000"/>
                  </a:schemeClr>
                </a:solidFill>
              </a:rPr>
              <a:t>TRANS</a:t>
            </a:r>
          </a:p>
          <a:p>
            <a:pPr algn="ctr">
              <a:lnSpc>
                <a:spcPct val="250000"/>
              </a:lnSpc>
            </a:pPr>
            <a:r>
              <a:rPr lang="en-GB" sz="2600">
                <a:solidFill>
                  <a:schemeClr val="bg1"/>
                </a:solidFill>
              </a:rPr>
              <a:t>NON-BINARY</a:t>
            </a:r>
          </a:p>
          <a:p>
            <a:pPr algn="ctr">
              <a:lnSpc>
                <a:spcPct val="250000"/>
              </a:lnSpc>
            </a:pPr>
            <a:r>
              <a:rPr lang="en-GB" sz="2600">
                <a:solidFill>
                  <a:schemeClr val="accent4">
                    <a:lumMod val="60000"/>
                    <a:lumOff val="40000"/>
                  </a:schemeClr>
                </a:solidFill>
              </a:rPr>
              <a:t>GENDERQUEER</a:t>
            </a:r>
          </a:p>
          <a:p>
            <a:pPr algn="ctr">
              <a:lnSpc>
                <a:spcPct val="250000"/>
              </a:lnSpc>
            </a:pPr>
            <a:r>
              <a:rPr lang="en-GB" sz="2600">
                <a:solidFill>
                  <a:schemeClr val="accent4">
                    <a:lumMod val="60000"/>
                    <a:lumOff val="40000"/>
                  </a:schemeClr>
                </a:solidFill>
              </a:rPr>
              <a:t>AGENDER</a:t>
            </a:r>
          </a:p>
          <a:p>
            <a:pPr algn="ctr">
              <a:lnSpc>
                <a:spcPct val="250000"/>
              </a:lnSpc>
            </a:pPr>
            <a:r>
              <a:rPr lang="en-GB" sz="2600">
                <a:solidFill>
                  <a:schemeClr val="accent4">
                    <a:lumMod val="60000"/>
                    <a:lumOff val="40000"/>
                  </a:schemeClr>
                </a:solidFill>
              </a:rPr>
              <a:t>GENDERFLUID</a:t>
            </a:r>
          </a:p>
          <a:p>
            <a:pPr algn="ctr">
              <a:lnSpc>
                <a:spcPct val="250000"/>
              </a:lnSpc>
            </a:pPr>
            <a:r>
              <a:rPr lang="en-GB" sz="2600">
                <a:solidFill>
                  <a:schemeClr val="accent4">
                    <a:lumMod val="60000"/>
                    <a:lumOff val="40000"/>
                  </a:schemeClr>
                </a:solidFill>
              </a:rPr>
              <a:t>INTERSEX</a:t>
            </a:r>
          </a:p>
          <a:p>
            <a:pPr algn="ctr">
              <a:lnSpc>
                <a:spcPct val="250000"/>
              </a:lnSpc>
            </a:pPr>
            <a:r>
              <a:rPr lang="en-GB" sz="2600">
                <a:solidFill>
                  <a:schemeClr val="accent4">
                    <a:lumMod val="60000"/>
                    <a:lumOff val="40000"/>
                  </a:schemeClr>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sp>
        <p:nvSpPr>
          <p:cNvPr id="13" name="Rectangle 12">
            <a:extLst>
              <a:ext uri="{FF2B5EF4-FFF2-40B4-BE49-F238E27FC236}">
                <a16:creationId xmlns:a16="http://schemas.microsoft.com/office/drawing/2014/main" id="{D12F2D4C-7CEA-CCF7-5A56-A0BBF0272AC6}"/>
              </a:ext>
            </a:extLst>
          </p:cNvPr>
          <p:cNvSpPr/>
          <p:nvPr/>
        </p:nvSpPr>
        <p:spPr>
          <a:xfrm>
            <a:off x="770056" y="1276879"/>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10 ways to step up as an ally to non-binary people | Stonewall">
            <a:extLst>
              <a:ext uri="{FF2B5EF4-FFF2-40B4-BE49-F238E27FC236}">
                <a16:creationId xmlns:a16="http://schemas.microsoft.com/office/drawing/2014/main" id="{B1A98CE0-463E-5B0D-DA24-76F756441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9" y="1087308"/>
            <a:ext cx="6188664" cy="3713198"/>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340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enderqueer Flag (LGBTQ+ Pride) | Flags and Flagpoles">
            <a:extLst>
              <a:ext uri="{FF2B5EF4-FFF2-40B4-BE49-F238E27FC236}">
                <a16:creationId xmlns:a16="http://schemas.microsoft.com/office/drawing/2014/main" id="{17BADEBC-677F-A965-D94C-C5C5CD84FF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28"/>
          <a:stretch/>
        </p:blipFill>
        <p:spPr bwMode="auto">
          <a:xfrm>
            <a:off x="4950285" y="1176497"/>
            <a:ext cx="6188665" cy="3689324"/>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047E2A-ABE6-9C19-D467-E64003D1050F}"/>
              </a:ext>
            </a:extLst>
          </p:cNvPr>
          <p:cNvSpPr/>
          <p:nvPr/>
        </p:nvSpPr>
        <p:spPr>
          <a:xfrm>
            <a:off x="770056" y="2239407"/>
            <a:ext cx="3274469" cy="782943"/>
          </a:xfrm>
          <a:prstGeom prst="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rtlCol="0">
            <a:spAutoFit/>
          </a:bodyPr>
          <a:lstStyle/>
          <a:p>
            <a:pPr algn="ctr">
              <a:lnSpc>
                <a:spcPct val="250000"/>
              </a:lnSpc>
            </a:pPr>
            <a:r>
              <a:rPr lang="en-GB" sz="2600">
                <a:solidFill>
                  <a:schemeClr val="accent4">
                    <a:lumMod val="60000"/>
                    <a:lumOff val="40000"/>
                  </a:schemeClr>
                </a:solidFill>
              </a:rPr>
              <a:t>TRANS</a:t>
            </a:r>
          </a:p>
          <a:p>
            <a:pPr algn="ctr">
              <a:lnSpc>
                <a:spcPct val="250000"/>
              </a:lnSpc>
            </a:pPr>
            <a:r>
              <a:rPr lang="en-GB" sz="2600">
                <a:solidFill>
                  <a:schemeClr val="accent4">
                    <a:lumMod val="60000"/>
                    <a:lumOff val="40000"/>
                  </a:schemeClr>
                </a:solidFill>
              </a:rPr>
              <a:t>NON-BINARY</a:t>
            </a:r>
          </a:p>
          <a:p>
            <a:pPr algn="ctr">
              <a:lnSpc>
                <a:spcPct val="250000"/>
              </a:lnSpc>
            </a:pPr>
            <a:r>
              <a:rPr lang="en-GB" sz="2600">
                <a:solidFill>
                  <a:schemeClr val="bg1"/>
                </a:solidFill>
              </a:rPr>
              <a:t>GENDERQUEER</a:t>
            </a:r>
          </a:p>
          <a:p>
            <a:pPr algn="ctr">
              <a:lnSpc>
                <a:spcPct val="250000"/>
              </a:lnSpc>
            </a:pPr>
            <a:r>
              <a:rPr lang="en-GB" sz="2600">
                <a:solidFill>
                  <a:schemeClr val="accent4">
                    <a:lumMod val="60000"/>
                    <a:lumOff val="40000"/>
                  </a:schemeClr>
                </a:solidFill>
              </a:rPr>
              <a:t>AGENDER</a:t>
            </a:r>
          </a:p>
          <a:p>
            <a:pPr algn="ctr">
              <a:lnSpc>
                <a:spcPct val="250000"/>
              </a:lnSpc>
            </a:pPr>
            <a:r>
              <a:rPr lang="en-GB" sz="2600">
                <a:solidFill>
                  <a:schemeClr val="accent4">
                    <a:lumMod val="60000"/>
                    <a:lumOff val="40000"/>
                  </a:schemeClr>
                </a:solidFill>
              </a:rPr>
              <a:t>GENDERFLUID</a:t>
            </a:r>
          </a:p>
          <a:p>
            <a:pPr algn="ctr">
              <a:lnSpc>
                <a:spcPct val="250000"/>
              </a:lnSpc>
            </a:pPr>
            <a:r>
              <a:rPr lang="en-GB" sz="2600">
                <a:solidFill>
                  <a:schemeClr val="accent4">
                    <a:lumMod val="60000"/>
                    <a:lumOff val="40000"/>
                  </a:schemeClr>
                </a:solidFill>
              </a:rPr>
              <a:t>INTERSEX</a:t>
            </a:r>
          </a:p>
          <a:p>
            <a:pPr algn="ctr">
              <a:lnSpc>
                <a:spcPct val="250000"/>
              </a:lnSpc>
            </a:pPr>
            <a:r>
              <a:rPr lang="en-GB" sz="2600">
                <a:solidFill>
                  <a:schemeClr val="accent4">
                    <a:lumMod val="60000"/>
                    <a:lumOff val="40000"/>
                  </a:schemeClr>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sp>
        <p:nvSpPr>
          <p:cNvPr id="13" name="Rectangle 12">
            <a:extLst>
              <a:ext uri="{FF2B5EF4-FFF2-40B4-BE49-F238E27FC236}">
                <a16:creationId xmlns:a16="http://schemas.microsoft.com/office/drawing/2014/main" id="{D12F2D4C-7CEA-CCF7-5A56-A0BBF0272AC6}"/>
              </a:ext>
            </a:extLst>
          </p:cNvPr>
          <p:cNvSpPr/>
          <p:nvPr/>
        </p:nvSpPr>
        <p:spPr>
          <a:xfrm>
            <a:off x="770056" y="2239406"/>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8948735-30B7-A310-95C8-35FD8F76C4E7}"/>
              </a:ext>
            </a:extLst>
          </p:cNvPr>
          <p:cNvSpPr txBox="1"/>
          <p:nvPr/>
        </p:nvSpPr>
        <p:spPr>
          <a:xfrm>
            <a:off x="4318915" y="4102596"/>
            <a:ext cx="77731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p:txBody>
      </p:sp>
    </p:spTree>
    <p:extLst>
      <p:ext uri="{BB962C8B-B14F-4D97-AF65-F5344CB8AC3E}">
        <p14:creationId xmlns:p14="http://schemas.microsoft.com/office/powerpoint/2010/main" val="2251092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84172E6-A59E-5057-9FF6-84222EB0A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46" b="7146"/>
          <a:stretch/>
        </p:blipFill>
        <p:spPr bwMode="auto">
          <a:xfrm>
            <a:off x="4917629" y="1054652"/>
            <a:ext cx="6188664" cy="3713198"/>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047E2A-ABE6-9C19-D467-E64003D1050F}"/>
              </a:ext>
            </a:extLst>
          </p:cNvPr>
          <p:cNvSpPr/>
          <p:nvPr/>
        </p:nvSpPr>
        <p:spPr>
          <a:xfrm>
            <a:off x="770056" y="3234017"/>
            <a:ext cx="3274469" cy="782943"/>
          </a:xfrm>
          <a:prstGeom prst="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rtlCol="0">
            <a:spAutoFit/>
          </a:bodyPr>
          <a:lstStyle/>
          <a:p>
            <a:pPr algn="ctr">
              <a:lnSpc>
                <a:spcPct val="250000"/>
              </a:lnSpc>
            </a:pPr>
            <a:r>
              <a:rPr lang="en-GB" sz="2600">
                <a:solidFill>
                  <a:schemeClr val="accent4">
                    <a:lumMod val="60000"/>
                    <a:lumOff val="40000"/>
                  </a:schemeClr>
                </a:solidFill>
              </a:rPr>
              <a:t>TRANS</a:t>
            </a:r>
          </a:p>
          <a:p>
            <a:pPr algn="ctr">
              <a:lnSpc>
                <a:spcPct val="250000"/>
              </a:lnSpc>
            </a:pPr>
            <a:r>
              <a:rPr lang="en-GB" sz="2600">
                <a:solidFill>
                  <a:schemeClr val="accent4">
                    <a:lumMod val="60000"/>
                    <a:lumOff val="40000"/>
                  </a:schemeClr>
                </a:solidFill>
              </a:rPr>
              <a:t>NON-BINARY</a:t>
            </a:r>
          </a:p>
          <a:p>
            <a:pPr algn="ctr">
              <a:lnSpc>
                <a:spcPct val="250000"/>
              </a:lnSpc>
            </a:pPr>
            <a:r>
              <a:rPr lang="en-GB" sz="2600">
                <a:solidFill>
                  <a:schemeClr val="accent4">
                    <a:lumMod val="60000"/>
                    <a:lumOff val="40000"/>
                  </a:schemeClr>
                </a:solidFill>
              </a:rPr>
              <a:t>GENDERQUEER</a:t>
            </a:r>
          </a:p>
          <a:p>
            <a:pPr algn="ctr">
              <a:lnSpc>
                <a:spcPct val="250000"/>
              </a:lnSpc>
            </a:pPr>
            <a:r>
              <a:rPr lang="en-GB" sz="2600">
                <a:solidFill>
                  <a:schemeClr val="bg1"/>
                </a:solidFill>
              </a:rPr>
              <a:t>AGENDER</a:t>
            </a:r>
          </a:p>
          <a:p>
            <a:pPr algn="ctr">
              <a:lnSpc>
                <a:spcPct val="250000"/>
              </a:lnSpc>
            </a:pPr>
            <a:r>
              <a:rPr lang="en-GB" sz="2600">
                <a:solidFill>
                  <a:schemeClr val="accent4">
                    <a:lumMod val="60000"/>
                    <a:lumOff val="40000"/>
                  </a:schemeClr>
                </a:solidFill>
              </a:rPr>
              <a:t>GENDERFLUID</a:t>
            </a:r>
          </a:p>
          <a:p>
            <a:pPr algn="ctr">
              <a:lnSpc>
                <a:spcPct val="250000"/>
              </a:lnSpc>
            </a:pPr>
            <a:r>
              <a:rPr lang="en-GB" sz="2600">
                <a:solidFill>
                  <a:schemeClr val="accent4">
                    <a:lumMod val="60000"/>
                    <a:lumOff val="40000"/>
                  </a:schemeClr>
                </a:solidFill>
              </a:rPr>
              <a:t>INTERSEX</a:t>
            </a:r>
          </a:p>
          <a:p>
            <a:pPr algn="ctr">
              <a:lnSpc>
                <a:spcPct val="250000"/>
              </a:lnSpc>
            </a:pPr>
            <a:r>
              <a:rPr lang="en-GB" sz="2600">
                <a:solidFill>
                  <a:schemeClr val="accent4">
                    <a:lumMod val="60000"/>
                    <a:lumOff val="40000"/>
                  </a:schemeClr>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sp>
        <p:nvSpPr>
          <p:cNvPr id="13" name="Rectangle 12">
            <a:extLst>
              <a:ext uri="{FF2B5EF4-FFF2-40B4-BE49-F238E27FC236}">
                <a16:creationId xmlns:a16="http://schemas.microsoft.com/office/drawing/2014/main" id="{D12F2D4C-7CEA-CCF7-5A56-A0BBF0272AC6}"/>
              </a:ext>
            </a:extLst>
          </p:cNvPr>
          <p:cNvSpPr/>
          <p:nvPr/>
        </p:nvSpPr>
        <p:spPr>
          <a:xfrm>
            <a:off x="770056" y="3234016"/>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934FE39-ED41-9E3B-9163-51319810F6D8}"/>
              </a:ext>
            </a:extLst>
          </p:cNvPr>
          <p:cNvSpPr txBox="1"/>
          <p:nvPr/>
        </p:nvSpPr>
        <p:spPr>
          <a:xfrm>
            <a:off x="4318915" y="4102596"/>
            <a:ext cx="75682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p:txBody>
      </p:sp>
    </p:spTree>
    <p:extLst>
      <p:ext uri="{BB962C8B-B14F-4D97-AF65-F5344CB8AC3E}">
        <p14:creationId xmlns:p14="http://schemas.microsoft.com/office/powerpoint/2010/main" val="4115719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7E5E1A-5FCC-4C53-9A4C-A238086932E4}"/>
              </a:ext>
            </a:extLst>
          </p:cNvPr>
          <p:cNvSpPr>
            <a:spLocks noGrp="1"/>
          </p:cNvSpPr>
          <p:nvPr>
            <p:ph idx="1"/>
          </p:nvPr>
        </p:nvSpPr>
        <p:spPr/>
        <p:txBody>
          <a:bodyPr>
            <a:noAutofit/>
          </a:bodyPr>
          <a:lstStyle/>
          <a:p>
            <a:pPr>
              <a:lnSpc>
                <a:spcPct val="120000"/>
              </a:lnSpc>
              <a:spcBef>
                <a:spcPts val="750"/>
              </a:spcBef>
            </a:pPr>
            <a:r>
              <a:rPr lang="en-GB" sz="1600" i="1"/>
              <a:t>Please hide this slide before beginning your presentation. </a:t>
            </a:r>
          </a:p>
          <a:p>
            <a:pPr>
              <a:lnSpc>
                <a:spcPct val="120000"/>
              </a:lnSpc>
              <a:spcBef>
                <a:spcPts val="750"/>
              </a:spcBef>
            </a:pPr>
            <a:r>
              <a:rPr lang="en-GB" sz="1600"/>
              <a:t>This resource is a full Building Equality Trans Allyship Toolbox Talk. </a:t>
            </a:r>
          </a:p>
          <a:p>
            <a:pPr>
              <a:lnSpc>
                <a:spcPct val="120000"/>
              </a:lnSpc>
              <a:spcBef>
                <a:spcPts val="750"/>
              </a:spcBef>
            </a:pPr>
            <a:r>
              <a:rPr lang="en-GB" sz="1600"/>
              <a:t>This resource is intended to be used as the presenter sees necessary - in its entirety or in sections. </a:t>
            </a:r>
          </a:p>
          <a:p>
            <a:pPr>
              <a:lnSpc>
                <a:spcPct val="120000"/>
              </a:lnSpc>
              <a:spcBef>
                <a:spcPts val="750"/>
              </a:spcBef>
            </a:pPr>
            <a:r>
              <a:rPr lang="en-GB" sz="1600"/>
              <a:t>For example: we recommend you always use section 1 as the introduction of your talk – to introduce terminology and to provide the foundations of your talk. </a:t>
            </a:r>
          </a:p>
          <a:p>
            <a:pPr>
              <a:lnSpc>
                <a:spcPct val="120000"/>
              </a:lnSpc>
              <a:spcBef>
                <a:spcPts val="750"/>
              </a:spcBef>
            </a:pPr>
            <a:r>
              <a:rPr lang="en-GB" sz="1600"/>
              <a:t>However, you may do a talk on Misconceptions using section 5, for example.</a:t>
            </a:r>
          </a:p>
          <a:p>
            <a:pPr>
              <a:lnSpc>
                <a:spcPct val="120000"/>
              </a:lnSpc>
              <a:spcBef>
                <a:spcPts val="750"/>
              </a:spcBef>
            </a:pPr>
            <a:r>
              <a:rPr lang="en-GB" sz="1600"/>
              <a:t>Which slides and sections you use are down to the time limit available, the intended audience and intended message. </a:t>
            </a:r>
          </a:p>
          <a:p>
            <a:pPr>
              <a:lnSpc>
                <a:spcPct val="120000"/>
              </a:lnSpc>
              <a:spcBef>
                <a:spcPts val="750"/>
              </a:spcBef>
            </a:pPr>
            <a:r>
              <a:rPr lang="en-GB" sz="1600"/>
              <a:t>There are also many interactive elements to the toolbox talk, which you could use on their own as inclusion moments.</a:t>
            </a:r>
          </a:p>
          <a:p>
            <a:pPr>
              <a:lnSpc>
                <a:spcPct val="120000"/>
              </a:lnSpc>
              <a:spcBef>
                <a:spcPts val="750"/>
              </a:spcBef>
            </a:pPr>
            <a:r>
              <a:rPr lang="en-GB" sz="1600"/>
              <a:t>We have developed a support pack to supplement this Toolbox Talk, which covers FAQs, resource and recommendations as well as a glossary. To assist presenters we have prepared a detailed script in the slide notes.</a:t>
            </a:r>
          </a:p>
        </p:txBody>
      </p:sp>
      <p:sp>
        <p:nvSpPr>
          <p:cNvPr id="2" name="Title 1">
            <a:extLst>
              <a:ext uri="{FF2B5EF4-FFF2-40B4-BE49-F238E27FC236}">
                <a16:creationId xmlns:a16="http://schemas.microsoft.com/office/drawing/2014/main" id="{47BE37A1-5DE8-4AB7-833C-63841B0A0CF8}"/>
              </a:ext>
            </a:extLst>
          </p:cNvPr>
          <p:cNvSpPr>
            <a:spLocks noGrp="1"/>
          </p:cNvSpPr>
          <p:nvPr>
            <p:ph type="ctrTitle"/>
          </p:nvPr>
        </p:nvSpPr>
        <p:spPr>
          <a:ln>
            <a:noFill/>
          </a:ln>
        </p:spPr>
        <p:txBody>
          <a:bodyPr/>
          <a:lstStyle/>
          <a:p>
            <a:r>
              <a:rPr lang="en-GB"/>
              <a:t>Purpose of the Toolbox Talk</a:t>
            </a:r>
          </a:p>
        </p:txBody>
      </p:sp>
      <p:sp>
        <p:nvSpPr>
          <p:cNvPr id="3" name="Content Placeholder 1">
            <a:extLst>
              <a:ext uri="{FF2B5EF4-FFF2-40B4-BE49-F238E27FC236}">
                <a16:creationId xmlns:a16="http://schemas.microsoft.com/office/drawing/2014/main" id="{F160BA0C-FB23-3E01-BF96-DE3BB258E5EC}"/>
              </a:ext>
            </a:extLst>
          </p:cNvPr>
          <p:cNvSpPr txBox="1">
            <a:spLocks/>
          </p:cNvSpPr>
          <p:nvPr/>
        </p:nvSpPr>
        <p:spPr>
          <a:xfrm>
            <a:off x="4924426" y="6024647"/>
            <a:ext cx="6673038" cy="305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800"/>
              </a:spcBef>
              <a:spcAft>
                <a:spcPts val="0"/>
              </a:spcAft>
              <a:buClr>
                <a:srgbClr val="DF1683"/>
              </a:buClr>
              <a:buSzTx/>
              <a:buFont typeface="Arial" panose="020B0604020202020204" pitchFamily="34" charset="0"/>
              <a:buNone/>
              <a:tabLst/>
              <a:defRPr/>
            </a:pPr>
            <a:r>
              <a:rPr lang="en-GB" sz="1600" i="1">
                <a:solidFill>
                  <a:srgbClr val="6F7271"/>
                </a:solidFill>
                <a:latin typeface="Arial" panose="020B0604020202020204"/>
              </a:rPr>
              <a:t>This toolbox talk has been c</a:t>
            </a:r>
            <a:r>
              <a:rPr kumimoji="0" lang="en-GB" sz="1600" b="0" i="1" u="none" strike="noStrike" kern="1200" cap="none" spc="0" normalizeH="0" baseline="0" noProof="0">
                <a:ln>
                  <a:noFill/>
                </a:ln>
                <a:solidFill>
                  <a:srgbClr val="6F7271"/>
                </a:solidFill>
                <a:effectLst/>
                <a:uLnTx/>
                <a:uFillTx/>
                <a:latin typeface="Arial" panose="020B0604020202020204"/>
                <a:ea typeface="+mn-ea"/>
                <a:cs typeface="+mn-cs"/>
              </a:rPr>
              <a:t>o-developed by Building Equality Members: AECOM, Mott McDonald, Dyer &amp; Butler, WSP</a:t>
            </a:r>
            <a:r>
              <a:rPr lang="en-GB" sz="1600" i="1">
                <a:solidFill>
                  <a:srgbClr val="6F7271"/>
                </a:solidFill>
                <a:latin typeface="Arial" panose="020B0604020202020204"/>
              </a:rPr>
              <a:t> &amp; </a:t>
            </a:r>
            <a:r>
              <a:rPr kumimoji="0" lang="en-GB" sz="1600" b="0" i="1" u="none" strike="noStrike" kern="1200" cap="none" spc="0" normalizeH="0" baseline="0" noProof="0">
                <a:ln>
                  <a:noFill/>
                </a:ln>
                <a:solidFill>
                  <a:srgbClr val="6F7271"/>
                </a:solidFill>
                <a:effectLst/>
                <a:uLnTx/>
                <a:uFillTx/>
                <a:latin typeface="Arial" panose="020B0604020202020204"/>
                <a:ea typeface="+mn-ea"/>
                <a:cs typeface="+mn-cs"/>
              </a:rPr>
              <a:t>BDP </a:t>
            </a:r>
          </a:p>
        </p:txBody>
      </p:sp>
    </p:spTree>
    <p:extLst>
      <p:ext uri="{BB962C8B-B14F-4D97-AF65-F5344CB8AC3E}">
        <p14:creationId xmlns:p14="http://schemas.microsoft.com/office/powerpoint/2010/main" val="3224611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nder fluidity - Wikipedia">
            <a:extLst>
              <a:ext uri="{FF2B5EF4-FFF2-40B4-BE49-F238E27FC236}">
                <a16:creationId xmlns:a16="http://schemas.microsoft.com/office/drawing/2014/main" id="{B0AE9F2F-5F80-743D-3121-D0B6E8082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8" y="1065536"/>
            <a:ext cx="6188662" cy="3713197"/>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047E2A-ABE6-9C19-D467-E64003D1050F}"/>
              </a:ext>
            </a:extLst>
          </p:cNvPr>
          <p:cNvSpPr/>
          <p:nvPr/>
        </p:nvSpPr>
        <p:spPr>
          <a:xfrm>
            <a:off x="770056" y="4237366"/>
            <a:ext cx="3274469" cy="782943"/>
          </a:xfrm>
          <a:prstGeom prst="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rtlCol="0">
            <a:spAutoFit/>
          </a:bodyPr>
          <a:lstStyle/>
          <a:p>
            <a:pPr algn="ctr">
              <a:lnSpc>
                <a:spcPct val="250000"/>
              </a:lnSpc>
            </a:pPr>
            <a:r>
              <a:rPr lang="en-GB" sz="2600">
                <a:solidFill>
                  <a:schemeClr val="accent4">
                    <a:lumMod val="60000"/>
                    <a:lumOff val="40000"/>
                  </a:schemeClr>
                </a:solidFill>
              </a:rPr>
              <a:t>TRANS</a:t>
            </a:r>
          </a:p>
          <a:p>
            <a:pPr algn="ctr">
              <a:lnSpc>
                <a:spcPct val="250000"/>
              </a:lnSpc>
            </a:pPr>
            <a:r>
              <a:rPr lang="en-GB" sz="2600">
                <a:solidFill>
                  <a:schemeClr val="accent4">
                    <a:lumMod val="60000"/>
                    <a:lumOff val="40000"/>
                  </a:schemeClr>
                </a:solidFill>
              </a:rPr>
              <a:t>NON-BINARY</a:t>
            </a:r>
          </a:p>
          <a:p>
            <a:pPr algn="ctr">
              <a:lnSpc>
                <a:spcPct val="250000"/>
              </a:lnSpc>
            </a:pPr>
            <a:r>
              <a:rPr lang="en-GB" sz="2600">
                <a:solidFill>
                  <a:schemeClr val="accent4">
                    <a:lumMod val="60000"/>
                    <a:lumOff val="40000"/>
                  </a:schemeClr>
                </a:solidFill>
              </a:rPr>
              <a:t>GENDERQUEER</a:t>
            </a:r>
          </a:p>
          <a:p>
            <a:pPr algn="ctr">
              <a:lnSpc>
                <a:spcPct val="250000"/>
              </a:lnSpc>
            </a:pPr>
            <a:r>
              <a:rPr lang="en-GB" sz="2600">
                <a:solidFill>
                  <a:schemeClr val="accent4">
                    <a:lumMod val="60000"/>
                    <a:lumOff val="40000"/>
                  </a:schemeClr>
                </a:solidFill>
              </a:rPr>
              <a:t>AGENDER</a:t>
            </a:r>
          </a:p>
          <a:p>
            <a:pPr algn="ctr">
              <a:lnSpc>
                <a:spcPct val="250000"/>
              </a:lnSpc>
            </a:pPr>
            <a:r>
              <a:rPr lang="en-GB" sz="2600">
                <a:solidFill>
                  <a:schemeClr val="bg1"/>
                </a:solidFill>
              </a:rPr>
              <a:t>GENDERFLUID</a:t>
            </a:r>
          </a:p>
          <a:p>
            <a:pPr algn="ctr">
              <a:lnSpc>
                <a:spcPct val="250000"/>
              </a:lnSpc>
            </a:pPr>
            <a:r>
              <a:rPr lang="en-GB" sz="2600">
                <a:solidFill>
                  <a:schemeClr val="accent4">
                    <a:lumMod val="60000"/>
                    <a:lumOff val="40000"/>
                  </a:schemeClr>
                </a:solidFill>
              </a:rPr>
              <a:t>INTERSEX</a:t>
            </a:r>
          </a:p>
          <a:p>
            <a:pPr algn="ctr">
              <a:lnSpc>
                <a:spcPct val="250000"/>
              </a:lnSpc>
            </a:pPr>
            <a:r>
              <a:rPr lang="en-GB" sz="2600">
                <a:solidFill>
                  <a:schemeClr val="accent4">
                    <a:lumMod val="60000"/>
                    <a:lumOff val="40000"/>
                  </a:schemeClr>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sp>
        <p:nvSpPr>
          <p:cNvPr id="13" name="Rectangle 12">
            <a:extLst>
              <a:ext uri="{FF2B5EF4-FFF2-40B4-BE49-F238E27FC236}">
                <a16:creationId xmlns:a16="http://schemas.microsoft.com/office/drawing/2014/main" id="{D12F2D4C-7CEA-CCF7-5A56-A0BBF0272AC6}"/>
              </a:ext>
            </a:extLst>
          </p:cNvPr>
          <p:cNvSpPr/>
          <p:nvPr/>
        </p:nvSpPr>
        <p:spPr>
          <a:xfrm>
            <a:off x="770056" y="4237365"/>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5B7C140-4EC7-C4BF-57D1-C91997CD4C80}"/>
              </a:ext>
            </a:extLst>
          </p:cNvPr>
          <p:cNvSpPr txBox="1"/>
          <p:nvPr/>
        </p:nvSpPr>
        <p:spPr>
          <a:xfrm>
            <a:off x="4318915" y="4102596"/>
            <a:ext cx="777317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solidFill>
                <a:schemeClr val="bg2">
                  <a:lumMod val="10000"/>
                </a:schemeClr>
              </a:solidFill>
              <a:cs typeface="Arial"/>
            </a:endParaRPr>
          </a:p>
          <a:p>
            <a:endParaRPr lang="en-US" sz="1600">
              <a:solidFill>
                <a:schemeClr val="bg2">
                  <a:lumMod val="10000"/>
                </a:schemeClr>
              </a:solidFill>
              <a:cs typeface="Arial"/>
            </a:endParaRPr>
          </a:p>
          <a:p>
            <a:pPr algn="l" rtl="0" fontAlgn="base"/>
            <a:endParaRPr kumimoji="0" lang="en-US" sz="16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0901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pload.wikimedia.org/wikipedia/commons/thumb/3/...">
            <a:extLst>
              <a:ext uri="{FF2B5EF4-FFF2-40B4-BE49-F238E27FC236}">
                <a16:creationId xmlns:a16="http://schemas.microsoft.com/office/drawing/2014/main" id="{1878D341-4319-6A2A-3B57-220F0713F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06" b="4806"/>
          <a:stretch/>
        </p:blipFill>
        <p:spPr bwMode="auto">
          <a:xfrm>
            <a:off x="4950286" y="1076423"/>
            <a:ext cx="6168090" cy="3713198"/>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047E2A-ABE6-9C19-D467-E64003D1050F}"/>
              </a:ext>
            </a:extLst>
          </p:cNvPr>
          <p:cNvSpPr/>
          <p:nvPr/>
        </p:nvSpPr>
        <p:spPr>
          <a:xfrm>
            <a:off x="770056" y="5227069"/>
            <a:ext cx="3274469" cy="782943"/>
          </a:xfrm>
          <a:prstGeom prst="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rtlCol="0">
            <a:spAutoFit/>
          </a:bodyPr>
          <a:lstStyle/>
          <a:p>
            <a:pPr algn="ctr">
              <a:lnSpc>
                <a:spcPct val="250000"/>
              </a:lnSpc>
            </a:pPr>
            <a:r>
              <a:rPr lang="en-GB" sz="2600">
                <a:solidFill>
                  <a:schemeClr val="accent4">
                    <a:lumMod val="60000"/>
                    <a:lumOff val="40000"/>
                  </a:schemeClr>
                </a:solidFill>
              </a:rPr>
              <a:t>TRANS</a:t>
            </a:r>
          </a:p>
          <a:p>
            <a:pPr algn="ctr">
              <a:lnSpc>
                <a:spcPct val="250000"/>
              </a:lnSpc>
            </a:pPr>
            <a:r>
              <a:rPr lang="en-GB" sz="2600">
                <a:solidFill>
                  <a:schemeClr val="accent4">
                    <a:lumMod val="60000"/>
                    <a:lumOff val="40000"/>
                  </a:schemeClr>
                </a:solidFill>
              </a:rPr>
              <a:t>NON-BINARY</a:t>
            </a:r>
          </a:p>
          <a:p>
            <a:pPr algn="ctr">
              <a:lnSpc>
                <a:spcPct val="250000"/>
              </a:lnSpc>
            </a:pPr>
            <a:r>
              <a:rPr lang="en-GB" sz="2600">
                <a:solidFill>
                  <a:schemeClr val="accent4">
                    <a:lumMod val="60000"/>
                    <a:lumOff val="40000"/>
                  </a:schemeClr>
                </a:solidFill>
              </a:rPr>
              <a:t>GENDERQUEER</a:t>
            </a:r>
          </a:p>
          <a:p>
            <a:pPr algn="ctr">
              <a:lnSpc>
                <a:spcPct val="250000"/>
              </a:lnSpc>
            </a:pPr>
            <a:r>
              <a:rPr lang="en-GB" sz="2600">
                <a:solidFill>
                  <a:schemeClr val="accent4">
                    <a:lumMod val="60000"/>
                    <a:lumOff val="40000"/>
                  </a:schemeClr>
                </a:solidFill>
              </a:rPr>
              <a:t>AGENDER</a:t>
            </a:r>
          </a:p>
          <a:p>
            <a:pPr algn="ctr">
              <a:lnSpc>
                <a:spcPct val="250000"/>
              </a:lnSpc>
            </a:pPr>
            <a:r>
              <a:rPr lang="en-GB" sz="2600">
                <a:solidFill>
                  <a:schemeClr val="accent4">
                    <a:lumMod val="60000"/>
                    <a:lumOff val="40000"/>
                  </a:schemeClr>
                </a:solidFill>
              </a:rPr>
              <a:t>GENDERFLUID</a:t>
            </a:r>
          </a:p>
          <a:p>
            <a:pPr algn="ctr">
              <a:lnSpc>
                <a:spcPct val="250000"/>
              </a:lnSpc>
            </a:pPr>
            <a:r>
              <a:rPr lang="en-GB" sz="2600">
                <a:solidFill>
                  <a:schemeClr val="bg1"/>
                </a:solidFill>
              </a:rPr>
              <a:t>INTERSEX</a:t>
            </a:r>
          </a:p>
          <a:p>
            <a:pPr algn="ctr">
              <a:lnSpc>
                <a:spcPct val="250000"/>
              </a:lnSpc>
            </a:pPr>
            <a:r>
              <a:rPr lang="en-GB" sz="2600">
                <a:solidFill>
                  <a:schemeClr val="accent4">
                    <a:lumMod val="60000"/>
                    <a:lumOff val="40000"/>
                  </a:schemeClr>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sp>
        <p:nvSpPr>
          <p:cNvPr id="13" name="Rectangle 12">
            <a:extLst>
              <a:ext uri="{FF2B5EF4-FFF2-40B4-BE49-F238E27FC236}">
                <a16:creationId xmlns:a16="http://schemas.microsoft.com/office/drawing/2014/main" id="{D12F2D4C-7CEA-CCF7-5A56-A0BBF0272AC6}"/>
              </a:ext>
            </a:extLst>
          </p:cNvPr>
          <p:cNvSpPr/>
          <p:nvPr/>
        </p:nvSpPr>
        <p:spPr>
          <a:xfrm>
            <a:off x="770056" y="5227068"/>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AFF423-9BA0-A959-6F7B-B4DB14CAE5E3}"/>
              </a:ext>
            </a:extLst>
          </p:cNvPr>
          <p:cNvSpPr txBox="1"/>
          <p:nvPr/>
        </p:nvSpPr>
        <p:spPr>
          <a:xfrm>
            <a:off x="4318915" y="4102596"/>
            <a:ext cx="76324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p:txBody>
      </p:sp>
    </p:spTree>
    <p:extLst>
      <p:ext uri="{BB962C8B-B14F-4D97-AF65-F5344CB8AC3E}">
        <p14:creationId xmlns:p14="http://schemas.microsoft.com/office/powerpoint/2010/main" val="2509530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ogress Pride Flag Download - Make Badges">
            <a:extLst>
              <a:ext uri="{FF2B5EF4-FFF2-40B4-BE49-F238E27FC236}">
                <a16:creationId xmlns:a16="http://schemas.microsoft.com/office/drawing/2014/main" id="{3E1E5A10-3206-BCC5-2784-E28DD7762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458"/>
          <a:stretch/>
        </p:blipFill>
        <p:spPr bwMode="auto">
          <a:xfrm>
            <a:off x="4939402" y="1054651"/>
            <a:ext cx="6188664" cy="3707791"/>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047E2A-ABE6-9C19-D467-E64003D1050F}"/>
              </a:ext>
            </a:extLst>
          </p:cNvPr>
          <p:cNvSpPr/>
          <p:nvPr/>
        </p:nvSpPr>
        <p:spPr>
          <a:xfrm>
            <a:off x="770056" y="6233891"/>
            <a:ext cx="3274469" cy="782943"/>
          </a:xfrm>
          <a:prstGeom prst="rect">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85DB92-C4F3-C8B3-D0C1-DF0CF913C94B}"/>
              </a:ext>
            </a:extLst>
          </p:cNvPr>
          <p:cNvSpPr/>
          <p:nvPr/>
        </p:nvSpPr>
        <p:spPr>
          <a:xfrm>
            <a:off x="951716" y="0"/>
            <a:ext cx="29111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42429F9-AAC5-991A-004C-B86474E55443}"/>
              </a:ext>
            </a:extLst>
          </p:cNvPr>
          <p:cNvSpPr txBox="1"/>
          <p:nvPr/>
        </p:nvSpPr>
        <p:spPr>
          <a:xfrm>
            <a:off x="951717" y="0"/>
            <a:ext cx="2911150" cy="6920100"/>
          </a:xfrm>
          <a:prstGeom prst="rect">
            <a:avLst/>
          </a:prstGeom>
          <a:noFill/>
        </p:spPr>
        <p:txBody>
          <a:bodyPr wrap="square" rtlCol="0">
            <a:spAutoFit/>
          </a:bodyPr>
          <a:lstStyle/>
          <a:p>
            <a:pPr algn="ctr">
              <a:lnSpc>
                <a:spcPct val="250000"/>
              </a:lnSpc>
            </a:pPr>
            <a:r>
              <a:rPr lang="en-GB" sz="2600">
                <a:solidFill>
                  <a:schemeClr val="accent4">
                    <a:lumMod val="60000"/>
                    <a:lumOff val="40000"/>
                  </a:schemeClr>
                </a:solidFill>
              </a:rPr>
              <a:t>TRANS</a:t>
            </a:r>
          </a:p>
          <a:p>
            <a:pPr algn="ctr">
              <a:lnSpc>
                <a:spcPct val="250000"/>
              </a:lnSpc>
            </a:pPr>
            <a:r>
              <a:rPr lang="en-GB" sz="2600">
                <a:solidFill>
                  <a:schemeClr val="accent4">
                    <a:lumMod val="60000"/>
                    <a:lumOff val="40000"/>
                  </a:schemeClr>
                </a:solidFill>
              </a:rPr>
              <a:t>NON-BINARY</a:t>
            </a:r>
          </a:p>
          <a:p>
            <a:pPr algn="ctr">
              <a:lnSpc>
                <a:spcPct val="250000"/>
              </a:lnSpc>
            </a:pPr>
            <a:r>
              <a:rPr lang="en-GB" sz="2600">
                <a:solidFill>
                  <a:schemeClr val="accent4">
                    <a:lumMod val="60000"/>
                    <a:lumOff val="40000"/>
                  </a:schemeClr>
                </a:solidFill>
              </a:rPr>
              <a:t>GENDERQUEER</a:t>
            </a:r>
          </a:p>
          <a:p>
            <a:pPr algn="ctr">
              <a:lnSpc>
                <a:spcPct val="250000"/>
              </a:lnSpc>
            </a:pPr>
            <a:r>
              <a:rPr lang="en-GB" sz="2600">
                <a:solidFill>
                  <a:schemeClr val="accent4">
                    <a:lumMod val="60000"/>
                    <a:lumOff val="40000"/>
                  </a:schemeClr>
                </a:solidFill>
              </a:rPr>
              <a:t>AGENDER</a:t>
            </a:r>
          </a:p>
          <a:p>
            <a:pPr algn="ctr">
              <a:lnSpc>
                <a:spcPct val="250000"/>
              </a:lnSpc>
            </a:pPr>
            <a:r>
              <a:rPr lang="en-GB" sz="2600">
                <a:solidFill>
                  <a:schemeClr val="accent4">
                    <a:lumMod val="60000"/>
                    <a:lumOff val="40000"/>
                  </a:schemeClr>
                </a:solidFill>
              </a:rPr>
              <a:t>GENDERFLUID</a:t>
            </a:r>
          </a:p>
          <a:p>
            <a:pPr algn="ctr">
              <a:lnSpc>
                <a:spcPct val="250000"/>
              </a:lnSpc>
            </a:pPr>
            <a:r>
              <a:rPr lang="en-GB" sz="2600">
                <a:solidFill>
                  <a:schemeClr val="accent4">
                    <a:lumMod val="60000"/>
                    <a:lumOff val="40000"/>
                  </a:schemeClr>
                </a:solidFill>
              </a:rPr>
              <a:t>INTERSEX</a:t>
            </a:r>
          </a:p>
          <a:p>
            <a:pPr algn="ctr">
              <a:lnSpc>
                <a:spcPct val="250000"/>
              </a:lnSpc>
            </a:pPr>
            <a:r>
              <a:rPr lang="en-GB" sz="2600">
                <a:solidFill>
                  <a:schemeClr val="bg1"/>
                </a:solidFill>
              </a:rPr>
              <a:t>LGBTQIA+</a:t>
            </a:r>
          </a:p>
        </p:txBody>
      </p:sp>
      <p:sp>
        <p:nvSpPr>
          <p:cNvPr id="11" name="TextBox 10">
            <a:extLst>
              <a:ext uri="{FF2B5EF4-FFF2-40B4-BE49-F238E27FC236}">
                <a16:creationId xmlns:a16="http://schemas.microsoft.com/office/drawing/2014/main" id="{AEC8EAF8-BF4A-800D-B643-7421CBDA0F60}"/>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accent4"/>
                </a:solidFill>
              </a:rPr>
              <a:t>FLAGS</a:t>
            </a:r>
          </a:p>
        </p:txBody>
      </p:sp>
      <p:sp>
        <p:nvSpPr>
          <p:cNvPr id="13" name="Rectangle 12">
            <a:extLst>
              <a:ext uri="{FF2B5EF4-FFF2-40B4-BE49-F238E27FC236}">
                <a16:creationId xmlns:a16="http://schemas.microsoft.com/office/drawing/2014/main" id="{D12F2D4C-7CEA-CCF7-5A56-A0BBF0272AC6}"/>
              </a:ext>
            </a:extLst>
          </p:cNvPr>
          <p:cNvSpPr/>
          <p:nvPr/>
        </p:nvSpPr>
        <p:spPr>
          <a:xfrm>
            <a:off x="770056" y="6233890"/>
            <a:ext cx="3274469" cy="782943"/>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477FC77-4849-2463-7C2E-CE90C809B837}"/>
              </a:ext>
            </a:extLst>
          </p:cNvPr>
          <p:cNvSpPr txBox="1"/>
          <p:nvPr/>
        </p:nvSpPr>
        <p:spPr>
          <a:xfrm>
            <a:off x="4318915" y="4102596"/>
            <a:ext cx="77731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endParaRPr lang="en-US" sz="1600" b="0" i="0" u="none" strike="noStrike" kern="1200" cap="none" spc="0" normalizeH="0" baseline="0" noProof="0">
              <a:ln>
                <a:noFill/>
              </a:ln>
              <a:solidFill>
                <a:schemeClr val="bg2">
                  <a:lumMod val="10000"/>
                </a:schemeClr>
              </a:solidFill>
              <a:effectLst/>
              <a:uLnTx/>
              <a:uFillTx/>
              <a:latin typeface="Arial" panose="020B0604020202020204"/>
              <a:cs typeface="Arial"/>
            </a:endParaRPr>
          </a:p>
        </p:txBody>
      </p:sp>
    </p:spTree>
    <p:extLst>
      <p:ext uri="{BB962C8B-B14F-4D97-AF65-F5344CB8AC3E}">
        <p14:creationId xmlns:p14="http://schemas.microsoft.com/office/powerpoint/2010/main" val="3273287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78D8E378-9C7B-D413-EC3F-BCCD5690BA6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a:stretch/>
        </p:blipFill>
        <p:spPr>
          <a:xfrm>
            <a:off x="4235115" y="-1"/>
            <a:ext cx="7956884" cy="5709685"/>
          </a:xfrm>
          <a:prstGeom prst="rect">
            <a:avLst/>
          </a:prstGeom>
        </p:spPr>
      </p:pic>
      <p:sp>
        <p:nvSpPr>
          <p:cNvPr id="7" name="Rectangle 6">
            <a:extLst>
              <a:ext uri="{FF2B5EF4-FFF2-40B4-BE49-F238E27FC236}">
                <a16:creationId xmlns:a16="http://schemas.microsoft.com/office/drawing/2014/main" id="{9A53F069-0950-F744-4301-3EAA4C0D49F5}"/>
              </a:ext>
            </a:extLst>
          </p:cNvPr>
          <p:cNvSpPr/>
          <p:nvPr/>
        </p:nvSpPr>
        <p:spPr>
          <a:xfrm>
            <a:off x="-2" y="0"/>
            <a:ext cx="423511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FBC00FB-EDC4-3F82-5A25-740816F28F45}"/>
              </a:ext>
            </a:extLst>
          </p:cNvPr>
          <p:cNvSpPr txBox="1"/>
          <p:nvPr/>
        </p:nvSpPr>
        <p:spPr>
          <a:xfrm>
            <a:off x="224590" y="603840"/>
            <a:ext cx="3866147" cy="1938992"/>
          </a:xfrm>
          <a:prstGeom prst="rect">
            <a:avLst/>
          </a:prstGeom>
          <a:noFill/>
        </p:spPr>
        <p:txBody>
          <a:bodyPr wrap="square">
            <a:spAutoFit/>
          </a:bodyPr>
          <a:lstStyle/>
          <a:p>
            <a:r>
              <a:rPr lang="en-US" sz="4000" b="1">
                <a:solidFill>
                  <a:srgbClr val="FFFFFF"/>
                </a:solidFill>
              </a:rPr>
              <a:t>What’s Going on with Trans Rights? </a:t>
            </a:r>
            <a:endParaRPr lang="en-GB" sz="4000" b="1"/>
          </a:p>
        </p:txBody>
      </p:sp>
    </p:spTree>
    <p:extLst>
      <p:ext uri="{BB962C8B-B14F-4D97-AF65-F5344CB8AC3E}">
        <p14:creationId xmlns:p14="http://schemas.microsoft.com/office/powerpoint/2010/main" val="2876153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A74677-6CA7-4D19-BE19-B62CCE5D34A9}"/>
              </a:ext>
            </a:extLst>
          </p:cNvPr>
          <p:cNvSpPr/>
          <p:nvPr/>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7773DF5-15C3-CA6C-D96C-EF98BAF8A105}"/>
              </a:ext>
            </a:extLst>
          </p:cNvPr>
          <p:cNvSpPr txBox="1"/>
          <p:nvPr/>
        </p:nvSpPr>
        <p:spPr>
          <a:xfrm>
            <a:off x="2494547" y="2076837"/>
            <a:ext cx="7202906" cy="11415882"/>
          </a:xfrm>
          <a:prstGeom prst="rect">
            <a:avLst/>
          </a:prstGeom>
          <a:noFill/>
        </p:spPr>
        <p:txBody>
          <a:bodyPr wrap="square" rtlCol="0">
            <a:spAutoFit/>
          </a:bodyPr>
          <a:lstStyle/>
          <a:p>
            <a:pPr algn="ctr">
              <a:lnSpc>
                <a:spcPct val="300000"/>
              </a:lnSpc>
            </a:pPr>
            <a:r>
              <a:rPr lang="en-GB" sz="3600" b="1" dirty="0">
                <a:solidFill>
                  <a:schemeClr val="accent4">
                    <a:lumMod val="20000"/>
                    <a:lumOff val="80000"/>
                  </a:schemeClr>
                </a:solidFill>
              </a:rPr>
              <a:t>A VERY POTTED HISTORY </a:t>
            </a:r>
            <a:r>
              <a:rPr lang="en-GB" sz="3600" b="1" dirty="0">
                <a:solidFill>
                  <a:schemeClr val="accent1">
                    <a:lumMod val="20000"/>
                    <a:lumOff val="80000"/>
                  </a:schemeClr>
                </a:solidFill>
              </a:rPr>
              <a:t>BEFORE THE COMMON ERA</a:t>
            </a:r>
          </a:p>
          <a:p>
            <a:pPr algn="ctr">
              <a:lnSpc>
                <a:spcPct val="300000"/>
              </a:lnSpc>
            </a:pPr>
            <a:r>
              <a:rPr lang="en-GB" sz="3600" b="1" dirty="0">
                <a:solidFill>
                  <a:schemeClr val="accent1">
                    <a:lumMod val="20000"/>
                    <a:lumOff val="80000"/>
                  </a:schemeClr>
                </a:solidFill>
              </a:rPr>
              <a:t>BCE – 1900’s</a:t>
            </a:r>
          </a:p>
          <a:p>
            <a:pPr algn="ctr">
              <a:lnSpc>
                <a:spcPct val="300000"/>
              </a:lnSpc>
            </a:pPr>
            <a:r>
              <a:rPr lang="en-GB" sz="3600" b="1" dirty="0">
                <a:solidFill>
                  <a:schemeClr val="accent1">
                    <a:lumMod val="20000"/>
                    <a:lumOff val="80000"/>
                  </a:schemeClr>
                </a:solidFill>
              </a:rPr>
              <a:t>THE 1900’s</a:t>
            </a:r>
          </a:p>
          <a:p>
            <a:pPr algn="ctr">
              <a:lnSpc>
                <a:spcPct val="300000"/>
              </a:lnSpc>
            </a:pPr>
            <a:r>
              <a:rPr lang="en-GB" sz="3600" b="1" dirty="0">
                <a:solidFill>
                  <a:schemeClr val="accent1">
                    <a:lumMod val="20000"/>
                    <a:lumOff val="80000"/>
                  </a:schemeClr>
                </a:solidFill>
              </a:rPr>
              <a:t>2000 – 2020</a:t>
            </a:r>
          </a:p>
          <a:p>
            <a:pPr algn="ctr">
              <a:lnSpc>
                <a:spcPct val="300000"/>
              </a:lnSpc>
            </a:pPr>
            <a:r>
              <a:rPr lang="en-GB" sz="3600" b="1" dirty="0">
                <a:solidFill>
                  <a:schemeClr val="accent1">
                    <a:lumMod val="20000"/>
                    <a:lumOff val="80000"/>
                  </a:schemeClr>
                </a:solidFill>
              </a:rPr>
              <a:t>2020 - 2023</a:t>
            </a:r>
          </a:p>
          <a:p>
            <a:pPr algn="ctr">
              <a:lnSpc>
                <a:spcPct val="300000"/>
              </a:lnSpc>
            </a:pPr>
            <a:endParaRPr lang="en-GB" sz="3600" b="1" dirty="0">
              <a:solidFill>
                <a:schemeClr val="accent1">
                  <a:lumMod val="20000"/>
                  <a:lumOff val="80000"/>
                </a:schemeClr>
              </a:solidFill>
            </a:endParaRPr>
          </a:p>
        </p:txBody>
      </p:sp>
      <p:sp>
        <p:nvSpPr>
          <p:cNvPr id="23" name="Freeform: Shape 22">
            <a:extLst>
              <a:ext uri="{FF2B5EF4-FFF2-40B4-BE49-F238E27FC236}">
                <a16:creationId xmlns:a16="http://schemas.microsoft.com/office/drawing/2014/main" id="{7DF05F3B-9AE1-D505-0201-9956356E25FE}"/>
              </a:ext>
            </a:extLst>
          </p:cNvPr>
          <p:cNvSpPr>
            <a:spLocks noGrp="1" noRot="1" noMove="1" noResize="1" noEditPoints="1" noAdjustHandles="1" noChangeArrowheads="1" noChangeShapeType="1"/>
          </p:cNvSpPr>
          <p:nvPr/>
        </p:nvSpPr>
        <p:spPr>
          <a:xfrm>
            <a:off x="-192504" y="-156410"/>
            <a:ext cx="12577009" cy="7170821"/>
          </a:xfrm>
          <a:custGeom>
            <a:avLst/>
            <a:gdLst>
              <a:gd name="connsiteX0" fmla="*/ 2494547 w 12338077"/>
              <a:gd name="connsiteY0" fmla="*/ 2470486 h 6858002"/>
              <a:gd name="connsiteX1" fmla="*/ 2494547 w 12338077"/>
              <a:gd name="connsiteY1" fmla="*/ 3818023 h 6858002"/>
              <a:gd name="connsiteX2" fmla="*/ 9833811 w 12338077"/>
              <a:gd name="connsiteY2" fmla="*/ 3818023 h 6858002"/>
              <a:gd name="connsiteX3" fmla="*/ 9833811 w 12338077"/>
              <a:gd name="connsiteY3" fmla="*/ 2470486 h 6858002"/>
              <a:gd name="connsiteX4" fmla="*/ 0 w 12338077"/>
              <a:gd name="connsiteY4" fmla="*/ 0 h 6858002"/>
              <a:gd name="connsiteX5" fmla="*/ 12338077 w 12338077"/>
              <a:gd name="connsiteY5" fmla="*/ 0 h 6858002"/>
              <a:gd name="connsiteX6" fmla="*/ 12338077 w 12338077"/>
              <a:gd name="connsiteY6" fmla="*/ 6858002 h 6858002"/>
              <a:gd name="connsiteX7" fmla="*/ 0 w 12338077"/>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8077" h="6858002">
                <a:moveTo>
                  <a:pt x="2494547" y="2470486"/>
                </a:moveTo>
                <a:lnTo>
                  <a:pt x="2494547" y="3818023"/>
                </a:lnTo>
                <a:lnTo>
                  <a:pt x="9833811" y="3818023"/>
                </a:lnTo>
                <a:lnTo>
                  <a:pt x="9833811" y="2470486"/>
                </a:lnTo>
                <a:close/>
                <a:moveTo>
                  <a:pt x="0" y="0"/>
                </a:moveTo>
                <a:lnTo>
                  <a:pt x="12338077" y="0"/>
                </a:lnTo>
                <a:lnTo>
                  <a:pt x="12338077" y="6858002"/>
                </a:lnTo>
                <a:lnTo>
                  <a:pt x="0" y="6858002"/>
                </a:lnTo>
                <a:close/>
              </a:path>
            </a:pathLst>
          </a:cu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4">
                  <a:lumMod val="60000"/>
                  <a:lumOff val="40000"/>
                </a:schemeClr>
              </a:solidFill>
            </a:endParaRPr>
          </a:p>
        </p:txBody>
      </p:sp>
      <p:sp>
        <p:nvSpPr>
          <p:cNvPr id="24" name="TextBox 23">
            <a:extLst>
              <a:ext uri="{FF2B5EF4-FFF2-40B4-BE49-F238E27FC236}">
                <a16:creationId xmlns:a16="http://schemas.microsoft.com/office/drawing/2014/main" id="{CCF6D2FC-5726-D831-C296-8402948E5DF8}"/>
              </a:ext>
            </a:extLst>
          </p:cNvPr>
          <p:cNvSpPr txBox="1"/>
          <p:nvPr/>
        </p:nvSpPr>
        <p:spPr>
          <a:xfrm>
            <a:off x="2498437" y="7698657"/>
            <a:ext cx="41552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Drawings depict a 'third sex'</a:t>
            </a:r>
          </a:p>
        </p:txBody>
      </p:sp>
      <p:sp>
        <p:nvSpPr>
          <p:cNvPr id="26" name="TextBox 25">
            <a:extLst>
              <a:ext uri="{FF2B5EF4-FFF2-40B4-BE49-F238E27FC236}">
                <a16:creationId xmlns:a16="http://schemas.microsoft.com/office/drawing/2014/main" id="{C37D95EB-8510-00B6-C752-210CED33169C}"/>
              </a:ext>
            </a:extLst>
          </p:cNvPr>
          <p:cNvSpPr txBox="1"/>
          <p:nvPr/>
        </p:nvSpPr>
        <p:spPr>
          <a:xfrm>
            <a:off x="2498437" y="9107722"/>
            <a:ext cx="9693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Hippocrates writes of eunuchs '</a:t>
            </a:r>
            <a:r>
              <a:rPr lang="en-US">
                <a:solidFill>
                  <a:schemeClr val="bg1"/>
                </a:solidFill>
                <a:ea typeface="+mn-lt"/>
                <a:cs typeface="+mn-lt"/>
              </a:rPr>
              <a:t>who perform female work, and speak like women'</a:t>
            </a:r>
            <a:endParaRPr lang="en-US">
              <a:solidFill>
                <a:schemeClr val="bg1"/>
              </a:solidFill>
              <a:cs typeface="Arial"/>
            </a:endParaRPr>
          </a:p>
        </p:txBody>
      </p:sp>
      <p:sp>
        <p:nvSpPr>
          <p:cNvPr id="27" name="Oval 26">
            <a:extLst>
              <a:ext uri="{FF2B5EF4-FFF2-40B4-BE49-F238E27FC236}">
                <a16:creationId xmlns:a16="http://schemas.microsoft.com/office/drawing/2014/main" id="{533DA008-E0C6-AD8D-2E54-A1BC596E86A6}"/>
              </a:ext>
            </a:extLst>
          </p:cNvPr>
          <p:cNvSpPr/>
          <p:nvPr/>
        </p:nvSpPr>
        <p:spPr>
          <a:xfrm>
            <a:off x="1846478" y="7698657"/>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F331D00-8BBD-F8F8-9959-01A2B1E76882}"/>
              </a:ext>
            </a:extLst>
          </p:cNvPr>
          <p:cNvSpPr/>
          <p:nvPr/>
        </p:nvSpPr>
        <p:spPr>
          <a:xfrm>
            <a:off x="1846478" y="8391882"/>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E760A3C-04A3-47AD-D773-6CE512BDBA78}"/>
              </a:ext>
            </a:extLst>
          </p:cNvPr>
          <p:cNvSpPr/>
          <p:nvPr/>
        </p:nvSpPr>
        <p:spPr>
          <a:xfrm>
            <a:off x="1846477" y="9085107"/>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71">
            <a:extLst>
              <a:ext uri="{FF2B5EF4-FFF2-40B4-BE49-F238E27FC236}">
                <a16:creationId xmlns:a16="http://schemas.microsoft.com/office/drawing/2014/main" id="{2E1EB943-9778-B5D8-179E-5359B5024C68}"/>
              </a:ext>
            </a:extLst>
          </p:cNvPr>
          <p:cNvGrpSpPr/>
          <p:nvPr/>
        </p:nvGrpSpPr>
        <p:grpSpPr>
          <a:xfrm>
            <a:off x="8507634" y="1664851"/>
            <a:ext cx="2068126" cy="2109961"/>
            <a:chOff x="8363253" y="1554863"/>
            <a:chExt cx="2297185" cy="2343654"/>
          </a:xfrm>
        </p:grpSpPr>
        <p:sp>
          <p:nvSpPr>
            <p:cNvPr id="73" name="Oval 72">
              <a:extLst>
                <a:ext uri="{FF2B5EF4-FFF2-40B4-BE49-F238E27FC236}">
                  <a16:creationId xmlns:a16="http://schemas.microsoft.com/office/drawing/2014/main" id="{A14F5A76-568D-4D99-2284-FC5D7FA22C70}"/>
                </a:ext>
              </a:extLst>
            </p:cNvPr>
            <p:cNvSpPr/>
            <p:nvPr/>
          </p:nvSpPr>
          <p:spPr>
            <a:xfrm>
              <a:off x="10158122" y="1601331"/>
              <a:ext cx="502316" cy="5023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7D10356F-B8BA-6634-1F75-5707F34B7C0D}"/>
                </a:ext>
              </a:extLst>
            </p:cNvPr>
            <p:cNvCxnSpPr>
              <a:cxnSpLocks/>
            </p:cNvCxnSpPr>
            <p:nvPr/>
          </p:nvCxnSpPr>
          <p:spPr>
            <a:xfrm>
              <a:off x="8562234" y="1804736"/>
              <a:ext cx="183844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674ABDAE-55F3-3145-DB1C-2324BA65FF82}"/>
                </a:ext>
              </a:extLst>
            </p:cNvPr>
            <p:cNvSpPr/>
            <p:nvPr/>
          </p:nvSpPr>
          <p:spPr>
            <a:xfrm>
              <a:off x="8363253" y="1554863"/>
              <a:ext cx="502316" cy="502316"/>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BF34BC1-086F-3141-794D-E4C6FF02939C}"/>
                </a:ext>
              </a:extLst>
            </p:cNvPr>
            <p:cNvSpPr/>
            <p:nvPr/>
          </p:nvSpPr>
          <p:spPr>
            <a:xfrm>
              <a:off x="9260688" y="1565078"/>
              <a:ext cx="502316" cy="50231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a:extLst>
                <a:ext uri="{FF2B5EF4-FFF2-40B4-BE49-F238E27FC236}">
                  <a16:creationId xmlns:a16="http://schemas.microsoft.com/office/drawing/2014/main" id="{C92E439D-0E5E-E121-E71E-157E7AB50511}"/>
                </a:ext>
              </a:extLst>
            </p:cNvPr>
            <p:cNvCxnSpPr>
              <a:cxnSpLocks/>
            </p:cNvCxnSpPr>
            <p:nvPr/>
          </p:nvCxnSpPr>
          <p:spPr>
            <a:xfrm flipV="1">
              <a:off x="10398223" y="1980760"/>
              <a:ext cx="2455" cy="15126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A4094102-9E97-2D1C-61FF-37B65DE63127}"/>
                </a:ext>
              </a:extLst>
            </p:cNvPr>
            <p:cNvSpPr/>
            <p:nvPr/>
          </p:nvSpPr>
          <p:spPr>
            <a:xfrm rot="5400000">
              <a:off x="10139995" y="2498767"/>
              <a:ext cx="502316" cy="50231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78589DC7-77B2-E2DD-AA90-CC20932C78E0}"/>
                </a:ext>
              </a:extLst>
            </p:cNvPr>
            <p:cNvSpPr/>
            <p:nvPr/>
          </p:nvSpPr>
          <p:spPr>
            <a:xfrm rot="5400000">
              <a:off x="10139995" y="3396201"/>
              <a:ext cx="502316" cy="50231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3C3EBCF3-3D9F-748D-3133-8C2DF323D80A}"/>
              </a:ext>
            </a:extLst>
          </p:cNvPr>
          <p:cNvSpPr txBox="1"/>
          <p:nvPr/>
        </p:nvSpPr>
        <p:spPr>
          <a:xfrm>
            <a:off x="2491465" y="8429812"/>
            <a:ext cx="6758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A male body is buried in 'clothes usually reserved for women'</a:t>
            </a:r>
          </a:p>
        </p:txBody>
      </p:sp>
    </p:spTree>
    <p:extLst>
      <p:ext uri="{BB962C8B-B14F-4D97-AF65-F5344CB8AC3E}">
        <p14:creationId xmlns:p14="http://schemas.microsoft.com/office/powerpoint/2010/main" val="37732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A74677-6CA7-4D19-BE19-B62CCE5D34A9}"/>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9582CD4-C303-2120-CAA6-4769981BA07C}"/>
              </a:ext>
            </a:extLst>
          </p:cNvPr>
          <p:cNvSpPr txBox="1"/>
          <p:nvPr/>
        </p:nvSpPr>
        <p:spPr>
          <a:xfrm>
            <a:off x="2494547" y="410239"/>
            <a:ext cx="7202906" cy="11415882"/>
          </a:xfrm>
          <a:prstGeom prst="rect">
            <a:avLst/>
          </a:prstGeom>
          <a:noFill/>
        </p:spPr>
        <p:txBody>
          <a:bodyPr wrap="square" rtlCol="0">
            <a:spAutoFit/>
          </a:bodyPr>
          <a:lstStyle/>
          <a:p>
            <a:pPr algn="ctr">
              <a:lnSpc>
                <a:spcPct val="300000"/>
              </a:lnSpc>
            </a:pPr>
            <a:r>
              <a:rPr lang="en-GB" sz="3600" b="1">
                <a:solidFill>
                  <a:schemeClr val="accent4">
                    <a:lumMod val="20000"/>
                    <a:lumOff val="80000"/>
                  </a:schemeClr>
                </a:solidFill>
              </a:rPr>
              <a:t>A VERY POTTED HISTORY </a:t>
            </a:r>
            <a:r>
              <a:rPr lang="en-GB" sz="3600" b="1">
                <a:solidFill>
                  <a:schemeClr val="accent1">
                    <a:lumMod val="20000"/>
                    <a:lumOff val="80000"/>
                  </a:schemeClr>
                </a:solidFill>
              </a:rPr>
              <a:t>BEFORE THE COMMON ERA</a:t>
            </a:r>
          </a:p>
          <a:p>
            <a:pPr algn="ctr">
              <a:lnSpc>
                <a:spcPct val="300000"/>
              </a:lnSpc>
            </a:pPr>
            <a:r>
              <a:rPr lang="en-GB" sz="3600" b="1">
                <a:solidFill>
                  <a:schemeClr val="accent1">
                    <a:lumMod val="20000"/>
                    <a:lumOff val="80000"/>
                  </a:schemeClr>
                </a:solidFill>
              </a:rPr>
              <a:t>BCE – 1900’s</a:t>
            </a:r>
          </a:p>
          <a:p>
            <a:pPr algn="ctr">
              <a:lnSpc>
                <a:spcPct val="300000"/>
              </a:lnSpc>
            </a:pPr>
            <a:r>
              <a:rPr lang="en-GB" sz="3600" b="1">
                <a:solidFill>
                  <a:schemeClr val="accent1">
                    <a:lumMod val="20000"/>
                    <a:lumOff val="80000"/>
                  </a:schemeClr>
                </a:solidFill>
              </a:rPr>
              <a:t>THE 1900’s</a:t>
            </a:r>
          </a:p>
          <a:p>
            <a:pPr algn="ctr">
              <a:lnSpc>
                <a:spcPct val="300000"/>
              </a:lnSpc>
            </a:pPr>
            <a:r>
              <a:rPr lang="en-GB" sz="3600" b="1">
                <a:solidFill>
                  <a:schemeClr val="accent1">
                    <a:lumMod val="20000"/>
                    <a:lumOff val="80000"/>
                  </a:schemeClr>
                </a:solidFill>
              </a:rPr>
              <a:t>2000 – 2020</a:t>
            </a:r>
          </a:p>
          <a:p>
            <a:pPr algn="ctr">
              <a:lnSpc>
                <a:spcPct val="300000"/>
              </a:lnSpc>
            </a:pPr>
            <a:r>
              <a:rPr lang="en-GB" sz="3600" b="1">
                <a:solidFill>
                  <a:schemeClr val="accent1">
                    <a:lumMod val="20000"/>
                    <a:lumOff val="80000"/>
                  </a:schemeClr>
                </a:solidFill>
              </a:rPr>
              <a:t>2020 - 2023</a:t>
            </a:r>
          </a:p>
          <a:p>
            <a:pPr algn="ctr">
              <a:lnSpc>
                <a:spcPct val="300000"/>
              </a:lnSpc>
            </a:pPr>
            <a:endParaRPr lang="en-GB" sz="3600" b="1">
              <a:solidFill>
                <a:schemeClr val="accent1">
                  <a:lumMod val="20000"/>
                  <a:lumOff val="80000"/>
                </a:schemeClr>
              </a:solidFill>
            </a:endParaRPr>
          </a:p>
        </p:txBody>
      </p:sp>
      <p:sp>
        <p:nvSpPr>
          <p:cNvPr id="23" name="Freeform: Shape 22">
            <a:extLst>
              <a:ext uri="{FF2B5EF4-FFF2-40B4-BE49-F238E27FC236}">
                <a16:creationId xmlns:a16="http://schemas.microsoft.com/office/drawing/2014/main" id="{7DF05F3B-9AE1-D505-0201-9956356E25FE}"/>
              </a:ext>
            </a:extLst>
          </p:cNvPr>
          <p:cNvSpPr>
            <a:spLocks noGrp="1" noRot="1" noMove="1" noResize="1" noEditPoints="1" noAdjustHandles="1" noChangeArrowheads="1" noChangeShapeType="1"/>
          </p:cNvSpPr>
          <p:nvPr/>
        </p:nvSpPr>
        <p:spPr>
          <a:xfrm>
            <a:off x="-192504" y="-156410"/>
            <a:ext cx="12577009" cy="7170821"/>
          </a:xfrm>
          <a:custGeom>
            <a:avLst/>
            <a:gdLst>
              <a:gd name="connsiteX0" fmla="*/ 2494547 w 12338077"/>
              <a:gd name="connsiteY0" fmla="*/ 2470486 h 6858002"/>
              <a:gd name="connsiteX1" fmla="*/ 2494547 w 12338077"/>
              <a:gd name="connsiteY1" fmla="*/ 3818023 h 6858002"/>
              <a:gd name="connsiteX2" fmla="*/ 9833811 w 12338077"/>
              <a:gd name="connsiteY2" fmla="*/ 3818023 h 6858002"/>
              <a:gd name="connsiteX3" fmla="*/ 9833811 w 12338077"/>
              <a:gd name="connsiteY3" fmla="*/ 2470486 h 6858002"/>
              <a:gd name="connsiteX4" fmla="*/ 0 w 12338077"/>
              <a:gd name="connsiteY4" fmla="*/ 0 h 6858002"/>
              <a:gd name="connsiteX5" fmla="*/ 12338077 w 12338077"/>
              <a:gd name="connsiteY5" fmla="*/ 0 h 6858002"/>
              <a:gd name="connsiteX6" fmla="*/ 12338077 w 12338077"/>
              <a:gd name="connsiteY6" fmla="*/ 6858002 h 6858002"/>
              <a:gd name="connsiteX7" fmla="*/ 0 w 12338077"/>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8077" h="6858002">
                <a:moveTo>
                  <a:pt x="2494547" y="2470486"/>
                </a:moveTo>
                <a:lnTo>
                  <a:pt x="2494547" y="3818023"/>
                </a:lnTo>
                <a:lnTo>
                  <a:pt x="9833811" y="3818023"/>
                </a:lnTo>
                <a:lnTo>
                  <a:pt x="9833811" y="2470486"/>
                </a:lnTo>
                <a:close/>
                <a:moveTo>
                  <a:pt x="0" y="0"/>
                </a:moveTo>
                <a:lnTo>
                  <a:pt x="12338077" y="0"/>
                </a:lnTo>
                <a:lnTo>
                  <a:pt x="12338077" y="6858002"/>
                </a:lnTo>
                <a:lnTo>
                  <a:pt x="0" y="6858002"/>
                </a:lnTo>
                <a:close/>
              </a:path>
            </a:pathLst>
          </a:custGeom>
          <a:solidFill>
            <a:schemeClr val="accent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4">
                  <a:lumMod val="60000"/>
                  <a:lumOff val="40000"/>
                </a:schemeClr>
              </a:solidFill>
            </a:endParaRPr>
          </a:p>
        </p:txBody>
      </p:sp>
      <p:sp>
        <p:nvSpPr>
          <p:cNvPr id="24" name="TextBox 23">
            <a:extLst>
              <a:ext uri="{FF2B5EF4-FFF2-40B4-BE49-F238E27FC236}">
                <a16:creationId xmlns:a16="http://schemas.microsoft.com/office/drawing/2014/main" id="{CCF6D2FC-5726-D831-C296-8402948E5DF8}"/>
              </a:ext>
            </a:extLst>
          </p:cNvPr>
          <p:cNvSpPr txBox="1"/>
          <p:nvPr/>
        </p:nvSpPr>
        <p:spPr>
          <a:xfrm>
            <a:off x="2494547" y="4557644"/>
            <a:ext cx="41552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Drawings depict a 'third sex'</a:t>
            </a:r>
          </a:p>
        </p:txBody>
      </p:sp>
      <p:sp>
        <p:nvSpPr>
          <p:cNvPr id="25" name="TextBox 24">
            <a:extLst>
              <a:ext uri="{FF2B5EF4-FFF2-40B4-BE49-F238E27FC236}">
                <a16:creationId xmlns:a16="http://schemas.microsoft.com/office/drawing/2014/main" id="{5A854958-DAA6-4EFF-934C-50E9322DBE4C}"/>
              </a:ext>
            </a:extLst>
          </p:cNvPr>
          <p:cNvSpPr txBox="1"/>
          <p:nvPr/>
        </p:nvSpPr>
        <p:spPr>
          <a:xfrm>
            <a:off x="2494547" y="5288799"/>
            <a:ext cx="6758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A male body is buried in 'clothes usually reserved for women'</a:t>
            </a:r>
          </a:p>
        </p:txBody>
      </p:sp>
      <p:sp>
        <p:nvSpPr>
          <p:cNvPr id="26" name="TextBox 25">
            <a:extLst>
              <a:ext uri="{FF2B5EF4-FFF2-40B4-BE49-F238E27FC236}">
                <a16:creationId xmlns:a16="http://schemas.microsoft.com/office/drawing/2014/main" id="{C37D95EB-8510-00B6-C752-210CED33169C}"/>
              </a:ext>
            </a:extLst>
          </p:cNvPr>
          <p:cNvSpPr txBox="1"/>
          <p:nvPr/>
        </p:nvSpPr>
        <p:spPr>
          <a:xfrm>
            <a:off x="2494547" y="5966709"/>
            <a:ext cx="9693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Hippocrates writes of eunuchs '</a:t>
            </a:r>
            <a:r>
              <a:rPr lang="en-US">
                <a:solidFill>
                  <a:schemeClr val="bg1"/>
                </a:solidFill>
                <a:ea typeface="+mn-lt"/>
                <a:cs typeface="+mn-lt"/>
              </a:rPr>
              <a:t>who perform female work, and speak like women'</a:t>
            </a:r>
            <a:endParaRPr lang="en-US">
              <a:solidFill>
                <a:schemeClr val="bg1"/>
              </a:solidFill>
              <a:cs typeface="Arial"/>
            </a:endParaRPr>
          </a:p>
        </p:txBody>
      </p:sp>
      <p:sp>
        <p:nvSpPr>
          <p:cNvPr id="27" name="Oval 26">
            <a:extLst>
              <a:ext uri="{FF2B5EF4-FFF2-40B4-BE49-F238E27FC236}">
                <a16:creationId xmlns:a16="http://schemas.microsoft.com/office/drawing/2014/main" id="{533DA008-E0C6-AD8D-2E54-A1BC596E86A6}"/>
              </a:ext>
            </a:extLst>
          </p:cNvPr>
          <p:cNvSpPr/>
          <p:nvPr/>
        </p:nvSpPr>
        <p:spPr>
          <a:xfrm>
            <a:off x="1842588" y="4557644"/>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F331D00-8BBD-F8F8-9959-01A2B1E76882}"/>
              </a:ext>
            </a:extLst>
          </p:cNvPr>
          <p:cNvSpPr/>
          <p:nvPr/>
        </p:nvSpPr>
        <p:spPr>
          <a:xfrm>
            <a:off x="1842588" y="5250869"/>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E760A3C-04A3-47AD-D773-6CE512BDBA78}"/>
              </a:ext>
            </a:extLst>
          </p:cNvPr>
          <p:cNvSpPr/>
          <p:nvPr/>
        </p:nvSpPr>
        <p:spPr>
          <a:xfrm>
            <a:off x="1842587" y="5944094"/>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B4023CE8-5611-6CA6-039C-96078E307414}"/>
              </a:ext>
            </a:extLst>
          </p:cNvPr>
          <p:cNvGrpSpPr/>
          <p:nvPr/>
        </p:nvGrpSpPr>
        <p:grpSpPr>
          <a:xfrm>
            <a:off x="8507634" y="1664851"/>
            <a:ext cx="2068126" cy="2109961"/>
            <a:chOff x="8363253" y="1554863"/>
            <a:chExt cx="2297185" cy="2343654"/>
          </a:xfrm>
        </p:grpSpPr>
        <p:sp>
          <p:nvSpPr>
            <p:cNvPr id="5" name="Oval 4">
              <a:extLst>
                <a:ext uri="{FF2B5EF4-FFF2-40B4-BE49-F238E27FC236}">
                  <a16:creationId xmlns:a16="http://schemas.microsoft.com/office/drawing/2014/main" id="{8C2A42DC-C443-F635-CA20-FEED30AA0AA2}"/>
                </a:ext>
              </a:extLst>
            </p:cNvPr>
            <p:cNvSpPr/>
            <p:nvPr/>
          </p:nvSpPr>
          <p:spPr>
            <a:xfrm>
              <a:off x="10158122" y="1601331"/>
              <a:ext cx="502316" cy="5023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617A97FC-301B-A85B-0C19-66C2E7BA4D6F}"/>
                </a:ext>
              </a:extLst>
            </p:cNvPr>
            <p:cNvCxnSpPr>
              <a:cxnSpLocks/>
            </p:cNvCxnSpPr>
            <p:nvPr/>
          </p:nvCxnSpPr>
          <p:spPr>
            <a:xfrm>
              <a:off x="8562234" y="1804736"/>
              <a:ext cx="183844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6ACEDF1-068F-A44C-8604-0974F7A65E16}"/>
                </a:ext>
              </a:extLst>
            </p:cNvPr>
            <p:cNvSpPr/>
            <p:nvPr/>
          </p:nvSpPr>
          <p:spPr>
            <a:xfrm>
              <a:off x="8363253" y="1554863"/>
              <a:ext cx="502316" cy="502316"/>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FBD3A65-92BA-3EF3-8FCB-71DBCE5950E0}"/>
                </a:ext>
              </a:extLst>
            </p:cNvPr>
            <p:cNvSpPr/>
            <p:nvPr/>
          </p:nvSpPr>
          <p:spPr>
            <a:xfrm>
              <a:off x="9260688" y="1565078"/>
              <a:ext cx="502316" cy="50231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D124284-DD68-8449-38A0-EC3A476676E5}"/>
                </a:ext>
              </a:extLst>
            </p:cNvPr>
            <p:cNvCxnSpPr>
              <a:cxnSpLocks/>
            </p:cNvCxnSpPr>
            <p:nvPr/>
          </p:nvCxnSpPr>
          <p:spPr>
            <a:xfrm flipV="1">
              <a:off x="10398223" y="1980760"/>
              <a:ext cx="2455" cy="15126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6835C66-91AE-1534-723C-6CA659AC1334}"/>
                </a:ext>
              </a:extLst>
            </p:cNvPr>
            <p:cNvSpPr/>
            <p:nvPr/>
          </p:nvSpPr>
          <p:spPr>
            <a:xfrm rot="5400000">
              <a:off x="10139995" y="2498767"/>
              <a:ext cx="502316" cy="50231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5E9CB06-07DC-2141-F5A7-128193AAAFE8}"/>
                </a:ext>
              </a:extLst>
            </p:cNvPr>
            <p:cNvSpPr/>
            <p:nvPr/>
          </p:nvSpPr>
          <p:spPr>
            <a:xfrm rot="5400000">
              <a:off x="10139995" y="3396201"/>
              <a:ext cx="502316" cy="50231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66028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A74677-6CA7-4D19-BE19-B62CCE5D34A9}"/>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031D062-CA72-E3F3-8D73-F31AC7FF123A}"/>
              </a:ext>
            </a:extLst>
          </p:cNvPr>
          <p:cNvSpPr txBox="1"/>
          <p:nvPr/>
        </p:nvSpPr>
        <p:spPr>
          <a:xfrm>
            <a:off x="2494547" y="-1210457"/>
            <a:ext cx="7202906" cy="11415882"/>
          </a:xfrm>
          <a:prstGeom prst="rect">
            <a:avLst/>
          </a:prstGeom>
          <a:noFill/>
        </p:spPr>
        <p:txBody>
          <a:bodyPr wrap="square" rtlCol="0">
            <a:spAutoFit/>
          </a:bodyPr>
          <a:lstStyle/>
          <a:p>
            <a:pPr algn="ctr">
              <a:lnSpc>
                <a:spcPct val="300000"/>
              </a:lnSpc>
            </a:pPr>
            <a:r>
              <a:rPr lang="en-GB" sz="3600" b="1">
                <a:solidFill>
                  <a:schemeClr val="accent4">
                    <a:lumMod val="20000"/>
                    <a:lumOff val="80000"/>
                  </a:schemeClr>
                </a:solidFill>
              </a:rPr>
              <a:t>A VERY POTTED HISTORY </a:t>
            </a:r>
            <a:r>
              <a:rPr lang="en-GB" sz="3600" b="1">
                <a:solidFill>
                  <a:schemeClr val="accent1">
                    <a:lumMod val="20000"/>
                    <a:lumOff val="80000"/>
                  </a:schemeClr>
                </a:solidFill>
              </a:rPr>
              <a:t>BEFORE THE COMMON ERA</a:t>
            </a:r>
          </a:p>
          <a:p>
            <a:pPr algn="ctr">
              <a:lnSpc>
                <a:spcPct val="300000"/>
              </a:lnSpc>
            </a:pPr>
            <a:r>
              <a:rPr lang="en-GB" sz="3600" b="1">
                <a:solidFill>
                  <a:schemeClr val="accent1">
                    <a:lumMod val="20000"/>
                    <a:lumOff val="80000"/>
                  </a:schemeClr>
                </a:solidFill>
              </a:rPr>
              <a:t>BCE – 1900’s</a:t>
            </a:r>
          </a:p>
          <a:p>
            <a:pPr algn="ctr">
              <a:lnSpc>
                <a:spcPct val="300000"/>
              </a:lnSpc>
            </a:pPr>
            <a:r>
              <a:rPr lang="en-GB" sz="3600" b="1">
                <a:solidFill>
                  <a:schemeClr val="accent1">
                    <a:lumMod val="20000"/>
                    <a:lumOff val="80000"/>
                  </a:schemeClr>
                </a:solidFill>
              </a:rPr>
              <a:t>THE 1900’s</a:t>
            </a:r>
          </a:p>
          <a:p>
            <a:pPr algn="ctr">
              <a:lnSpc>
                <a:spcPct val="300000"/>
              </a:lnSpc>
            </a:pPr>
            <a:r>
              <a:rPr lang="en-GB" sz="3600" b="1">
                <a:solidFill>
                  <a:schemeClr val="accent1">
                    <a:lumMod val="20000"/>
                    <a:lumOff val="80000"/>
                  </a:schemeClr>
                </a:solidFill>
              </a:rPr>
              <a:t>2000 – 2020</a:t>
            </a:r>
          </a:p>
          <a:p>
            <a:pPr algn="ctr">
              <a:lnSpc>
                <a:spcPct val="300000"/>
              </a:lnSpc>
            </a:pPr>
            <a:r>
              <a:rPr lang="en-GB" sz="3600" b="1">
                <a:solidFill>
                  <a:schemeClr val="accent1">
                    <a:lumMod val="20000"/>
                    <a:lumOff val="80000"/>
                  </a:schemeClr>
                </a:solidFill>
              </a:rPr>
              <a:t>2020 - 2023</a:t>
            </a:r>
          </a:p>
          <a:p>
            <a:pPr algn="ctr">
              <a:lnSpc>
                <a:spcPct val="300000"/>
              </a:lnSpc>
            </a:pPr>
            <a:endParaRPr lang="en-GB" sz="3600" b="1">
              <a:solidFill>
                <a:schemeClr val="accent1">
                  <a:lumMod val="20000"/>
                  <a:lumOff val="80000"/>
                </a:schemeClr>
              </a:solidFill>
            </a:endParaRPr>
          </a:p>
        </p:txBody>
      </p:sp>
      <p:sp>
        <p:nvSpPr>
          <p:cNvPr id="23" name="Freeform: Shape 22">
            <a:extLst>
              <a:ext uri="{FF2B5EF4-FFF2-40B4-BE49-F238E27FC236}">
                <a16:creationId xmlns:a16="http://schemas.microsoft.com/office/drawing/2014/main" id="{7DF05F3B-9AE1-D505-0201-9956356E25FE}"/>
              </a:ext>
            </a:extLst>
          </p:cNvPr>
          <p:cNvSpPr>
            <a:spLocks noGrp="1" noRot="1" noMove="1" noResize="1" noEditPoints="1" noAdjustHandles="1" noChangeArrowheads="1" noChangeShapeType="1"/>
          </p:cNvSpPr>
          <p:nvPr/>
        </p:nvSpPr>
        <p:spPr>
          <a:xfrm>
            <a:off x="-192504" y="-156410"/>
            <a:ext cx="12577009" cy="7170821"/>
          </a:xfrm>
          <a:custGeom>
            <a:avLst/>
            <a:gdLst>
              <a:gd name="connsiteX0" fmla="*/ 2494547 w 12338077"/>
              <a:gd name="connsiteY0" fmla="*/ 2470486 h 6858002"/>
              <a:gd name="connsiteX1" fmla="*/ 2494547 w 12338077"/>
              <a:gd name="connsiteY1" fmla="*/ 3818023 h 6858002"/>
              <a:gd name="connsiteX2" fmla="*/ 9833811 w 12338077"/>
              <a:gd name="connsiteY2" fmla="*/ 3818023 h 6858002"/>
              <a:gd name="connsiteX3" fmla="*/ 9833811 w 12338077"/>
              <a:gd name="connsiteY3" fmla="*/ 2470486 h 6858002"/>
              <a:gd name="connsiteX4" fmla="*/ 0 w 12338077"/>
              <a:gd name="connsiteY4" fmla="*/ 0 h 6858002"/>
              <a:gd name="connsiteX5" fmla="*/ 12338077 w 12338077"/>
              <a:gd name="connsiteY5" fmla="*/ 0 h 6858002"/>
              <a:gd name="connsiteX6" fmla="*/ 12338077 w 12338077"/>
              <a:gd name="connsiteY6" fmla="*/ 6858002 h 6858002"/>
              <a:gd name="connsiteX7" fmla="*/ 0 w 12338077"/>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8077" h="6858002">
                <a:moveTo>
                  <a:pt x="2494547" y="2470486"/>
                </a:moveTo>
                <a:lnTo>
                  <a:pt x="2494547" y="3818023"/>
                </a:lnTo>
                <a:lnTo>
                  <a:pt x="9833811" y="3818023"/>
                </a:lnTo>
                <a:lnTo>
                  <a:pt x="9833811" y="2470486"/>
                </a:lnTo>
                <a:close/>
                <a:moveTo>
                  <a:pt x="0" y="0"/>
                </a:moveTo>
                <a:lnTo>
                  <a:pt x="12338077" y="0"/>
                </a:lnTo>
                <a:lnTo>
                  <a:pt x="12338077" y="6858002"/>
                </a:lnTo>
                <a:lnTo>
                  <a:pt x="0" y="6858002"/>
                </a:lnTo>
                <a:close/>
              </a:path>
            </a:pathLst>
          </a:custGeom>
          <a:solidFill>
            <a:schemeClr val="accent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4">
                  <a:lumMod val="60000"/>
                  <a:lumOff val="40000"/>
                </a:schemeClr>
              </a:solidFill>
            </a:endParaRPr>
          </a:p>
        </p:txBody>
      </p:sp>
      <p:sp>
        <p:nvSpPr>
          <p:cNvPr id="24" name="TextBox 23">
            <a:extLst>
              <a:ext uri="{FF2B5EF4-FFF2-40B4-BE49-F238E27FC236}">
                <a16:creationId xmlns:a16="http://schemas.microsoft.com/office/drawing/2014/main" id="{CCF6D2FC-5726-D831-C296-8402948E5DF8}"/>
              </a:ext>
            </a:extLst>
          </p:cNvPr>
          <p:cNvSpPr txBox="1"/>
          <p:nvPr/>
        </p:nvSpPr>
        <p:spPr>
          <a:xfrm>
            <a:off x="2494547" y="4324128"/>
            <a:ext cx="81127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There are records of different genders worldwide – examples include the Hijra community in Hindu society, the </a:t>
            </a:r>
            <a:r>
              <a:rPr lang="en-US" err="1">
                <a:solidFill>
                  <a:schemeClr val="bg1"/>
                </a:solidFill>
                <a:cs typeface="Arial"/>
              </a:rPr>
              <a:t>Calalai</a:t>
            </a:r>
            <a:r>
              <a:rPr lang="en-US">
                <a:solidFill>
                  <a:schemeClr val="bg1"/>
                </a:solidFill>
                <a:cs typeface="Arial"/>
              </a:rPr>
              <a:t>, </a:t>
            </a:r>
            <a:r>
              <a:rPr lang="en-US" err="1">
                <a:solidFill>
                  <a:schemeClr val="bg1"/>
                </a:solidFill>
                <a:cs typeface="Arial"/>
              </a:rPr>
              <a:t>Calabai</a:t>
            </a:r>
            <a:r>
              <a:rPr lang="en-US">
                <a:solidFill>
                  <a:schemeClr val="bg1"/>
                </a:solidFill>
                <a:cs typeface="Arial"/>
              </a:rPr>
              <a:t>, and Bissu genders within the Bugis ethnic group in Indonesia, and the Muxe community in Mexico. </a:t>
            </a:r>
          </a:p>
        </p:txBody>
      </p:sp>
      <p:sp>
        <p:nvSpPr>
          <p:cNvPr id="25" name="TextBox 24">
            <a:extLst>
              <a:ext uri="{FF2B5EF4-FFF2-40B4-BE49-F238E27FC236}">
                <a16:creationId xmlns:a16="http://schemas.microsoft.com/office/drawing/2014/main" id="{5A854958-DAA6-4EFF-934C-50E9322DBE4C}"/>
              </a:ext>
            </a:extLst>
          </p:cNvPr>
          <p:cNvSpPr txBox="1"/>
          <p:nvPr/>
        </p:nvSpPr>
        <p:spPr>
          <a:xfrm>
            <a:off x="2494547" y="5337960"/>
            <a:ext cx="95239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The spread of colonialism prompted stigma, erasure and discrimination against "non-traditional" genders through forced conformity to western European gender roles. </a:t>
            </a:r>
          </a:p>
        </p:txBody>
      </p:sp>
      <p:sp>
        <p:nvSpPr>
          <p:cNvPr id="27" name="Oval 26">
            <a:extLst>
              <a:ext uri="{FF2B5EF4-FFF2-40B4-BE49-F238E27FC236}">
                <a16:creationId xmlns:a16="http://schemas.microsoft.com/office/drawing/2014/main" id="{533DA008-E0C6-AD8D-2E54-A1BC596E86A6}"/>
              </a:ext>
            </a:extLst>
          </p:cNvPr>
          <p:cNvSpPr/>
          <p:nvPr/>
        </p:nvSpPr>
        <p:spPr>
          <a:xfrm>
            <a:off x="1842588" y="4557644"/>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E760A3C-04A3-47AD-D773-6CE512BDBA78}"/>
              </a:ext>
            </a:extLst>
          </p:cNvPr>
          <p:cNvSpPr/>
          <p:nvPr/>
        </p:nvSpPr>
        <p:spPr>
          <a:xfrm>
            <a:off x="1842587" y="5391030"/>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B4023CE8-5611-6CA6-039C-96078E307414}"/>
              </a:ext>
            </a:extLst>
          </p:cNvPr>
          <p:cNvGrpSpPr/>
          <p:nvPr/>
        </p:nvGrpSpPr>
        <p:grpSpPr>
          <a:xfrm>
            <a:off x="8507634" y="1664851"/>
            <a:ext cx="2068126" cy="2109961"/>
            <a:chOff x="8363253" y="1554863"/>
            <a:chExt cx="2297185" cy="2343654"/>
          </a:xfrm>
        </p:grpSpPr>
        <p:sp>
          <p:nvSpPr>
            <p:cNvPr id="5" name="Oval 4">
              <a:extLst>
                <a:ext uri="{FF2B5EF4-FFF2-40B4-BE49-F238E27FC236}">
                  <a16:creationId xmlns:a16="http://schemas.microsoft.com/office/drawing/2014/main" id="{8C2A42DC-C443-F635-CA20-FEED30AA0AA2}"/>
                </a:ext>
              </a:extLst>
            </p:cNvPr>
            <p:cNvSpPr/>
            <p:nvPr/>
          </p:nvSpPr>
          <p:spPr>
            <a:xfrm>
              <a:off x="10158122" y="1601331"/>
              <a:ext cx="502316" cy="5023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617A97FC-301B-A85B-0C19-66C2E7BA4D6F}"/>
                </a:ext>
              </a:extLst>
            </p:cNvPr>
            <p:cNvCxnSpPr>
              <a:cxnSpLocks/>
            </p:cNvCxnSpPr>
            <p:nvPr/>
          </p:nvCxnSpPr>
          <p:spPr>
            <a:xfrm>
              <a:off x="8562234" y="1804736"/>
              <a:ext cx="183844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6ACEDF1-068F-A44C-8604-0974F7A65E16}"/>
                </a:ext>
              </a:extLst>
            </p:cNvPr>
            <p:cNvSpPr/>
            <p:nvPr/>
          </p:nvSpPr>
          <p:spPr>
            <a:xfrm>
              <a:off x="8363253" y="1554863"/>
              <a:ext cx="502316" cy="502316"/>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FBD3A65-92BA-3EF3-8FCB-71DBCE5950E0}"/>
                </a:ext>
              </a:extLst>
            </p:cNvPr>
            <p:cNvSpPr/>
            <p:nvPr/>
          </p:nvSpPr>
          <p:spPr>
            <a:xfrm>
              <a:off x="9260688" y="1565078"/>
              <a:ext cx="502316" cy="50231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D124284-DD68-8449-38A0-EC3A476676E5}"/>
                </a:ext>
              </a:extLst>
            </p:cNvPr>
            <p:cNvCxnSpPr>
              <a:cxnSpLocks/>
            </p:cNvCxnSpPr>
            <p:nvPr/>
          </p:nvCxnSpPr>
          <p:spPr>
            <a:xfrm flipV="1">
              <a:off x="10398223" y="1980760"/>
              <a:ext cx="2455" cy="15126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6835C66-91AE-1534-723C-6CA659AC1334}"/>
                </a:ext>
              </a:extLst>
            </p:cNvPr>
            <p:cNvSpPr/>
            <p:nvPr/>
          </p:nvSpPr>
          <p:spPr>
            <a:xfrm rot="5400000">
              <a:off x="10139995" y="2498767"/>
              <a:ext cx="502316" cy="50231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5E9CB06-07DC-2141-F5A7-128193AAAFE8}"/>
                </a:ext>
              </a:extLst>
            </p:cNvPr>
            <p:cNvSpPr/>
            <p:nvPr/>
          </p:nvSpPr>
          <p:spPr>
            <a:xfrm rot="5400000">
              <a:off x="10139995" y="3396201"/>
              <a:ext cx="502316" cy="50231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BFEF29DD-6B89-3817-45DC-61514487E13D}"/>
              </a:ext>
            </a:extLst>
          </p:cNvPr>
          <p:cNvSpPr txBox="1"/>
          <p:nvPr/>
        </p:nvSpPr>
        <p:spPr>
          <a:xfrm>
            <a:off x="2494546" y="6069353"/>
            <a:ext cx="81127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Arial"/>
              </a:rPr>
              <a:t>However, it is also important to note that there have been records of trans and nonbinary people throughout history in western Europe as well!</a:t>
            </a:r>
          </a:p>
        </p:txBody>
      </p:sp>
      <p:sp>
        <p:nvSpPr>
          <p:cNvPr id="12" name="Oval 11">
            <a:extLst>
              <a:ext uri="{FF2B5EF4-FFF2-40B4-BE49-F238E27FC236}">
                <a16:creationId xmlns:a16="http://schemas.microsoft.com/office/drawing/2014/main" id="{9D3B773B-2615-118F-F430-F3B7CE227E0F}"/>
              </a:ext>
            </a:extLst>
          </p:cNvPr>
          <p:cNvSpPr/>
          <p:nvPr/>
        </p:nvSpPr>
        <p:spPr>
          <a:xfrm>
            <a:off x="1842586" y="6165320"/>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9772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A74677-6CA7-4D19-BE19-B62CCE5D34A9}"/>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FC67696-E540-F391-5DF7-407EE41854A2}"/>
              </a:ext>
            </a:extLst>
          </p:cNvPr>
          <p:cNvSpPr txBox="1"/>
          <p:nvPr/>
        </p:nvSpPr>
        <p:spPr>
          <a:xfrm>
            <a:off x="2494547" y="-2967192"/>
            <a:ext cx="7202906" cy="11415882"/>
          </a:xfrm>
          <a:prstGeom prst="rect">
            <a:avLst/>
          </a:prstGeom>
          <a:noFill/>
        </p:spPr>
        <p:txBody>
          <a:bodyPr wrap="square" rtlCol="0">
            <a:spAutoFit/>
          </a:bodyPr>
          <a:lstStyle/>
          <a:p>
            <a:pPr algn="ctr">
              <a:lnSpc>
                <a:spcPct val="300000"/>
              </a:lnSpc>
            </a:pPr>
            <a:r>
              <a:rPr lang="en-GB" sz="3600" b="1">
                <a:solidFill>
                  <a:schemeClr val="accent4">
                    <a:lumMod val="20000"/>
                    <a:lumOff val="80000"/>
                  </a:schemeClr>
                </a:solidFill>
              </a:rPr>
              <a:t>A VERY POTTED HISTORY </a:t>
            </a:r>
            <a:r>
              <a:rPr lang="en-GB" sz="3600" b="1">
                <a:solidFill>
                  <a:schemeClr val="accent1">
                    <a:lumMod val="20000"/>
                    <a:lumOff val="80000"/>
                  </a:schemeClr>
                </a:solidFill>
              </a:rPr>
              <a:t>BEFORE THE COMMON ERA</a:t>
            </a:r>
          </a:p>
          <a:p>
            <a:pPr algn="ctr">
              <a:lnSpc>
                <a:spcPct val="300000"/>
              </a:lnSpc>
            </a:pPr>
            <a:r>
              <a:rPr lang="en-GB" sz="3600" b="1">
                <a:solidFill>
                  <a:schemeClr val="accent1">
                    <a:lumMod val="20000"/>
                    <a:lumOff val="80000"/>
                  </a:schemeClr>
                </a:solidFill>
              </a:rPr>
              <a:t>BCE – 1900’s</a:t>
            </a:r>
          </a:p>
          <a:p>
            <a:pPr algn="ctr">
              <a:lnSpc>
                <a:spcPct val="300000"/>
              </a:lnSpc>
            </a:pPr>
            <a:r>
              <a:rPr lang="en-GB" sz="3600" b="1">
                <a:solidFill>
                  <a:schemeClr val="accent1">
                    <a:lumMod val="20000"/>
                    <a:lumOff val="80000"/>
                  </a:schemeClr>
                </a:solidFill>
              </a:rPr>
              <a:t>THE 1900’s</a:t>
            </a:r>
          </a:p>
          <a:p>
            <a:pPr algn="ctr">
              <a:lnSpc>
                <a:spcPct val="300000"/>
              </a:lnSpc>
            </a:pPr>
            <a:r>
              <a:rPr lang="en-GB" sz="3600" b="1">
                <a:solidFill>
                  <a:schemeClr val="accent1">
                    <a:lumMod val="20000"/>
                    <a:lumOff val="80000"/>
                  </a:schemeClr>
                </a:solidFill>
              </a:rPr>
              <a:t>2000 – 2020</a:t>
            </a:r>
          </a:p>
          <a:p>
            <a:pPr algn="ctr">
              <a:lnSpc>
                <a:spcPct val="300000"/>
              </a:lnSpc>
            </a:pPr>
            <a:r>
              <a:rPr lang="en-GB" sz="3600" b="1">
                <a:solidFill>
                  <a:schemeClr val="accent1">
                    <a:lumMod val="20000"/>
                    <a:lumOff val="80000"/>
                  </a:schemeClr>
                </a:solidFill>
              </a:rPr>
              <a:t>2020 - 2023</a:t>
            </a:r>
          </a:p>
          <a:p>
            <a:pPr algn="ctr">
              <a:lnSpc>
                <a:spcPct val="300000"/>
              </a:lnSpc>
            </a:pPr>
            <a:endParaRPr lang="en-GB" sz="3600" b="1">
              <a:solidFill>
                <a:schemeClr val="accent1">
                  <a:lumMod val="20000"/>
                  <a:lumOff val="80000"/>
                </a:schemeClr>
              </a:solidFill>
            </a:endParaRPr>
          </a:p>
        </p:txBody>
      </p:sp>
      <p:sp>
        <p:nvSpPr>
          <p:cNvPr id="23" name="Freeform: Shape 22">
            <a:extLst>
              <a:ext uri="{FF2B5EF4-FFF2-40B4-BE49-F238E27FC236}">
                <a16:creationId xmlns:a16="http://schemas.microsoft.com/office/drawing/2014/main" id="{7DF05F3B-9AE1-D505-0201-9956356E25FE}"/>
              </a:ext>
            </a:extLst>
          </p:cNvPr>
          <p:cNvSpPr>
            <a:spLocks noGrp="1" noRot="1" noMove="1" noResize="1" noEditPoints="1" noAdjustHandles="1" noChangeArrowheads="1" noChangeShapeType="1"/>
          </p:cNvSpPr>
          <p:nvPr/>
        </p:nvSpPr>
        <p:spPr>
          <a:xfrm>
            <a:off x="-192504" y="-156410"/>
            <a:ext cx="12577009" cy="7170821"/>
          </a:xfrm>
          <a:custGeom>
            <a:avLst/>
            <a:gdLst>
              <a:gd name="connsiteX0" fmla="*/ 2494547 w 12338077"/>
              <a:gd name="connsiteY0" fmla="*/ 2470486 h 6858002"/>
              <a:gd name="connsiteX1" fmla="*/ 2494547 w 12338077"/>
              <a:gd name="connsiteY1" fmla="*/ 3818023 h 6858002"/>
              <a:gd name="connsiteX2" fmla="*/ 9833811 w 12338077"/>
              <a:gd name="connsiteY2" fmla="*/ 3818023 h 6858002"/>
              <a:gd name="connsiteX3" fmla="*/ 9833811 w 12338077"/>
              <a:gd name="connsiteY3" fmla="*/ 2470486 h 6858002"/>
              <a:gd name="connsiteX4" fmla="*/ 0 w 12338077"/>
              <a:gd name="connsiteY4" fmla="*/ 0 h 6858002"/>
              <a:gd name="connsiteX5" fmla="*/ 12338077 w 12338077"/>
              <a:gd name="connsiteY5" fmla="*/ 0 h 6858002"/>
              <a:gd name="connsiteX6" fmla="*/ 12338077 w 12338077"/>
              <a:gd name="connsiteY6" fmla="*/ 6858002 h 6858002"/>
              <a:gd name="connsiteX7" fmla="*/ 0 w 12338077"/>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8077" h="6858002">
                <a:moveTo>
                  <a:pt x="2494547" y="2470486"/>
                </a:moveTo>
                <a:lnTo>
                  <a:pt x="2494547" y="3818023"/>
                </a:lnTo>
                <a:lnTo>
                  <a:pt x="9833811" y="3818023"/>
                </a:lnTo>
                <a:lnTo>
                  <a:pt x="9833811" y="2470486"/>
                </a:lnTo>
                <a:close/>
                <a:moveTo>
                  <a:pt x="0" y="0"/>
                </a:moveTo>
                <a:lnTo>
                  <a:pt x="12338077" y="0"/>
                </a:lnTo>
                <a:lnTo>
                  <a:pt x="12338077" y="6858002"/>
                </a:lnTo>
                <a:lnTo>
                  <a:pt x="0" y="6858002"/>
                </a:lnTo>
                <a:close/>
              </a:path>
            </a:pathLst>
          </a:custGeom>
          <a:solidFill>
            <a:schemeClr val="accent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4">
                  <a:lumMod val="60000"/>
                  <a:lumOff val="40000"/>
                </a:schemeClr>
              </a:solidFill>
            </a:endParaRPr>
          </a:p>
        </p:txBody>
      </p:sp>
      <p:sp>
        <p:nvSpPr>
          <p:cNvPr id="30" name="TextBox 29">
            <a:extLst>
              <a:ext uri="{FF2B5EF4-FFF2-40B4-BE49-F238E27FC236}">
                <a16:creationId xmlns:a16="http://schemas.microsoft.com/office/drawing/2014/main" id="{184358BA-307C-D181-7910-049C9325DCFC}"/>
              </a:ext>
            </a:extLst>
          </p:cNvPr>
          <p:cNvSpPr txBox="1"/>
          <p:nvPr/>
        </p:nvSpPr>
        <p:spPr>
          <a:xfrm>
            <a:off x="2494547" y="4557644"/>
            <a:ext cx="82216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bg1"/>
                </a:solidFill>
                <a:cs typeface="Arial"/>
              </a:rPr>
              <a:t>1906</a:t>
            </a:r>
            <a:r>
              <a:rPr lang="en-US" sz="1800">
                <a:solidFill>
                  <a:schemeClr val="bg1"/>
                </a:solidFill>
                <a:cs typeface="Arial"/>
              </a:rPr>
              <a:t> - Karl Baer becomes one of the first people to receive gender reassignment surgery and gain the right to marry</a:t>
            </a:r>
          </a:p>
        </p:txBody>
      </p:sp>
      <p:sp>
        <p:nvSpPr>
          <p:cNvPr id="31" name="TextBox 30">
            <a:extLst>
              <a:ext uri="{FF2B5EF4-FFF2-40B4-BE49-F238E27FC236}">
                <a16:creationId xmlns:a16="http://schemas.microsoft.com/office/drawing/2014/main" id="{D4A7A110-9A0C-63E6-CC4F-DB1724329DAD}"/>
              </a:ext>
            </a:extLst>
          </p:cNvPr>
          <p:cNvSpPr txBox="1"/>
          <p:nvPr/>
        </p:nvSpPr>
        <p:spPr>
          <a:xfrm>
            <a:off x="2494547" y="5389368"/>
            <a:ext cx="74516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bg1"/>
                </a:solidFill>
                <a:cs typeface="Arial"/>
              </a:rPr>
              <a:t>1969</a:t>
            </a:r>
            <a:r>
              <a:rPr lang="en-US" sz="1800">
                <a:solidFill>
                  <a:schemeClr val="bg1"/>
                </a:solidFill>
                <a:cs typeface="Arial"/>
              </a:rPr>
              <a:t> – The trans community, notably Marsha P Johnson &amp; </a:t>
            </a:r>
            <a:r>
              <a:rPr lang="en-US">
                <a:solidFill>
                  <a:schemeClr val="bg1"/>
                </a:solidFill>
                <a:cs typeface="Arial"/>
              </a:rPr>
              <a:t>Silvia</a:t>
            </a:r>
            <a:r>
              <a:rPr lang="en-US" sz="1800">
                <a:solidFill>
                  <a:schemeClr val="bg1"/>
                </a:solidFill>
                <a:cs typeface="Arial"/>
              </a:rPr>
              <a:t> Rivera lead the Stonewall Riots and subsequent pride movement</a:t>
            </a:r>
          </a:p>
        </p:txBody>
      </p:sp>
      <p:sp>
        <p:nvSpPr>
          <p:cNvPr id="33" name="Oval 32">
            <a:extLst>
              <a:ext uri="{FF2B5EF4-FFF2-40B4-BE49-F238E27FC236}">
                <a16:creationId xmlns:a16="http://schemas.microsoft.com/office/drawing/2014/main" id="{85286F84-C346-CFF6-40C1-79A6574D84ED}"/>
              </a:ext>
            </a:extLst>
          </p:cNvPr>
          <p:cNvSpPr/>
          <p:nvPr/>
        </p:nvSpPr>
        <p:spPr>
          <a:xfrm>
            <a:off x="1842589" y="4557644"/>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4C5A66D-3824-34B7-76C9-315A7A6CA7C0}"/>
              </a:ext>
            </a:extLst>
          </p:cNvPr>
          <p:cNvSpPr/>
          <p:nvPr/>
        </p:nvSpPr>
        <p:spPr>
          <a:xfrm>
            <a:off x="1842589" y="5389368"/>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8E63B252-74B4-8AF3-3676-BC2F2095D6D5}"/>
              </a:ext>
            </a:extLst>
          </p:cNvPr>
          <p:cNvGrpSpPr/>
          <p:nvPr/>
        </p:nvGrpSpPr>
        <p:grpSpPr>
          <a:xfrm>
            <a:off x="8507634" y="1664851"/>
            <a:ext cx="2068126" cy="2109961"/>
            <a:chOff x="8363253" y="1554863"/>
            <a:chExt cx="2297185" cy="2343654"/>
          </a:xfrm>
        </p:grpSpPr>
        <p:sp>
          <p:nvSpPr>
            <p:cNvPr id="4" name="Oval 3">
              <a:extLst>
                <a:ext uri="{FF2B5EF4-FFF2-40B4-BE49-F238E27FC236}">
                  <a16:creationId xmlns:a16="http://schemas.microsoft.com/office/drawing/2014/main" id="{92FE9DB7-B267-11C8-0F58-6FAF4F7DACAB}"/>
                </a:ext>
              </a:extLst>
            </p:cNvPr>
            <p:cNvSpPr/>
            <p:nvPr/>
          </p:nvSpPr>
          <p:spPr>
            <a:xfrm>
              <a:off x="10158122" y="1601331"/>
              <a:ext cx="502316" cy="5023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CF959491-F790-C303-2272-ED036043F9D2}"/>
                </a:ext>
              </a:extLst>
            </p:cNvPr>
            <p:cNvCxnSpPr>
              <a:cxnSpLocks/>
            </p:cNvCxnSpPr>
            <p:nvPr/>
          </p:nvCxnSpPr>
          <p:spPr>
            <a:xfrm>
              <a:off x="8562234" y="1804736"/>
              <a:ext cx="183844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58B3EFC-F74C-7E3F-1899-EB8725F1610D}"/>
                </a:ext>
              </a:extLst>
            </p:cNvPr>
            <p:cNvSpPr/>
            <p:nvPr/>
          </p:nvSpPr>
          <p:spPr>
            <a:xfrm>
              <a:off x="8363253" y="1554863"/>
              <a:ext cx="502316" cy="502316"/>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1DBE9F8-535B-9AAD-B04D-B17097BAEE85}"/>
                </a:ext>
              </a:extLst>
            </p:cNvPr>
            <p:cNvSpPr/>
            <p:nvPr/>
          </p:nvSpPr>
          <p:spPr>
            <a:xfrm>
              <a:off x="9260688" y="1565078"/>
              <a:ext cx="502316" cy="50231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E468B1AD-476F-30C2-455D-CC6B9EBB790C}"/>
                </a:ext>
              </a:extLst>
            </p:cNvPr>
            <p:cNvCxnSpPr>
              <a:cxnSpLocks/>
            </p:cNvCxnSpPr>
            <p:nvPr/>
          </p:nvCxnSpPr>
          <p:spPr>
            <a:xfrm flipV="1">
              <a:off x="10398223" y="1980760"/>
              <a:ext cx="2455" cy="15126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A2D8F39-BAFB-685A-9730-660402B388D0}"/>
                </a:ext>
              </a:extLst>
            </p:cNvPr>
            <p:cNvSpPr/>
            <p:nvPr/>
          </p:nvSpPr>
          <p:spPr>
            <a:xfrm rot="5400000">
              <a:off x="10139995" y="2498767"/>
              <a:ext cx="502316" cy="50231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A211CC1-48A9-94EC-8560-AAC4C666FC5A}"/>
                </a:ext>
              </a:extLst>
            </p:cNvPr>
            <p:cNvSpPr/>
            <p:nvPr/>
          </p:nvSpPr>
          <p:spPr>
            <a:xfrm rot="5400000">
              <a:off x="10139995" y="3396201"/>
              <a:ext cx="502316" cy="50231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57881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A74677-6CA7-4D19-BE19-B62CCE5D34A9}"/>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39488B1-83BF-8248-BC83-914A62BAA33B}"/>
              </a:ext>
            </a:extLst>
          </p:cNvPr>
          <p:cNvSpPr txBox="1"/>
          <p:nvPr/>
        </p:nvSpPr>
        <p:spPr>
          <a:xfrm>
            <a:off x="2494547" y="-4557882"/>
            <a:ext cx="7202906" cy="11415882"/>
          </a:xfrm>
          <a:prstGeom prst="rect">
            <a:avLst/>
          </a:prstGeom>
          <a:noFill/>
        </p:spPr>
        <p:txBody>
          <a:bodyPr wrap="square" rtlCol="0">
            <a:spAutoFit/>
          </a:bodyPr>
          <a:lstStyle/>
          <a:p>
            <a:pPr algn="ctr">
              <a:lnSpc>
                <a:spcPct val="300000"/>
              </a:lnSpc>
            </a:pPr>
            <a:r>
              <a:rPr lang="en-GB" sz="3600" b="1">
                <a:solidFill>
                  <a:schemeClr val="accent4">
                    <a:lumMod val="20000"/>
                    <a:lumOff val="80000"/>
                  </a:schemeClr>
                </a:solidFill>
              </a:rPr>
              <a:t>A VERY POTTED HISTORY </a:t>
            </a:r>
            <a:r>
              <a:rPr lang="en-GB" sz="3600" b="1">
                <a:solidFill>
                  <a:schemeClr val="accent1">
                    <a:lumMod val="20000"/>
                    <a:lumOff val="80000"/>
                  </a:schemeClr>
                </a:solidFill>
              </a:rPr>
              <a:t>BEFORE THE COMMON ERA</a:t>
            </a:r>
          </a:p>
          <a:p>
            <a:pPr algn="ctr">
              <a:lnSpc>
                <a:spcPct val="300000"/>
              </a:lnSpc>
            </a:pPr>
            <a:r>
              <a:rPr lang="en-GB" sz="3600" b="1">
                <a:solidFill>
                  <a:schemeClr val="accent1">
                    <a:lumMod val="20000"/>
                    <a:lumOff val="80000"/>
                  </a:schemeClr>
                </a:solidFill>
              </a:rPr>
              <a:t>BCE – 1900’s</a:t>
            </a:r>
          </a:p>
          <a:p>
            <a:pPr algn="ctr">
              <a:lnSpc>
                <a:spcPct val="300000"/>
              </a:lnSpc>
            </a:pPr>
            <a:r>
              <a:rPr lang="en-GB" sz="3600" b="1">
                <a:solidFill>
                  <a:schemeClr val="accent1">
                    <a:lumMod val="20000"/>
                    <a:lumOff val="80000"/>
                  </a:schemeClr>
                </a:solidFill>
              </a:rPr>
              <a:t>THE 1900’s</a:t>
            </a:r>
          </a:p>
          <a:p>
            <a:pPr algn="ctr">
              <a:lnSpc>
                <a:spcPct val="300000"/>
              </a:lnSpc>
            </a:pPr>
            <a:r>
              <a:rPr lang="en-GB" sz="3600" b="1">
                <a:solidFill>
                  <a:schemeClr val="accent1">
                    <a:lumMod val="20000"/>
                    <a:lumOff val="80000"/>
                  </a:schemeClr>
                </a:solidFill>
              </a:rPr>
              <a:t>2000 – 2020</a:t>
            </a:r>
          </a:p>
          <a:p>
            <a:pPr algn="ctr">
              <a:lnSpc>
                <a:spcPct val="300000"/>
              </a:lnSpc>
            </a:pPr>
            <a:r>
              <a:rPr lang="en-GB" sz="3600" b="1">
                <a:solidFill>
                  <a:schemeClr val="accent1">
                    <a:lumMod val="20000"/>
                    <a:lumOff val="80000"/>
                  </a:schemeClr>
                </a:solidFill>
              </a:rPr>
              <a:t>2020 - 2023</a:t>
            </a:r>
          </a:p>
          <a:p>
            <a:pPr algn="ctr">
              <a:lnSpc>
                <a:spcPct val="300000"/>
              </a:lnSpc>
            </a:pPr>
            <a:endParaRPr lang="en-GB" sz="3600" b="1">
              <a:solidFill>
                <a:schemeClr val="accent1">
                  <a:lumMod val="20000"/>
                  <a:lumOff val="80000"/>
                </a:schemeClr>
              </a:solidFill>
            </a:endParaRPr>
          </a:p>
        </p:txBody>
      </p:sp>
      <p:sp>
        <p:nvSpPr>
          <p:cNvPr id="23" name="Freeform: Shape 22">
            <a:extLst>
              <a:ext uri="{FF2B5EF4-FFF2-40B4-BE49-F238E27FC236}">
                <a16:creationId xmlns:a16="http://schemas.microsoft.com/office/drawing/2014/main" id="{7DF05F3B-9AE1-D505-0201-9956356E25FE}"/>
              </a:ext>
            </a:extLst>
          </p:cNvPr>
          <p:cNvSpPr>
            <a:spLocks noGrp="1" noRot="1" noMove="1" noResize="1" noEditPoints="1" noAdjustHandles="1" noChangeArrowheads="1" noChangeShapeType="1"/>
          </p:cNvSpPr>
          <p:nvPr/>
        </p:nvSpPr>
        <p:spPr>
          <a:xfrm>
            <a:off x="-192504" y="-156410"/>
            <a:ext cx="12577009" cy="7170821"/>
          </a:xfrm>
          <a:custGeom>
            <a:avLst/>
            <a:gdLst>
              <a:gd name="connsiteX0" fmla="*/ 2494547 w 12338077"/>
              <a:gd name="connsiteY0" fmla="*/ 2470486 h 6858002"/>
              <a:gd name="connsiteX1" fmla="*/ 2494547 w 12338077"/>
              <a:gd name="connsiteY1" fmla="*/ 3818023 h 6858002"/>
              <a:gd name="connsiteX2" fmla="*/ 9833811 w 12338077"/>
              <a:gd name="connsiteY2" fmla="*/ 3818023 h 6858002"/>
              <a:gd name="connsiteX3" fmla="*/ 9833811 w 12338077"/>
              <a:gd name="connsiteY3" fmla="*/ 2470486 h 6858002"/>
              <a:gd name="connsiteX4" fmla="*/ 0 w 12338077"/>
              <a:gd name="connsiteY4" fmla="*/ 0 h 6858002"/>
              <a:gd name="connsiteX5" fmla="*/ 12338077 w 12338077"/>
              <a:gd name="connsiteY5" fmla="*/ 0 h 6858002"/>
              <a:gd name="connsiteX6" fmla="*/ 12338077 w 12338077"/>
              <a:gd name="connsiteY6" fmla="*/ 6858002 h 6858002"/>
              <a:gd name="connsiteX7" fmla="*/ 0 w 12338077"/>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8077" h="6858002">
                <a:moveTo>
                  <a:pt x="2494547" y="2470486"/>
                </a:moveTo>
                <a:lnTo>
                  <a:pt x="2494547" y="3818023"/>
                </a:lnTo>
                <a:lnTo>
                  <a:pt x="9833811" y="3818023"/>
                </a:lnTo>
                <a:lnTo>
                  <a:pt x="9833811" y="2470486"/>
                </a:lnTo>
                <a:close/>
                <a:moveTo>
                  <a:pt x="0" y="0"/>
                </a:moveTo>
                <a:lnTo>
                  <a:pt x="12338077" y="0"/>
                </a:lnTo>
                <a:lnTo>
                  <a:pt x="12338077" y="6858002"/>
                </a:lnTo>
                <a:lnTo>
                  <a:pt x="0" y="6858002"/>
                </a:lnTo>
                <a:close/>
              </a:path>
            </a:pathLst>
          </a:custGeom>
          <a:solidFill>
            <a:schemeClr val="accent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4">
                  <a:lumMod val="60000"/>
                  <a:lumOff val="40000"/>
                </a:schemeClr>
              </a:solidFill>
            </a:endParaRPr>
          </a:p>
        </p:txBody>
      </p:sp>
      <p:grpSp>
        <p:nvGrpSpPr>
          <p:cNvPr id="21" name="Group 20">
            <a:extLst>
              <a:ext uri="{FF2B5EF4-FFF2-40B4-BE49-F238E27FC236}">
                <a16:creationId xmlns:a16="http://schemas.microsoft.com/office/drawing/2014/main" id="{901F1B87-12E3-49AF-A359-835A8191CB81}"/>
              </a:ext>
            </a:extLst>
          </p:cNvPr>
          <p:cNvGrpSpPr/>
          <p:nvPr/>
        </p:nvGrpSpPr>
        <p:grpSpPr>
          <a:xfrm>
            <a:off x="8507634" y="1664851"/>
            <a:ext cx="2068126" cy="2109961"/>
            <a:chOff x="8363253" y="1554863"/>
            <a:chExt cx="2297185" cy="2343654"/>
          </a:xfrm>
        </p:grpSpPr>
        <p:sp>
          <p:nvSpPr>
            <p:cNvPr id="5" name="Oval 4">
              <a:extLst>
                <a:ext uri="{FF2B5EF4-FFF2-40B4-BE49-F238E27FC236}">
                  <a16:creationId xmlns:a16="http://schemas.microsoft.com/office/drawing/2014/main" id="{D26A9D38-43E1-1DDC-BE03-858CF3D9946D}"/>
                </a:ext>
              </a:extLst>
            </p:cNvPr>
            <p:cNvSpPr/>
            <p:nvPr/>
          </p:nvSpPr>
          <p:spPr>
            <a:xfrm>
              <a:off x="10158122" y="1601331"/>
              <a:ext cx="502316" cy="5023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F73B898E-18B3-B55A-04E3-E8A556807893}"/>
                </a:ext>
              </a:extLst>
            </p:cNvPr>
            <p:cNvCxnSpPr>
              <a:cxnSpLocks/>
            </p:cNvCxnSpPr>
            <p:nvPr/>
          </p:nvCxnSpPr>
          <p:spPr>
            <a:xfrm>
              <a:off x="8562234" y="1804736"/>
              <a:ext cx="183844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9A17DA6-3B42-D6EB-0558-F8212A0B1B4E}"/>
                </a:ext>
              </a:extLst>
            </p:cNvPr>
            <p:cNvSpPr/>
            <p:nvPr/>
          </p:nvSpPr>
          <p:spPr>
            <a:xfrm>
              <a:off x="8363253" y="1554863"/>
              <a:ext cx="502316" cy="502316"/>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3F6940A-8000-BCAC-A845-846139D7C23D}"/>
                </a:ext>
              </a:extLst>
            </p:cNvPr>
            <p:cNvSpPr/>
            <p:nvPr/>
          </p:nvSpPr>
          <p:spPr>
            <a:xfrm>
              <a:off x="9260688" y="1565078"/>
              <a:ext cx="502316" cy="50231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7035E48C-F747-D22C-E3D8-FC601766FD47}"/>
                </a:ext>
              </a:extLst>
            </p:cNvPr>
            <p:cNvCxnSpPr>
              <a:cxnSpLocks/>
            </p:cNvCxnSpPr>
            <p:nvPr/>
          </p:nvCxnSpPr>
          <p:spPr>
            <a:xfrm flipV="1">
              <a:off x="10398223" y="1980760"/>
              <a:ext cx="2455" cy="15126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DE8BC54-4A50-7888-A758-5C9AC60F4BA3}"/>
                </a:ext>
              </a:extLst>
            </p:cNvPr>
            <p:cNvSpPr/>
            <p:nvPr/>
          </p:nvSpPr>
          <p:spPr>
            <a:xfrm rot="5400000">
              <a:off x="10139995" y="2498767"/>
              <a:ext cx="502316" cy="50231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DC2C1F5-D936-88E1-3800-8613C10B1B63}"/>
                </a:ext>
              </a:extLst>
            </p:cNvPr>
            <p:cNvSpPr/>
            <p:nvPr/>
          </p:nvSpPr>
          <p:spPr>
            <a:xfrm rot="5400000">
              <a:off x="10139995" y="3396201"/>
              <a:ext cx="502316" cy="50231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1">
            <a:extLst>
              <a:ext uri="{FF2B5EF4-FFF2-40B4-BE49-F238E27FC236}">
                <a16:creationId xmlns:a16="http://schemas.microsoft.com/office/drawing/2014/main" id="{6194A66B-1562-1490-2769-798B2D369542}"/>
              </a:ext>
            </a:extLst>
          </p:cNvPr>
          <p:cNvSpPr txBox="1"/>
          <p:nvPr/>
        </p:nvSpPr>
        <p:spPr>
          <a:xfrm>
            <a:off x="2494547" y="4546701"/>
            <a:ext cx="870685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solidFill>
                  <a:schemeClr val="bg1"/>
                </a:solidFill>
                <a:cs typeface="Arial"/>
              </a:rPr>
              <a:t>2011</a:t>
            </a:r>
            <a:r>
              <a:rPr lang="en-US" sz="1800">
                <a:solidFill>
                  <a:schemeClr val="bg1"/>
                </a:solidFill>
                <a:cs typeface="Arial"/>
              </a:rPr>
              <a:t> – Chas Bono is the first post-op transgender person to appear on primetime </a:t>
            </a:r>
          </a:p>
        </p:txBody>
      </p:sp>
      <p:sp>
        <p:nvSpPr>
          <p:cNvPr id="11" name="TextBox 2">
            <a:extLst>
              <a:ext uri="{FF2B5EF4-FFF2-40B4-BE49-F238E27FC236}">
                <a16:creationId xmlns:a16="http://schemas.microsoft.com/office/drawing/2014/main" id="{376D7E34-D8B7-150E-5E78-5A0EB72CBE6B}"/>
              </a:ext>
            </a:extLst>
          </p:cNvPr>
          <p:cNvSpPr txBox="1"/>
          <p:nvPr/>
        </p:nvSpPr>
        <p:spPr>
          <a:xfrm>
            <a:off x="2494547" y="5237974"/>
            <a:ext cx="91494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solidFill>
                  <a:schemeClr val="bg1"/>
                </a:solidFill>
                <a:cs typeface="Arial"/>
              </a:rPr>
              <a:t>2017</a:t>
            </a:r>
            <a:r>
              <a:rPr lang="en-US" sz="1800">
                <a:solidFill>
                  <a:schemeClr val="bg1"/>
                </a:solidFill>
                <a:cs typeface="Arial"/>
              </a:rPr>
              <a:t> – Laverne Cox is nominated for an Emmy for her role in </a:t>
            </a:r>
            <a:r>
              <a:rPr lang="en-US">
                <a:solidFill>
                  <a:schemeClr val="bg1"/>
                </a:solidFill>
                <a:cs typeface="Arial"/>
              </a:rPr>
              <a:t>Orange Is The New Black</a:t>
            </a:r>
            <a:endParaRPr lang="en-US" sz="1800">
              <a:solidFill>
                <a:schemeClr val="bg1"/>
              </a:solidFill>
              <a:cs typeface="Arial"/>
            </a:endParaRPr>
          </a:p>
        </p:txBody>
      </p:sp>
      <p:sp>
        <p:nvSpPr>
          <p:cNvPr id="12" name="Oval 11">
            <a:extLst>
              <a:ext uri="{FF2B5EF4-FFF2-40B4-BE49-F238E27FC236}">
                <a16:creationId xmlns:a16="http://schemas.microsoft.com/office/drawing/2014/main" id="{048F98D8-D0A8-C3F1-12CD-D599C037C296}"/>
              </a:ext>
            </a:extLst>
          </p:cNvPr>
          <p:cNvSpPr/>
          <p:nvPr/>
        </p:nvSpPr>
        <p:spPr>
          <a:xfrm>
            <a:off x="1842588" y="4546701"/>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Oval 12">
            <a:extLst>
              <a:ext uri="{FF2B5EF4-FFF2-40B4-BE49-F238E27FC236}">
                <a16:creationId xmlns:a16="http://schemas.microsoft.com/office/drawing/2014/main" id="{9F6B6073-838C-6BB6-6E9D-BB9698FC147C}"/>
              </a:ext>
            </a:extLst>
          </p:cNvPr>
          <p:cNvSpPr/>
          <p:nvPr/>
        </p:nvSpPr>
        <p:spPr>
          <a:xfrm>
            <a:off x="1842588" y="5239926"/>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Oval 13">
            <a:extLst>
              <a:ext uri="{FF2B5EF4-FFF2-40B4-BE49-F238E27FC236}">
                <a16:creationId xmlns:a16="http://schemas.microsoft.com/office/drawing/2014/main" id="{1B6C3A64-D3B2-A691-7CF0-06AD5A364213}"/>
              </a:ext>
            </a:extLst>
          </p:cNvPr>
          <p:cNvSpPr/>
          <p:nvPr/>
        </p:nvSpPr>
        <p:spPr>
          <a:xfrm>
            <a:off x="1842587" y="5933151"/>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 name="TextBox 6">
            <a:extLst>
              <a:ext uri="{FF2B5EF4-FFF2-40B4-BE49-F238E27FC236}">
                <a16:creationId xmlns:a16="http://schemas.microsoft.com/office/drawing/2014/main" id="{CB931E6E-2220-8B9D-15D8-4B4FEB9E207A}"/>
              </a:ext>
            </a:extLst>
          </p:cNvPr>
          <p:cNvSpPr txBox="1"/>
          <p:nvPr/>
        </p:nvSpPr>
        <p:spPr>
          <a:xfrm>
            <a:off x="2494547" y="5966709"/>
            <a:ext cx="80812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solidFill>
                  <a:schemeClr val="bg1"/>
                </a:solidFill>
                <a:cs typeface="Arial"/>
              </a:rPr>
              <a:t>Throughout – anti-discrimination laws for gender identity and expression are passed in several North American regions</a:t>
            </a:r>
          </a:p>
        </p:txBody>
      </p:sp>
    </p:spTree>
    <p:extLst>
      <p:ext uri="{BB962C8B-B14F-4D97-AF65-F5344CB8AC3E}">
        <p14:creationId xmlns:p14="http://schemas.microsoft.com/office/powerpoint/2010/main" val="4243956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A74677-6CA7-4D19-BE19-B62CCE5D34A9}"/>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7BB6DE-33F2-9E11-2193-C16C62490E74}"/>
              </a:ext>
            </a:extLst>
          </p:cNvPr>
          <p:cNvSpPr txBox="1"/>
          <p:nvPr/>
        </p:nvSpPr>
        <p:spPr>
          <a:xfrm>
            <a:off x="2494547" y="-6261353"/>
            <a:ext cx="7202906" cy="11415882"/>
          </a:xfrm>
          <a:prstGeom prst="rect">
            <a:avLst/>
          </a:prstGeom>
          <a:noFill/>
        </p:spPr>
        <p:txBody>
          <a:bodyPr wrap="square" rtlCol="0">
            <a:spAutoFit/>
          </a:bodyPr>
          <a:lstStyle/>
          <a:p>
            <a:pPr algn="ctr">
              <a:lnSpc>
                <a:spcPct val="300000"/>
              </a:lnSpc>
            </a:pPr>
            <a:r>
              <a:rPr lang="en-GB" sz="3600" b="1">
                <a:solidFill>
                  <a:schemeClr val="accent4">
                    <a:lumMod val="20000"/>
                    <a:lumOff val="80000"/>
                  </a:schemeClr>
                </a:solidFill>
              </a:rPr>
              <a:t>A VERY POTTED HISTORY </a:t>
            </a:r>
            <a:r>
              <a:rPr lang="en-GB" sz="3600" b="1">
                <a:solidFill>
                  <a:schemeClr val="accent1">
                    <a:lumMod val="20000"/>
                    <a:lumOff val="80000"/>
                  </a:schemeClr>
                </a:solidFill>
              </a:rPr>
              <a:t>BEFORE THE COMMON ERA</a:t>
            </a:r>
          </a:p>
          <a:p>
            <a:pPr algn="ctr">
              <a:lnSpc>
                <a:spcPct val="300000"/>
              </a:lnSpc>
            </a:pPr>
            <a:r>
              <a:rPr lang="en-GB" sz="3600" b="1">
                <a:solidFill>
                  <a:schemeClr val="accent1">
                    <a:lumMod val="20000"/>
                    <a:lumOff val="80000"/>
                  </a:schemeClr>
                </a:solidFill>
              </a:rPr>
              <a:t>BCE – 1900’s</a:t>
            </a:r>
          </a:p>
          <a:p>
            <a:pPr algn="ctr">
              <a:lnSpc>
                <a:spcPct val="300000"/>
              </a:lnSpc>
            </a:pPr>
            <a:r>
              <a:rPr lang="en-GB" sz="3600" b="1">
                <a:solidFill>
                  <a:schemeClr val="accent1">
                    <a:lumMod val="20000"/>
                    <a:lumOff val="80000"/>
                  </a:schemeClr>
                </a:solidFill>
              </a:rPr>
              <a:t>THE 1900’s</a:t>
            </a:r>
          </a:p>
          <a:p>
            <a:pPr algn="ctr">
              <a:lnSpc>
                <a:spcPct val="300000"/>
              </a:lnSpc>
            </a:pPr>
            <a:r>
              <a:rPr lang="en-GB" sz="3600" b="1">
                <a:solidFill>
                  <a:schemeClr val="accent1">
                    <a:lumMod val="20000"/>
                    <a:lumOff val="80000"/>
                  </a:schemeClr>
                </a:solidFill>
              </a:rPr>
              <a:t>2000 – 2020</a:t>
            </a:r>
          </a:p>
          <a:p>
            <a:pPr algn="ctr">
              <a:lnSpc>
                <a:spcPct val="300000"/>
              </a:lnSpc>
            </a:pPr>
            <a:r>
              <a:rPr lang="en-GB" sz="3600" b="1">
                <a:solidFill>
                  <a:schemeClr val="accent1">
                    <a:lumMod val="20000"/>
                    <a:lumOff val="80000"/>
                  </a:schemeClr>
                </a:solidFill>
              </a:rPr>
              <a:t>2020 - 2023</a:t>
            </a:r>
          </a:p>
          <a:p>
            <a:pPr algn="ctr">
              <a:lnSpc>
                <a:spcPct val="300000"/>
              </a:lnSpc>
            </a:pPr>
            <a:endParaRPr lang="en-GB" sz="3600" b="1">
              <a:solidFill>
                <a:schemeClr val="accent1">
                  <a:lumMod val="20000"/>
                  <a:lumOff val="80000"/>
                </a:schemeClr>
              </a:solidFill>
            </a:endParaRPr>
          </a:p>
        </p:txBody>
      </p:sp>
      <p:sp>
        <p:nvSpPr>
          <p:cNvPr id="23" name="Freeform: Shape 22">
            <a:extLst>
              <a:ext uri="{FF2B5EF4-FFF2-40B4-BE49-F238E27FC236}">
                <a16:creationId xmlns:a16="http://schemas.microsoft.com/office/drawing/2014/main" id="{7DF05F3B-9AE1-D505-0201-9956356E25FE}"/>
              </a:ext>
            </a:extLst>
          </p:cNvPr>
          <p:cNvSpPr>
            <a:spLocks noGrp="1" noRot="1" noMove="1" noResize="1" noEditPoints="1" noAdjustHandles="1" noChangeArrowheads="1" noChangeShapeType="1"/>
          </p:cNvSpPr>
          <p:nvPr/>
        </p:nvSpPr>
        <p:spPr>
          <a:xfrm>
            <a:off x="-192504" y="-156410"/>
            <a:ext cx="12577009" cy="7170821"/>
          </a:xfrm>
          <a:custGeom>
            <a:avLst/>
            <a:gdLst>
              <a:gd name="connsiteX0" fmla="*/ 2494547 w 12338077"/>
              <a:gd name="connsiteY0" fmla="*/ 2470486 h 6858002"/>
              <a:gd name="connsiteX1" fmla="*/ 2494547 w 12338077"/>
              <a:gd name="connsiteY1" fmla="*/ 3818023 h 6858002"/>
              <a:gd name="connsiteX2" fmla="*/ 9833811 w 12338077"/>
              <a:gd name="connsiteY2" fmla="*/ 3818023 h 6858002"/>
              <a:gd name="connsiteX3" fmla="*/ 9833811 w 12338077"/>
              <a:gd name="connsiteY3" fmla="*/ 2470486 h 6858002"/>
              <a:gd name="connsiteX4" fmla="*/ 0 w 12338077"/>
              <a:gd name="connsiteY4" fmla="*/ 0 h 6858002"/>
              <a:gd name="connsiteX5" fmla="*/ 12338077 w 12338077"/>
              <a:gd name="connsiteY5" fmla="*/ 0 h 6858002"/>
              <a:gd name="connsiteX6" fmla="*/ 12338077 w 12338077"/>
              <a:gd name="connsiteY6" fmla="*/ 6858002 h 6858002"/>
              <a:gd name="connsiteX7" fmla="*/ 0 w 12338077"/>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8077" h="6858002">
                <a:moveTo>
                  <a:pt x="2494547" y="2470486"/>
                </a:moveTo>
                <a:lnTo>
                  <a:pt x="2494547" y="3818023"/>
                </a:lnTo>
                <a:lnTo>
                  <a:pt x="9833811" y="3818023"/>
                </a:lnTo>
                <a:lnTo>
                  <a:pt x="9833811" y="2470486"/>
                </a:lnTo>
                <a:close/>
                <a:moveTo>
                  <a:pt x="0" y="0"/>
                </a:moveTo>
                <a:lnTo>
                  <a:pt x="12338077" y="0"/>
                </a:lnTo>
                <a:lnTo>
                  <a:pt x="12338077" y="6858002"/>
                </a:lnTo>
                <a:lnTo>
                  <a:pt x="0" y="6858002"/>
                </a:lnTo>
                <a:close/>
              </a:path>
            </a:pathLst>
          </a:custGeom>
          <a:solidFill>
            <a:schemeClr val="accent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4">
                  <a:lumMod val="60000"/>
                  <a:lumOff val="40000"/>
                </a:schemeClr>
              </a:solidFill>
            </a:endParaRPr>
          </a:p>
        </p:txBody>
      </p:sp>
      <p:grpSp>
        <p:nvGrpSpPr>
          <p:cNvPr id="2" name="Group 1">
            <a:extLst>
              <a:ext uri="{FF2B5EF4-FFF2-40B4-BE49-F238E27FC236}">
                <a16:creationId xmlns:a16="http://schemas.microsoft.com/office/drawing/2014/main" id="{DD3E71B5-95D1-10D2-41CF-3D26A24A1D27}"/>
              </a:ext>
            </a:extLst>
          </p:cNvPr>
          <p:cNvGrpSpPr/>
          <p:nvPr/>
        </p:nvGrpSpPr>
        <p:grpSpPr>
          <a:xfrm>
            <a:off x="8507634" y="1664851"/>
            <a:ext cx="2068126" cy="2109961"/>
            <a:chOff x="8363253" y="1554863"/>
            <a:chExt cx="2297185" cy="2343654"/>
          </a:xfrm>
        </p:grpSpPr>
        <p:sp>
          <p:nvSpPr>
            <p:cNvPr id="4" name="Oval 3">
              <a:extLst>
                <a:ext uri="{FF2B5EF4-FFF2-40B4-BE49-F238E27FC236}">
                  <a16:creationId xmlns:a16="http://schemas.microsoft.com/office/drawing/2014/main" id="{3387DE8C-1B4D-0F2C-CF56-2E9048B0A23C}"/>
                </a:ext>
              </a:extLst>
            </p:cNvPr>
            <p:cNvSpPr/>
            <p:nvPr/>
          </p:nvSpPr>
          <p:spPr>
            <a:xfrm>
              <a:off x="10158122" y="1601331"/>
              <a:ext cx="502316" cy="5023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2D96CBF9-F25C-533D-63B2-2A0EB7C50D65}"/>
                </a:ext>
              </a:extLst>
            </p:cNvPr>
            <p:cNvCxnSpPr>
              <a:cxnSpLocks/>
            </p:cNvCxnSpPr>
            <p:nvPr/>
          </p:nvCxnSpPr>
          <p:spPr>
            <a:xfrm>
              <a:off x="8562234" y="1804736"/>
              <a:ext cx="183844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4F6DF9D2-A977-6E42-0F1B-770167D66802}"/>
                </a:ext>
              </a:extLst>
            </p:cNvPr>
            <p:cNvSpPr/>
            <p:nvPr/>
          </p:nvSpPr>
          <p:spPr>
            <a:xfrm>
              <a:off x="8363253" y="1554863"/>
              <a:ext cx="502316" cy="502316"/>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5B249F7-40B4-605C-E709-B9387060911E}"/>
                </a:ext>
              </a:extLst>
            </p:cNvPr>
            <p:cNvSpPr/>
            <p:nvPr/>
          </p:nvSpPr>
          <p:spPr>
            <a:xfrm>
              <a:off x="9260688" y="1565078"/>
              <a:ext cx="502316" cy="50231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B6A4CCC2-F032-B6C3-4EF0-FCB697619EE4}"/>
                </a:ext>
              </a:extLst>
            </p:cNvPr>
            <p:cNvCxnSpPr>
              <a:cxnSpLocks/>
            </p:cNvCxnSpPr>
            <p:nvPr/>
          </p:nvCxnSpPr>
          <p:spPr>
            <a:xfrm flipV="1">
              <a:off x="10398223" y="1980760"/>
              <a:ext cx="2455" cy="15126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51427C2-115A-275D-17BD-37857952A7B8}"/>
                </a:ext>
              </a:extLst>
            </p:cNvPr>
            <p:cNvSpPr/>
            <p:nvPr/>
          </p:nvSpPr>
          <p:spPr>
            <a:xfrm rot="5400000">
              <a:off x="10139995" y="2498767"/>
              <a:ext cx="502316" cy="50231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89F4B45-B2CD-9528-B75F-95AB0ED9D7F2}"/>
                </a:ext>
              </a:extLst>
            </p:cNvPr>
            <p:cNvSpPr/>
            <p:nvPr/>
          </p:nvSpPr>
          <p:spPr>
            <a:xfrm rot="5400000">
              <a:off x="10139995" y="3396201"/>
              <a:ext cx="502316" cy="50231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1">
            <a:extLst>
              <a:ext uri="{FF2B5EF4-FFF2-40B4-BE49-F238E27FC236}">
                <a16:creationId xmlns:a16="http://schemas.microsoft.com/office/drawing/2014/main" id="{A2E9D95A-F31B-B7B7-08D5-EA51E6C3806D}"/>
              </a:ext>
            </a:extLst>
          </p:cNvPr>
          <p:cNvSpPr txBox="1"/>
          <p:nvPr/>
        </p:nvSpPr>
        <p:spPr>
          <a:xfrm>
            <a:off x="2456447" y="4303644"/>
            <a:ext cx="870685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solidFill>
                  <a:schemeClr val="bg1"/>
                </a:solidFill>
                <a:cs typeface="Arial"/>
              </a:rPr>
              <a:t>January 2023 </a:t>
            </a:r>
            <a:r>
              <a:rPr lang="en-US" sz="1800">
                <a:solidFill>
                  <a:schemeClr val="bg1"/>
                </a:solidFill>
                <a:cs typeface="Arial"/>
              </a:rPr>
              <a:t>– UK blocks Scotland's gender ID bill</a:t>
            </a:r>
          </a:p>
        </p:txBody>
      </p:sp>
      <p:sp>
        <p:nvSpPr>
          <p:cNvPr id="30" name="TextBox 2">
            <a:extLst>
              <a:ext uri="{FF2B5EF4-FFF2-40B4-BE49-F238E27FC236}">
                <a16:creationId xmlns:a16="http://schemas.microsoft.com/office/drawing/2014/main" id="{3D3937CF-120C-1BE2-8B23-F0D4553938E1}"/>
              </a:ext>
            </a:extLst>
          </p:cNvPr>
          <p:cNvSpPr txBox="1"/>
          <p:nvPr/>
        </p:nvSpPr>
        <p:spPr>
          <a:xfrm>
            <a:off x="2456447" y="4810247"/>
            <a:ext cx="828976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solidFill>
                  <a:schemeClr val="bg1"/>
                </a:solidFill>
                <a:cs typeface="Arial"/>
              </a:rPr>
              <a:t>June 2023 </a:t>
            </a:r>
            <a:r>
              <a:rPr lang="en-US" sz="1800">
                <a:solidFill>
                  <a:schemeClr val="bg1"/>
                </a:solidFill>
                <a:cs typeface="Arial"/>
              </a:rPr>
              <a:t>– 491 anti-LGBTQ+ bills in the US</a:t>
            </a:r>
            <a:endParaRPr lang="en-US" sz="1800">
              <a:solidFill>
                <a:schemeClr val="bg1"/>
              </a:solidFill>
            </a:endParaRPr>
          </a:p>
        </p:txBody>
      </p:sp>
      <p:sp>
        <p:nvSpPr>
          <p:cNvPr id="31" name="Oval 30">
            <a:extLst>
              <a:ext uri="{FF2B5EF4-FFF2-40B4-BE49-F238E27FC236}">
                <a16:creationId xmlns:a16="http://schemas.microsoft.com/office/drawing/2014/main" id="{B24327DB-A876-1FCC-B1BA-A84745BC2912}"/>
              </a:ext>
            </a:extLst>
          </p:cNvPr>
          <p:cNvSpPr/>
          <p:nvPr/>
        </p:nvSpPr>
        <p:spPr>
          <a:xfrm>
            <a:off x="1804488" y="4303644"/>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2" name="Oval 31">
            <a:extLst>
              <a:ext uri="{FF2B5EF4-FFF2-40B4-BE49-F238E27FC236}">
                <a16:creationId xmlns:a16="http://schemas.microsoft.com/office/drawing/2014/main" id="{3DA656E7-195B-DA4C-5465-513C5380F496}"/>
              </a:ext>
            </a:extLst>
          </p:cNvPr>
          <p:cNvSpPr/>
          <p:nvPr/>
        </p:nvSpPr>
        <p:spPr>
          <a:xfrm>
            <a:off x="1804488" y="4800224"/>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3" name="Oval 32">
            <a:extLst>
              <a:ext uri="{FF2B5EF4-FFF2-40B4-BE49-F238E27FC236}">
                <a16:creationId xmlns:a16="http://schemas.microsoft.com/office/drawing/2014/main" id="{6052614E-F6E0-EB7F-BC15-8B33ACC47BB7}"/>
              </a:ext>
            </a:extLst>
          </p:cNvPr>
          <p:cNvSpPr/>
          <p:nvPr/>
        </p:nvSpPr>
        <p:spPr>
          <a:xfrm>
            <a:off x="1804487" y="5309094"/>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4" name="TextBox 6">
            <a:extLst>
              <a:ext uri="{FF2B5EF4-FFF2-40B4-BE49-F238E27FC236}">
                <a16:creationId xmlns:a16="http://schemas.microsoft.com/office/drawing/2014/main" id="{ECE57788-24C8-6299-4980-2EB9B058FF46}"/>
              </a:ext>
            </a:extLst>
          </p:cNvPr>
          <p:cNvSpPr txBox="1"/>
          <p:nvPr/>
        </p:nvSpPr>
        <p:spPr>
          <a:xfrm>
            <a:off x="2456447" y="5354942"/>
            <a:ext cx="808121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solidFill>
                  <a:schemeClr val="bg1"/>
                </a:solidFill>
                <a:cs typeface="Arial"/>
              </a:rPr>
              <a:t>June 2023 </a:t>
            </a:r>
            <a:r>
              <a:rPr lang="en-US" sz="1800">
                <a:solidFill>
                  <a:schemeClr val="bg1"/>
                </a:solidFill>
                <a:cs typeface="Arial"/>
              </a:rPr>
              <a:t>– Uganda passes one of the world's harshest anti LGBTQ+ bills</a:t>
            </a:r>
          </a:p>
        </p:txBody>
      </p:sp>
      <p:sp>
        <p:nvSpPr>
          <p:cNvPr id="35" name="Oval 34">
            <a:extLst>
              <a:ext uri="{FF2B5EF4-FFF2-40B4-BE49-F238E27FC236}">
                <a16:creationId xmlns:a16="http://schemas.microsoft.com/office/drawing/2014/main" id="{11D04E16-D9B0-8FB8-410C-B439564ECEAC}"/>
              </a:ext>
            </a:extLst>
          </p:cNvPr>
          <p:cNvSpPr/>
          <p:nvPr/>
        </p:nvSpPr>
        <p:spPr>
          <a:xfrm>
            <a:off x="1804486" y="5812997"/>
            <a:ext cx="370059" cy="3700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1" name="TextBox 8">
            <a:extLst>
              <a:ext uri="{FF2B5EF4-FFF2-40B4-BE49-F238E27FC236}">
                <a16:creationId xmlns:a16="http://schemas.microsoft.com/office/drawing/2014/main" id="{CAD697D6-191A-0B17-5BC9-030D4EA50F35}"/>
              </a:ext>
            </a:extLst>
          </p:cNvPr>
          <p:cNvSpPr txBox="1"/>
          <p:nvPr/>
        </p:nvSpPr>
        <p:spPr>
          <a:xfrm>
            <a:off x="2456446" y="5809684"/>
            <a:ext cx="860969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cs typeface="Arial"/>
              </a:rPr>
              <a:t>August</a:t>
            </a:r>
            <a:r>
              <a:rPr lang="en-US" sz="1800" b="1">
                <a:solidFill>
                  <a:schemeClr val="bg1"/>
                </a:solidFill>
                <a:cs typeface="Arial"/>
              </a:rPr>
              <a:t> 2023 </a:t>
            </a:r>
            <a:r>
              <a:rPr lang="en-US" sz="1800">
                <a:solidFill>
                  <a:schemeClr val="bg1"/>
                </a:solidFill>
                <a:cs typeface="Arial"/>
              </a:rPr>
              <a:t>–</a:t>
            </a:r>
            <a:r>
              <a:rPr lang="en-US">
                <a:solidFill>
                  <a:schemeClr val="bg1"/>
                </a:solidFill>
                <a:cs typeface="Arial"/>
              </a:rPr>
              <a:t> International Chess Federation bans trans women from competing in 'women's' events</a:t>
            </a:r>
            <a:endParaRPr lang="en-US" sz="1800">
              <a:solidFill>
                <a:schemeClr val="bg1"/>
              </a:solidFill>
              <a:cs typeface="Arial"/>
            </a:endParaRPr>
          </a:p>
        </p:txBody>
      </p:sp>
    </p:spTree>
    <p:extLst>
      <p:ext uri="{BB962C8B-B14F-4D97-AF65-F5344CB8AC3E}">
        <p14:creationId xmlns:p14="http://schemas.microsoft.com/office/powerpoint/2010/main" val="401163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B004B6-4302-8F56-10D9-73C8B9ACC029}"/>
              </a:ext>
            </a:extLst>
          </p:cNvPr>
          <p:cNvSpPr>
            <a:spLocks/>
          </p:cNvSpPr>
          <p:nvPr/>
        </p:nvSpPr>
        <p:spPr>
          <a:xfrm>
            <a:off x="0" y="-123825"/>
            <a:ext cx="12192000" cy="58769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FA91D0-65E3-11BE-F961-6FDADC55139A}"/>
              </a:ext>
            </a:extLst>
          </p:cNvPr>
          <p:cNvSpPr txBox="1"/>
          <p:nvPr/>
        </p:nvSpPr>
        <p:spPr>
          <a:xfrm>
            <a:off x="1754841" y="449689"/>
            <a:ext cx="1285875" cy="830997"/>
          </a:xfrm>
          <a:prstGeom prst="rect">
            <a:avLst/>
          </a:prstGeom>
          <a:noFill/>
        </p:spPr>
        <p:txBody>
          <a:bodyPr wrap="square" rtlCol="0">
            <a:spAutoFit/>
          </a:bodyPr>
          <a:lstStyle/>
          <a:p>
            <a:pPr algn="ctr"/>
            <a:r>
              <a:rPr lang="en-GB" sz="4800" b="1">
                <a:solidFill>
                  <a:schemeClr val="bg1"/>
                </a:solidFill>
              </a:rPr>
              <a:t>1</a:t>
            </a:r>
          </a:p>
        </p:txBody>
      </p:sp>
      <p:sp>
        <p:nvSpPr>
          <p:cNvPr id="9" name="TextBox 8">
            <a:extLst>
              <a:ext uri="{FF2B5EF4-FFF2-40B4-BE49-F238E27FC236}">
                <a16:creationId xmlns:a16="http://schemas.microsoft.com/office/drawing/2014/main" id="{0B5C1ADD-2875-6781-5F76-30780E2F1F4F}"/>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bg1"/>
                </a:solidFill>
              </a:rPr>
              <a:t>CONTENTS</a:t>
            </a:r>
          </a:p>
        </p:txBody>
      </p:sp>
      <p:sp>
        <p:nvSpPr>
          <p:cNvPr id="10" name="TextBox 9">
            <a:extLst>
              <a:ext uri="{FF2B5EF4-FFF2-40B4-BE49-F238E27FC236}">
                <a16:creationId xmlns:a16="http://schemas.microsoft.com/office/drawing/2014/main" id="{457D4535-B6F4-E847-A120-AE8FD5261D3B}"/>
              </a:ext>
            </a:extLst>
          </p:cNvPr>
          <p:cNvSpPr txBox="1"/>
          <p:nvPr/>
        </p:nvSpPr>
        <p:spPr>
          <a:xfrm>
            <a:off x="1754841" y="1307840"/>
            <a:ext cx="1285875" cy="830997"/>
          </a:xfrm>
          <a:prstGeom prst="rect">
            <a:avLst/>
          </a:prstGeom>
          <a:noFill/>
        </p:spPr>
        <p:txBody>
          <a:bodyPr wrap="square" rtlCol="0">
            <a:spAutoFit/>
          </a:bodyPr>
          <a:lstStyle/>
          <a:p>
            <a:pPr algn="ctr"/>
            <a:r>
              <a:rPr lang="en-GB" sz="4800" b="1">
                <a:solidFill>
                  <a:schemeClr val="accent4"/>
                </a:solidFill>
              </a:rPr>
              <a:t>2</a:t>
            </a:r>
          </a:p>
        </p:txBody>
      </p:sp>
      <p:sp>
        <p:nvSpPr>
          <p:cNvPr id="11" name="TextBox 10">
            <a:extLst>
              <a:ext uri="{FF2B5EF4-FFF2-40B4-BE49-F238E27FC236}">
                <a16:creationId xmlns:a16="http://schemas.microsoft.com/office/drawing/2014/main" id="{53F3BCC4-AF30-AE5B-3722-83C8F3F26745}"/>
              </a:ext>
            </a:extLst>
          </p:cNvPr>
          <p:cNvSpPr txBox="1"/>
          <p:nvPr/>
        </p:nvSpPr>
        <p:spPr>
          <a:xfrm>
            <a:off x="1754841" y="2165991"/>
            <a:ext cx="1285875" cy="830997"/>
          </a:xfrm>
          <a:prstGeom prst="rect">
            <a:avLst/>
          </a:prstGeom>
          <a:noFill/>
        </p:spPr>
        <p:txBody>
          <a:bodyPr wrap="square" rtlCol="0">
            <a:spAutoFit/>
          </a:bodyPr>
          <a:lstStyle/>
          <a:p>
            <a:pPr algn="ctr"/>
            <a:r>
              <a:rPr lang="en-GB" sz="4800" b="1">
                <a:solidFill>
                  <a:schemeClr val="accent4"/>
                </a:solidFill>
              </a:rPr>
              <a:t>3</a:t>
            </a:r>
          </a:p>
        </p:txBody>
      </p:sp>
      <p:sp>
        <p:nvSpPr>
          <p:cNvPr id="12" name="TextBox 11">
            <a:extLst>
              <a:ext uri="{FF2B5EF4-FFF2-40B4-BE49-F238E27FC236}">
                <a16:creationId xmlns:a16="http://schemas.microsoft.com/office/drawing/2014/main" id="{19136BCD-485F-A493-9635-98419A74B3F3}"/>
              </a:ext>
            </a:extLst>
          </p:cNvPr>
          <p:cNvSpPr txBox="1"/>
          <p:nvPr/>
        </p:nvSpPr>
        <p:spPr>
          <a:xfrm>
            <a:off x="1754841" y="3024142"/>
            <a:ext cx="1285875" cy="830997"/>
          </a:xfrm>
          <a:prstGeom prst="rect">
            <a:avLst/>
          </a:prstGeom>
          <a:noFill/>
        </p:spPr>
        <p:txBody>
          <a:bodyPr wrap="square" rtlCol="0">
            <a:spAutoFit/>
          </a:bodyPr>
          <a:lstStyle/>
          <a:p>
            <a:pPr algn="ctr"/>
            <a:r>
              <a:rPr lang="en-GB" sz="4800" b="1">
                <a:solidFill>
                  <a:schemeClr val="accent4"/>
                </a:solidFill>
              </a:rPr>
              <a:t>4</a:t>
            </a:r>
          </a:p>
        </p:txBody>
      </p:sp>
      <p:sp>
        <p:nvSpPr>
          <p:cNvPr id="13" name="TextBox 12">
            <a:extLst>
              <a:ext uri="{FF2B5EF4-FFF2-40B4-BE49-F238E27FC236}">
                <a16:creationId xmlns:a16="http://schemas.microsoft.com/office/drawing/2014/main" id="{E9417A94-233A-DB4A-605D-4E3457E910AD}"/>
              </a:ext>
            </a:extLst>
          </p:cNvPr>
          <p:cNvSpPr txBox="1"/>
          <p:nvPr/>
        </p:nvSpPr>
        <p:spPr>
          <a:xfrm>
            <a:off x="1754841" y="3882293"/>
            <a:ext cx="1285875" cy="830997"/>
          </a:xfrm>
          <a:prstGeom prst="rect">
            <a:avLst/>
          </a:prstGeom>
          <a:noFill/>
        </p:spPr>
        <p:txBody>
          <a:bodyPr wrap="square" rtlCol="0">
            <a:spAutoFit/>
          </a:bodyPr>
          <a:lstStyle/>
          <a:p>
            <a:pPr algn="ctr"/>
            <a:r>
              <a:rPr lang="en-GB" sz="4800" b="1">
                <a:solidFill>
                  <a:schemeClr val="accent4"/>
                </a:solidFill>
              </a:rPr>
              <a:t>5</a:t>
            </a:r>
          </a:p>
        </p:txBody>
      </p:sp>
      <p:sp>
        <p:nvSpPr>
          <p:cNvPr id="14" name="TextBox 13">
            <a:extLst>
              <a:ext uri="{FF2B5EF4-FFF2-40B4-BE49-F238E27FC236}">
                <a16:creationId xmlns:a16="http://schemas.microsoft.com/office/drawing/2014/main" id="{1F79A459-D803-A1D5-57AB-8070572816A4}"/>
              </a:ext>
            </a:extLst>
          </p:cNvPr>
          <p:cNvSpPr txBox="1"/>
          <p:nvPr/>
        </p:nvSpPr>
        <p:spPr>
          <a:xfrm>
            <a:off x="1754841" y="4740445"/>
            <a:ext cx="1285875" cy="830997"/>
          </a:xfrm>
          <a:prstGeom prst="rect">
            <a:avLst/>
          </a:prstGeom>
          <a:noFill/>
        </p:spPr>
        <p:txBody>
          <a:bodyPr wrap="square" rtlCol="0">
            <a:spAutoFit/>
          </a:bodyPr>
          <a:lstStyle/>
          <a:p>
            <a:pPr algn="ctr"/>
            <a:r>
              <a:rPr lang="en-GB" sz="4800" b="1">
                <a:solidFill>
                  <a:schemeClr val="accent4"/>
                </a:solidFill>
              </a:rPr>
              <a:t>6</a:t>
            </a:r>
          </a:p>
        </p:txBody>
      </p:sp>
      <p:sp>
        <p:nvSpPr>
          <p:cNvPr id="15" name="TextBox 14">
            <a:extLst>
              <a:ext uri="{FF2B5EF4-FFF2-40B4-BE49-F238E27FC236}">
                <a16:creationId xmlns:a16="http://schemas.microsoft.com/office/drawing/2014/main" id="{F2C9B7C9-2ED6-6F51-F7C6-41B8EC0388B0}"/>
              </a:ext>
            </a:extLst>
          </p:cNvPr>
          <p:cNvSpPr txBox="1"/>
          <p:nvPr/>
        </p:nvSpPr>
        <p:spPr>
          <a:xfrm>
            <a:off x="3040716" y="661509"/>
            <a:ext cx="4392931" cy="369332"/>
          </a:xfrm>
          <a:prstGeom prst="rect">
            <a:avLst/>
          </a:prstGeom>
          <a:noFill/>
        </p:spPr>
        <p:txBody>
          <a:bodyPr wrap="square" rtlCol="0">
            <a:spAutoFit/>
          </a:bodyPr>
          <a:lstStyle/>
          <a:p>
            <a:r>
              <a:rPr lang="en-GB" sz="1800">
                <a:solidFill>
                  <a:schemeClr val="bg1"/>
                </a:solidFill>
              </a:rPr>
              <a:t>An Introduction to Inclusive Language</a:t>
            </a:r>
            <a:endParaRPr lang="en-GB">
              <a:solidFill>
                <a:schemeClr val="bg1"/>
              </a:solidFill>
            </a:endParaRPr>
          </a:p>
        </p:txBody>
      </p:sp>
      <p:sp>
        <p:nvSpPr>
          <p:cNvPr id="16" name="TextBox 15">
            <a:extLst>
              <a:ext uri="{FF2B5EF4-FFF2-40B4-BE49-F238E27FC236}">
                <a16:creationId xmlns:a16="http://schemas.microsoft.com/office/drawing/2014/main" id="{C70EBA00-A682-E2A0-3FC6-A9F4F91BB333}"/>
              </a:ext>
            </a:extLst>
          </p:cNvPr>
          <p:cNvSpPr txBox="1"/>
          <p:nvPr/>
        </p:nvSpPr>
        <p:spPr>
          <a:xfrm>
            <a:off x="3040715" y="1531034"/>
            <a:ext cx="4845985" cy="369332"/>
          </a:xfrm>
          <a:prstGeom prst="rect">
            <a:avLst/>
          </a:prstGeom>
          <a:noFill/>
        </p:spPr>
        <p:txBody>
          <a:bodyPr wrap="square" rtlCol="0">
            <a:spAutoFit/>
          </a:bodyPr>
          <a:lstStyle/>
          <a:p>
            <a:pPr lvl="0" algn="l"/>
            <a:r>
              <a:rPr lang="en-GB" sz="1800">
                <a:solidFill>
                  <a:schemeClr val="accent4"/>
                </a:solidFill>
              </a:rPr>
              <a:t>What’s Going on with Transgender Rights?</a:t>
            </a:r>
          </a:p>
        </p:txBody>
      </p:sp>
      <p:sp>
        <p:nvSpPr>
          <p:cNvPr id="17" name="TextBox 16">
            <a:extLst>
              <a:ext uri="{FF2B5EF4-FFF2-40B4-BE49-F238E27FC236}">
                <a16:creationId xmlns:a16="http://schemas.microsoft.com/office/drawing/2014/main" id="{A8BC8F64-A312-5890-DE25-AE1BB99DBED1}"/>
              </a:ext>
            </a:extLst>
          </p:cNvPr>
          <p:cNvSpPr txBox="1"/>
          <p:nvPr/>
        </p:nvSpPr>
        <p:spPr>
          <a:xfrm>
            <a:off x="3040716" y="2389185"/>
            <a:ext cx="4392931" cy="369332"/>
          </a:xfrm>
          <a:prstGeom prst="rect">
            <a:avLst/>
          </a:prstGeom>
          <a:noFill/>
        </p:spPr>
        <p:txBody>
          <a:bodyPr wrap="square" rtlCol="0">
            <a:spAutoFit/>
          </a:bodyPr>
          <a:lstStyle/>
          <a:p>
            <a:pPr lvl="0" algn="l"/>
            <a:r>
              <a:rPr lang="en-GB" sz="1800">
                <a:solidFill>
                  <a:schemeClr val="accent4"/>
                </a:solidFill>
              </a:rPr>
              <a:t>Why is Inclusivity </a:t>
            </a:r>
            <a:r>
              <a:rPr lang="en-GB">
                <a:solidFill>
                  <a:schemeClr val="accent4"/>
                </a:solidFill>
              </a:rPr>
              <a:t>I</a:t>
            </a:r>
            <a:r>
              <a:rPr lang="en-GB" sz="1800">
                <a:solidFill>
                  <a:schemeClr val="accent4"/>
                </a:solidFill>
              </a:rPr>
              <a:t>mportant at Work?</a:t>
            </a:r>
          </a:p>
        </p:txBody>
      </p:sp>
      <p:sp>
        <p:nvSpPr>
          <p:cNvPr id="18" name="TextBox 17">
            <a:extLst>
              <a:ext uri="{FF2B5EF4-FFF2-40B4-BE49-F238E27FC236}">
                <a16:creationId xmlns:a16="http://schemas.microsoft.com/office/drawing/2014/main" id="{F3938692-7592-B808-3124-E8BBBC5D1020}"/>
              </a:ext>
            </a:extLst>
          </p:cNvPr>
          <p:cNvSpPr txBox="1"/>
          <p:nvPr/>
        </p:nvSpPr>
        <p:spPr>
          <a:xfrm>
            <a:off x="3040715" y="3258710"/>
            <a:ext cx="4845985" cy="369332"/>
          </a:xfrm>
          <a:prstGeom prst="rect">
            <a:avLst/>
          </a:prstGeom>
          <a:noFill/>
        </p:spPr>
        <p:txBody>
          <a:bodyPr wrap="square" rtlCol="0">
            <a:spAutoFit/>
          </a:bodyPr>
          <a:lstStyle/>
          <a:p>
            <a:pPr lvl="0" algn="l"/>
            <a:r>
              <a:rPr lang="en-GB" sz="1800">
                <a:solidFill>
                  <a:schemeClr val="accent4"/>
                </a:solidFill>
              </a:rPr>
              <a:t>Lived Experience Stories</a:t>
            </a:r>
          </a:p>
        </p:txBody>
      </p:sp>
      <p:sp>
        <p:nvSpPr>
          <p:cNvPr id="19" name="TextBox 18">
            <a:extLst>
              <a:ext uri="{FF2B5EF4-FFF2-40B4-BE49-F238E27FC236}">
                <a16:creationId xmlns:a16="http://schemas.microsoft.com/office/drawing/2014/main" id="{C6745DFF-583E-A13B-B46B-A65C2985645F}"/>
              </a:ext>
            </a:extLst>
          </p:cNvPr>
          <p:cNvSpPr txBox="1"/>
          <p:nvPr/>
        </p:nvSpPr>
        <p:spPr>
          <a:xfrm>
            <a:off x="2996899" y="4088109"/>
            <a:ext cx="4392931" cy="369332"/>
          </a:xfrm>
          <a:prstGeom prst="rect">
            <a:avLst/>
          </a:prstGeom>
          <a:noFill/>
        </p:spPr>
        <p:txBody>
          <a:bodyPr wrap="square" rtlCol="0">
            <a:spAutoFit/>
          </a:bodyPr>
          <a:lstStyle/>
          <a:p>
            <a:pPr lvl="0" algn="l"/>
            <a:r>
              <a:rPr lang="en-GB" sz="1800">
                <a:solidFill>
                  <a:schemeClr val="accent4"/>
                </a:solidFill>
              </a:rPr>
              <a:t>Misconceptions</a:t>
            </a:r>
          </a:p>
        </p:txBody>
      </p:sp>
      <p:sp>
        <p:nvSpPr>
          <p:cNvPr id="20" name="TextBox 19">
            <a:extLst>
              <a:ext uri="{FF2B5EF4-FFF2-40B4-BE49-F238E27FC236}">
                <a16:creationId xmlns:a16="http://schemas.microsoft.com/office/drawing/2014/main" id="{96F505BD-4938-E5B4-CE3B-8F9E262F46AA}"/>
              </a:ext>
            </a:extLst>
          </p:cNvPr>
          <p:cNvSpPr txBox="1"/>
          <p:nvPr/>
        </p:nvSpPr>
        <p:spPr>
          <a:xfrm>
            <a:off x="2996898" y="4957634"/>
            <a:ext cx="4845985" cy="369332"/>
          </a:xfrm>
          <a:prstGeom prst="rect">
            <a:avLst/>
          </a:prstGeom>
          <a:noFill/>
        </p:spPr>
        <p:txBody>
          <a:bodyPr wrap="square" rtlCol="0">
            <a:spAutoFit/>
          </a:bodyPr>
          <a:lstStyle/>
          <a:p>
            <a:pPr lvl="0" algn="l"/>
            <a:r>
              <a:rPr lang="en-GB" sz="1800">
                <a:solidFill>
                  <a:schemeClr val="accent4"/>
                </a:solidFill>
              </a:rPr>
              <a:t>Questions, Support &amp; Resources </a:t>
            </a:r>
          </a:p>
        </p:txBody>
      </p:sp>
      <p:sp>
        <p:nvSpPr>
          <p:cNvPr id="2" name="Rectangle 1">
            <a:extLst>
              <a:ext uri="{FF2B5EF4-FFF2-40B4-BE49-F238E27FC236}">
                <a16:creationId xmlns:a16="http://schemas.microsoft.com/office/drawing/2014/main" id="{B75D9F91-2C72-DC3C-0839-18CEF3B0EFA9}"/>
              </a:ext>
            </a:extLst>
          </p:cNvPr>
          <p:cNvSpPr/>
          <p:nvPr/>
        </p:nvSpPr>
        <p:spPr>
          <a:xfrm>
            <a:off x="1838325" y="478264"/>
            <a:ext cx="10453584" cy="763022"/>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77420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127442D-1123-767B-7169-8845DAD04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76596" y="2838896"/>
            <a:ext cx="5302953" cy="27406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1925A9-BF81-C737-64BC-E8F72795454C}"/>
              </a:ext>
            </a:extLst>
          </p:cNvPr>
          <p:cNvSpPr>
            <a:spLocks noGrp="1"/>
          </p:cNvSpPr>
          <p:nvPr>
            <p:ph type="ctrTitle"/>
          </p:nvPr>
        </p:nvSpPr>
        <p:spPr>
          <a:ln>
            <a:noFill/>
          </a:ln>
        </p:spPr>
        <p:txBody>
          <a:bodyPr/>
          <a:lstStyle/>
          <a:p>
            <a:r>
              <a:rPr lang="en-US">
                <a:solidFill>
                  <a:schemeClr val="bg1"/>
                </a:solidFill>
                <a:latin typeface="Arial"/>
                <a:cs typeface="Arial"/>
              </a:rPr>
              <a:t>We can't let hate go unchecked</a:t>
            </a:r>
            <a:endParaRPr lang="en-US">
              <a:solidFill>
                <a:schemeClr val="bg1"/>
              </a:solidFill>
            </a:endParaRPr>
          </a:p>
        </p:txBody>
      </p:sp>
      <p:pic>
        <p:nvPicPr>
          <p:cNvPr id="4" name="Picture 3" descr="Text&#10;&#10;Description automatically generated">
            <a:extLst>
              <a:ext uri="{FF2B5EF4-FFF2-40B4-BE49-F238E27FC236}">
                <a16:creationId xmlns:a16="http://schemas.microsoft.com/office/drawing/2014/main" id="{26B6102F-723C-67FA-B608-2DCD98875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2" y="1432218"/>
            <a:ext cx="11172826" cy="1465214"/>
          </a:xfrm>
          <a:prstGeom prst="rect">
            <a:avLst/>
          </a:prstGeom>
        </p:spPr>
      </p:pic>
      <p:pic>
        <p:nvPicPr>
          <p:cNvPr id="3" name="Picture 4" descr="A picture containing application&#10;&#10;Description automatically generated">
            <a:extLst>
              <a:ext uri="{FF2B5EF4-FFF2-40B4-BE49-F238E27FC236}">
                <a16:creationId xmlns:a16="http://schemas.microsoft.com/office/drawing/2014/main" id="{539919B1-FEC9-CA14-7EF6-C6B9FB9E8E55}"/>
              </a:ext>
            </a:extLst>
          </p:cNvPr>
          <p:cNvPicPr>
            <a:picLocks noChangeAspect="1"/>
          </p:cNvPicPr>
          <p:nvPr/>
        </p:nvPicPr>
        <p:blipFill rotWithShape="1">
          <a:blip r:embed="rId5">
            <a:extLst>
              <a:ext uri="{28A0092B-C50C-407E-A947-70E740481C1C}">
                <a14:useLocalDpi xmlns:a14="http://schemas.microsoft.com/office/drawing/2010/main" val="0"/>
              </a:ext>
            </a:extLst>
          </a:blip>
          <a:srcRect r="-1779"/>
          <a:stretch/>
        </p:blipFill>
        <p:spPr>
          <a:xfrm>
            <a:off x="854757" y="2894829"/>
            <a:ext cx="4822143" cy="2745113"/>
          </a:xfrm>
          <a:prstGeom prst="rect">
            <a:avLst/>
          </a:prstGeom>
        </p:spPr>
      </p:pic>
    </p:spTree>
    <p:extLst>
      <p:ext uri="{BB962C8B-B14F-4D97-AF65-F5344CB8AC3E}">
        <p14:creationId xmlns:p14="http://schemas.microsoft.com/office/powerpoint/2010/main" val="1516150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112-780A-6370-B328-DA5F0A8A325C}"/>
              </a:ext>
            </a:extLst>
          </p:cNvPr>
          <p:cNvSpPr>
            <a:spLocks noGrp="1"/>
          </p:cNvSpPr>
          <p:nvPr>
            <p:ph type="ctrTitle"/>
          </p:nvPr>
        </p:nvSpPr>
        <p:spPr>
          <a:ln>
            <a:noFill/>
          </a:ln>
        </p:spPr>
        <p:txBody>
          <a:bodyPr/>
          <a:lstStyle/>
          <a:p>
            <a:r>
              <a:rPr lang="en-US">
                <a:solidFill>
                  <a:srgbClr val="FFFFFF"/>
                </a:solidFill>
                <a:latin typeface="Arial"/>
                <a:cs typeface="Arial"/>
              </a:rPr>
              <a:t>Not popular, not legal </a:t>
            </a:r>
            <a:endParaRPr lang="en-US">
              <a:solidFill>
                <a:srgbClr val="FFFFFF"/>
              </a:solidFill>
            </a:endParaRPr>
          </a:p>
        </p:txBody>
      </p:sp>
      <p:pic>
        <p:nvPicPr>
          <p:cNvPr id="5" name="Picture 5" descr="A black text on a white background&#10;&#10;Description automatically generated">
            <a:extLst>
              <a:ext uri="{FF2B5EF4-FFF2-40B4-BE49-F238E27FC236}">
                <a16:creationId xmlns:a16="http://schemas.microsoft.com/office/drawing/2014/main" id="{12DFF3C7-6A9D-B58F-7668-4CAAEEC34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35" y="1488487"/>
            <a:ext cx="6350000" cy="1180061"/>
          </a:xfrm>
          <a:prstGeom prst="rect">
            <a:avLst/>
          </a:prstGeom>
        </p:spPr>
      </p:pic>
      <p:pic>
        <p:nvPicPr>
          <p:cNvPr id="6" name="Picture 6" descr="A blue background with white text&#10;&#10;Description automatically generated">
            <a:extLst>
              <a:ext uri="{FF2B5EF4-FFF2-40B4-BE49-F238E27FC236}">
                <a16:creationId xmlns:a16="http://schemas.microsoft.com/office/drawing/2014/main" id="{B2E0FC43-0BD5-B10E-CCED-15277F0F6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135" y="2722596"/>
            <a:ext cx="7112000" cy="1583359"/>
          </a:xfrm>
          <a:prstGeom prst="rect">
            <a:avLst/>
          </a:prstGeom>
        </p:spPr>
      </p:pic>
      <p:pic>
        <p:nvPicPr>
          <p:cNvPr id="7" name="Picture 7" descr="A close-up of a sign&#10;&#10;Description automatically generated">
            <a:extLst>
              <a:ext uri="{FF2B5EF4-FFF2-40B4-BE49-F238E27FC236}">
                <a16:creationId xmlns:a16="http://schemas.microsoft.com/office/drawing/2014/main" id="{232EC4F9-443A-A9D1-C8EB-789C821CE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335" y="4305955"/>
            <a:ext cx="7467600" cy="1232658"/>
          </a:xfrm>
          <a:prstGeom prst="rect">
            <a:avLst/>
          </a:prstGeom>
        </p:spPr>
      </p:pic>
    </p:spTree>
    <p:extLst>
      <p:ext uri="{BB962C8B-B14F-4D97-AF65-F5344CB8AC3E}">
        <p14:creationId xmlns:p14="http://schemas.microsoft.com/office/powerpoint/2010/main" val="324275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074B-C71D-F15D-3E80-7D9E7FCAA9E8}"/>
              </a:ext>
            </a:extLst>
          </p:cNvPr>
          <p:cNvSpPr>
            <a:spLocks noGrp="1"/>
          </p:cNvSpPr>
          <p:nvPr>
            <p:ph type="ctrTitle"/>
          </p:nvPr>
        </p:nvSpPr>
        <p:spPr>
          <a:ln>
            <a:noFill/>
          </a:ln>
        </p:spPr>
        <p:txBody>
          <a:bodyPr>
            <a:normAutofit/>
          </a:bodyPr>
          <a:lstStyle/>
          <a:p>
            <a:r>
              <a:rPr lang="en-US">
                <a:solidFill>
                  <a:schemeClr val="bg1"/>
                </a:solidFill>
              </a:rPr>
              <a:t>Facts &amp; figures – don’t get distracted by the hate</a:t>
            </a:r>
          </a:p>
        </p:txBody>
      </p:sp>
      <p:pic>
        <p:nvPicPr>
          <p:cNvPr id="8" name="Picture 7">
            <a:extLst>
              <a:ext uri="{FF2B5EF4-FFF2-40B4-BE49-F238E27FC236}">
                <a16:creationId xmlns:a16="http://schemas.microsoft.com/office/drawing/2014/main" id="{E9CF0B56-73E7-DF28-DF08-1746548CE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7373"/>
            <a:ext cx="10972800" cy="1319310"/>
          </a:xfrm>
          <a:prstGeom prst="rect">
            <a:avLst/>
          </a:prstGeom>
        </p:spPr>
      </p:pic>
      <p:pic>
        <p:nvPicPr>
          <p:cNvPr id="14" name="Picture 13">
            <a:extLst>
              <a:ext uri="{FF2B5EF4-FFF2-40B4-BE49-F238E27FC236}">
                <a16:creationId xmlns:a16="http://schemas.microsoft.com/office/drawing/2014/main" id="{3D60CB19-6B9E-028B-17CF-66338A65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94" y="2909712"/>
            <a:ext cx="3878924" cy="2422614"/>
          </a:xfrm>
          <a:prstGeom prst="rect">
            <a:avLst/>
          </a:prstGeom>
        </p:spPr>
      </p:pic>
      <p:pic>
        <p:nvPicPr>
          <p:cNvPr id="4" name="Picture 3">
            <a:extLst>
              <a:ext uri="{FF2B5EF4-FFF2-40B4-BE49-F238E27FC236}">
                <a16:creationId xmlns:a16="http://schemas.microsoft.com/office/drawing/2014/main" id="{460294F9-314D-6DD8-D48A-1DBA1AC01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261" y="3813717"/>
            <a:ext cx="2485553" cy="1573389"/>
          </a:xfrm>
          <a:prstGeom prst="rect">
            <a:avLst/>
          </a:prstGeom>
        </p:spPr>
      </p:pic>
      <p:pic>
        <p:nvPicPr>
          <p:cNvPr id="5" name="Picture 4" descr="A red white and blue circle with a white stripe in it&#10;&#10;Description automatically generated">
            <a:extLst>
              <a:ext uri="{FF2B5EF4-FFF2-40B4-BE49-F238E27FC236}">
                <a16:creationId xmlns:a16="http://schemas.microsoft.com/office/drawing/2014/main" id="{252C2345-DAD1-82E6-CB0D-4D9860259384}"/>
              </a:ext>
            </a:extLst>
          </p:cNvPr>
          <p:cNvPicPr>
            <a:picLocks noChangeAspect="1"/>
          </p:cNvPicPr>
          <p:nvPr/>
        </p:nvPicPr>
        <p:blipFill>
          <a:blip r:embed="rId6"/>
          <a:stretch>
            <a:fillRect/>
          </a:stretch>
        </p:blipFill>
        <p:spPr>
          <a:xfrm>
            <a:off x="4082143" y="2655649"/>
            <a:ext cx="6324600" cy="1154817"/>
          </a:xfrm>
          <a:prstGeom prst="rect">
            <a:avLst/>
          </a:prstGeom>
        </p:spPr>
      </p:pic>
      <p:pic>
        <p:nvPicPr>
          <p:cNvPr id="6" name="Picture 5" descr="A close up of black text&#10;&#10;Description automatically generated">
            <a:extLst>
              <a:ext uri="{FF2B5EF4-FFF2-40B4-BE49-F238E27FC236}">
                <a16:creationId xmlns:a16="http://schemas.microsoft.com/office/drawing/2014/main" id="{A1FA4F43-69A4-144E-3359-4B0CDEDF14A5}"/>
              </a:ext>
            </a:extLst>
          </p:cNvPr>
          <p:cNvPicPr>
            <a:picLocks noChangeAspect="1"/>
          </p:cNvPicPr>
          <p:nvPr/>
        </p:nvPicPr>
        <p:blipFill>
          <a:blip r:embed="rId7"/>
          <a:stretch>
            <a:fillRect/>
          </a:stretch>
        </p:blipFill>
        <p:spPr>
          <a:xfrm>
            <a:off x="6760028" y="3934393"/>
            <a:ext cx="4865914" cy="1264326"/>
          </a:xfrm>
          <a:prstGeom prst="rect">
            <a:avLst/>
          </a:prstGeom>
        </p:spPr>
      </p:pic>
    </p:spTree>
    <p:extLst>
      <p:ext uri="{BB962C8B-B14F-4D97-AF65-F5344CB8AC3E}">
        <p14:creationId xmlns:p14="http://schemas.microsoft.com/office/powerpoint/2010/main" val="1354411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fixing a hat&#10;&#10;Description automatically generated">
            <a:extLst>
              <a:ext uri="{FF2B5EF4-FFF2-40B4-BE49-F238E27FC236}">
                <a16:creationId xmlns:a16="http://schemas.microsoft.com/office/drawing/2014/main" id="{5A6C3E13-6F45-6A3E-087B-A721258C6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46" y="-1"/>
            <a:ext cx="8554454" cy="5702969"/>
          </a:xfrm>
          <a:prstGeom prst="rect">
            <a:avLst/>
          </a:prstGeom>
        </p:spPr>
      </p:pic>
      <p:sp>
        <p:nvSpPr>
          <p:cNvPr id="7" name="Rectangle 6">
            <a:extLst>
              <a:ext uri="{FF2B5EF4-FFF2-40B4-BE49-F238E27FC236}">
                <a16:creationId xmlns:a16="http://schemas.microsoft.com/office/drawing/2014/main" id="{9A53F069-0950-F744-4301-3EAA4C0D49F5}"/>
              </a:ext>
            </a:extLst>
          </p:cNvPr>
          <p:cNvSpPr/>
          <p:nvPr/>
        </p:nvSpPr>
        <p:spPr>
          <a:xfrm>
            <a:off x="-2" y="0"/>
            <a:ext cx="423511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FBC00FB-EDC4-3F82-5A25-740816F28F45}"/>
              </a:ext>
            </a:extLst>
          </p:cNvPr>
          <p:cNvSpPr txBox="1"/>
          <p:nvPr/>
        </p:nvSpPr>
        <p:spPr>
          <a:xfrm>
            <a:off x="224590" y="603840"/>
            <a:ext cx="3866147" cy="2554545"/>
          </a:xfrm>
          <a:prstGeom prst="rect">
            <a:avLst/>
          </a:prstGeom>
          <a:noFill/>
        </p:spPr>
        <p:txBody>
          <a:bodyPr wrap="square" lIns="91440" tIns="45720" rIns="91440" bIns="45720" anchor="t">
            <a:spAutoFit/>
          </a:bodyPr>
          <a:lstStyle/>
          <a:p>
            <a:r>
              <a:rPr lang="en-US" sz="4000" b="1">
                <a:solidFill>
                  <a:srgbClr val="FFFFFF"/>
                </a:solidFill>
              </a:rPr>
              <a:t>Why is Inclusivity at Work important? </a:t>
            </a:r>
            <a:endParaRPr lang="en-GB" sz="4000" b="1"/>
          </a:p>
        </p:txBody>
      </p:sp>
      <p:sp>
        <p:nvSpPr>
          <p:cNvPr id="6" name="TextBox 1">
            <a:extLst>
              <a:ext uri="{FF2B5EF4-FFF2-40B4-BE49-F238E27FC236}">
                <a16:creationId xmlns:a16="http://schemas.microsoft.com/office/drawing/2014/main" id="{9C21C9E5-0B6A-EB85-C133-2F3D23FD7D32}"/>
              </a:ext>
            </a:extLst>
          </p:cNvPr>
          <p:cNvSpPr txBox="1"/>
          <p:nvPr/>
        </p:nvSpPr>
        <p:spPr>
          <a:xfrm>
            <a:off x="224590" y="3466096"/>
            <a:ext cx="3733563"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accent1">
                    <a:lumMod val="40000"/>
                    <a:lumOff val="60000"/>
                  </a:schemeClr>
                </a:solidFill>
                <a:latin typeface="+mj-lt"/>
              </a:rPr>
              <a:t>Inclusivity fosters teamwork, appreciation, wellbeing, and many other attributes that make up a positive work environment. </a:t>
            </a:r>
            <a:endParaRPr lang="en-US">
              <a:solidFill>
                <a:schemeClr val="accent1">
                  <a:lumMod val="40000"/>
                  <a:lumOff val="60000"/>
                </a:schemeClr>
              </a:solidFill>
              <a:latin typeface="+mj-lt"/>
            </a:endParaRPr>
          </a:p>
          <a:p>
            <a:endParaRPr lang="en-GB">
              <a:solidFill>
                <a:schemeClr val="accent1">
                  <a:lumMod val="40000"/>
                  <a:lumOff val="60000"/>
                </a:schemeClr>
              </a:solidFill>
              <a:latin typeface="+mj-lt"/>
            </a:endParaRPr>
          </a:p>
          <a:p>
            <a:r>
              <a:rPr lang="en-GB">
                <a:solidFill>
                  <a:schemeClr val="accent1">
                    <a:lumMod val="40000"/>
                    <a:lumOff val="60000"/>
                  </a:schemeClr>
                </a:solidFill>
                <a:latin typeface="+mj-lt"/>
              </a:rPr>
              <a:t>Employees are treated as individuals and supported no matter what, creating a positive atmosphere beneficial to engagement.</a:t>
            </a:r>
            <a:endParaRPr lang="en-GB">
              <a:solidFill>
                <a:schemeClr val="accent1">
                  <a:lumMod val="40000"/>
                  <a:lumOff val="60000"/>
                </a:schemeClr>
              </a:solidFill>
              <a:cs typeface="Arial"/>
            </a:endParaRPr>
          </a:p>
        </p:txBody>
      </p:sp>
    </p:spTree>
    <p:extLst>
      <p:ext uri="{BB962C8B-B14F-4D97-AF65-F5344CB8AC3E}">
        <p14:creationId xmlns:p14="http://schemas.microsoft.com/office/powerpoint/2010/main" val="3217904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7CA6B05-0E12-7D90-C086-1853C2B6F480}"/>
              </a:ext>
            </a:extLst>
          </p:cNvPr>
          <p:cNvSpPr/>
          <p:nvPr/>
        </p:nvSpPr>
        <p:spPr>
          <a:xfrm flipH="1">
            <a:off x="370534" y="737637"/>
            <a:ext cx="5614188" cy="4518327"/>
          </a:xfrm>
          <a:custGeom>
            <a:avLst/>
            <a:gdLst>
              <a:gd name="connsiteX0" fmla="*/ 3359340 w 4031207"/>
              <a:gd name="connsiteY0" fmla="*/ 0 h 3340841"/>
              <a:gd name="connsiteX1" fmla="*/ 1349335 w 4031207"/>
              <a:gd name="connsiteY1" fmla="*/ 0 h 3340841"/>
              <a:gd name="connsiteX2" fmla="*/ 671868 w 4031207"/>
              <a:gd name="connsiteY2" fmla="*/ 0 h 3340841"/>
              <a:gd name="connsiteX3" fmla="*/ 0 w 4031207"/>
              <a:gd name="connsiteY3" fmla="*/ 671868 h 3340841"/>
              <a:gd name="connsiteX4" fmla="*/ 0 w 4031207"/>
              <a:gd name="connsiteY4" fmla="*/ 694264 h 3340841"/>
              <a:gd name="connsiteX5" fmla="*/ 0 w 4031207"/>
              <a:gd name="connsiteY5" fmla="*/ 2015604 h 3340841"/>
              <a:gd name="connsiteX6" fmla="*/ 671868 w 4031207"/>
              <a:gd name="connsiteY6" fmla="*/ 2687472 h 3340841"/>
              <a:gd name="connsiteX7" fmla="*/ 2709867 w 4031207"/>
              <a:gd name="connsiteY7" fmla="*/ 2687472 h 3340841"/>
              <a:gd name="connsiteX8" fmla="*/ 3359340 w 4031207"/>
              <a:gd name="connsiteY8" fmla="*/ 3340841 h 3340841"/>
              <a:gd name="connsiteX9" fmla="*/ 3359340 w 4031207"/>
              <a:gd name="connsiteY9" fmla="*/ 2687472 h 3340841"/>
              <a:gd name="connsiteX10" fmla="*/ 4031208 w 4031207"/>
              <a:gd name="connsiteY10" fmla="*/ 2015604 h 3340841"/>
              <a:gd name="connsiteX11" fmla="*/ 4031208 w 4031207"/>
              <a:gd name="connsiteY11" fmla="*/ 671868 h 3340841"/>
              <a:gd name="connsiteX12" fmla="*/ 3359340 w 4031207"/>
              <a:gd name="connsiteY12" fmla="*/ 0 h 33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1207" h="3340841">
                <a:moveTo>
                  <a:pt x="3359340" y="0"/>
                </a:moveTo>
                <a:lnTo>
                  <a:pt x="1349335" y="0"/>
                </a:lnTo>
                <a:lnTo>
                  <a:pt x="671868" y="0"/>
                </a:lnTo>
                <a:cubicBezTo>
                  <a:pt x="300818" y="0"/>
                  <a:pt x="0" y="300818"/>
                  <a:pt x="0" y="671868"/>
                </a:cubicBezTo>
                <a:lnTo>
                  <a:pt x="0" y="694264"/>
                </a:lnTo>
                <a:lnTo>
                  <a:pt x="0" y="2015604"/>
                </a:lnTo>
                <a:cubicBezTo>
                  <a:pt x="0" y="2386654"/>
                  <a:pt x="300818" y="2687472"/>
                  <a:pt x="671868" y="2687472"/>
                </a:cubicBezTo>
                <a:lnTo>
                  <a:pt x="2709867" y="2687472"/>
                </a:lnTo>
                <a:lnTo>
                  <a:pt x="3359340" y="3340841"/>
                </a:lnTo>
                <a:lnTo>
                  <a:pt x="3359340" y="2687472"/>
                </a:lnTo>
                <a:cubicBezTo>
                  <a:pt x="3730390" y="2687472"/>
                  <a:pt x="4031208" y="2386654"/>
                  <a:pt x="4031208" y="2015604"/>
                </a:cubicBezTo>
                <a:lnTo>
                  <a:pt x="4031208" y="671868"/>
                </a:lnTo>
                <a:cubicBezTo>
                  <a:pt x="4031208" y="300818"/>
                  <a:pt x="3730390" y="0"/>
                  <a:pt x="3359340" y="0"/>
                </a:cubicBezTo>
                <a:close/>
              </a:path>
            </a:pathLst>
          </a:custGeom>
          <a:solidFill>
            <a:schemeClr val="accent1"/>
          </a:solidFill>
          <a:ln w="2238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4F43D32-9F2D-91EB-1BCB-890B54670FE6}"/>
              </a:ext>
            </a:extLst>
          </p:cNvPr>
          <p:cNvSpPr/>
          <p:nvPr/>
        </p:nvSpPr>
        <p:spPr>
          <a:xfrm flipH="1">
            <a:off x="6428678" y="733608"/>
            <a:ext cx="4852287" cy="4434439"/>
          </a:xfrm>
          <a:custGeom>
            <a:avLst/>
            <a:gdLst>
              <a:gd name="connsiteX0" fmla="*/ 3359340 w 4031207"/>
              <a:gd name="connsiteY0" fmla="*/ 0 h 3340841"/>
              <a:gd name="connsiteX1" fmla="*/ 671868 w 4031207"/>
              <a:gd name="connsiteY1" fmla="*/ 0 h 3340841"/>
              <a:gd name="connsiteX2" fmla="*/ 0 w 4031207"/>
              <a:gd name="connsiteY2" fmla="*/ 671868 h 3340841"/>
              <a:gd name="connsiteX3" fmla="*/ 0 w 4031207"/>
              <a:gd name="connsiteY3" fmla="*/ 2015604 h 3340841"/>
              <a:gd name="connsiteX4" fmla="*/ 671868 w 4031207"/>
              <a:gd name="connsiteY4" fmla="*/ 2687472 h 3340841"/>
              <a:gd name="connsiteX5" fmla="*/ 671868 w 4031207"/>
              <a:gd name="connsiteY5" fmla="*/ 3340841 h 3340841"/>
              <a:gd name="connsiteX6" fmla="*/ 1321340 w 4031207"/>
              <a:gd name="connsiteY6" fmla="*/ 2687472 h 3340841"/>
              <a:gd name="connsiteX7" fmla="*/ 2681873 w 4031207"/>
              <a:gd name="connsiteY7" fmla="*/ 2687472 h 3340841"/>
              <a:gd name="connsiteX8" fmla="*/ 3359340 w 4031207"/>
              <a:gd name="connsiteY8" fmla="*/ 2687472 h 3340841"/>
              <a:gd name="connsiteX9" fmla="*/ 4031208 w 4031207"/>
              <a:gd name="connsiteY9" fmla="*/ 2015604 h 3340841"/>
              <a:gd name="connsiteX10" fmla="*/ 4031208 w 4031207"/>
              <a:gd name="connsiteY10" fmla="*/ 1993208 h 3340841"/>
              <a:gd name="connsiteX11" fmla="*/ 4031208 w 4031207"/>
              <a:gd name="connsiteY11" fmla="*/ 671868 h 3340841"/>
              <a:gd name="connsiteX12" fmla="*/ 3359340 w 4031207"/>
              <a:gd name="connsiteY12" fmla="*/ 0 h 33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1207" h="3340841">
                <a:moveTo>
                  <a:pt x="3359340" y="0"/>
                </a:moveTo>
                <a:lnTo>
                  <a:pt x="671868" y="0"/>
                </a:lnTo>
                <a:cubicBezTo>
                  <a:pt x="300818" y="0"/>
                  <a:pt x="0" y="300818"/>
                  <a:pt x="0" y="671868"/>
                </a:cubicBezTo>
                <a:lnTo>
                  <a:pt x="0" y="2015604"/>
                </a:lnTo>
                <a:cubicBezTo>
                  <a:pt x="0" y="2386654"/>
                  <a:pt x="300818" y="2687472"/>
                  <a:pt x="671868" y="2687472"/>
                </a:cubicBezTo>
                <a:lnTo>
                  <a:pt x="671868" y="3340841"/>
                </a:lnTo>
                <a:lnTo>
                  <a:pt x="1321340" y="2687472"/>
                </a:lnTo>
                <a:lnTo>
                  <a:pt x="2681873" y="2687472"/>
                </a:lnTo>
                <a:lnTo>
                  <a:pt x="3359340" y="2687472"/>
                </a:lnTo>
                <a:cubicBezTo>
                  <a:pt x="3730390" y="2687472"/>
                  <a:pt x="4031208" y="2386654"/>
                  <a:pt x="4031208" y="2015604"/>
                </a:cubicBezTo>
                <a:lnTo>
                  <a:pt x="4031208" y="1993208"/>
                </a:lnTo>
                <a:lnTo>
                  <a:pt x="4031208" y="671868"/>
                </a:lnTo>
                <a:cubicBezTo>
                  <a:pt x="4031208" y="300818"/>
                  <a:pt x="3730390" y="0"/>
                  <a:pt x="3359340" y="0"/>
                </a:cubicBezTo>
                <a:close/>
              </a:path>
            </a:pathLst>
          </a:custGeom>
          <a:solidFill>
            <a:schemeClr val="tx1"/>
          </a:solidFill>
          <a:ln w="22384" cap="flat">
            <a:noFill/>
            <a:prstDash val="solid"/>
            <a:miter/>
          </a:ln>
        </p:spPr>
        <p:txBody>
          <a:bodyPr rtlCol="0" anchor="ctr"/>
          <a:lstStyle/>
          <a:p>
            <a:endParaRPr lang="en-GB"/>
          </a:p>
        </p:txBody>
      </p:sp>
      <p:pic>
        <p:nvPicPr>
          <p:cNvPr id="14" name="Graphic 13" descr="Open quotation mark outline">
            <a:extLst>
              <a:ext uri="{FF2B5EF4-FFF2-40B4-BE49-F238E27FC236}">
                <a16:creationId xmlns:a16="http://schemas.microsoft.com/office/drawing/2014/main" id="{FC295639-5FF2-3567-C8A1-5534E9EFDD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819" y="757569"/>
            <a:ext cx="914400" cy="914400"/>
          </a:xfrm>
          <a:prstGeom prst="rect">
            <a:avLst/>
          </a:prstGeom>
        </p:spPr>
      </p:pic>
      <p:pic>
        <p:nvPicPr>
          <p:cNvPr id="17" name="Graphic 16" descr="Open quotation mark outline">
            <a:extLst>
              <a:ext uri="{FF2B5EF4-FFF2-40B4-BE49-F238E27FC236}">
                <a16:creationId xmlns:a16="http://schemas.microsoft.com/office/drawing/2014/main" id="{5579A3C4-3925-F47F-F48B-E698FEE018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4916453" y="3314582"/>
            <a:ext cx="914400" cy="914400"/>
          </a:xfrm>
          <a:prstGeom prst="rect">
            <a:avLst/>
          </a:prstGeom>
        </p:spPr>
      </p:pic>
      <p:pic>
        <p:nvPicPr>
          <p:cNvPr id="18" name="Graphic 17" descr="Open quotation mark outline">
            <a:extLst>
              <a:ext uri="{FF2B5EF4-FFF2-40B4-BE49-F238E27FC236}">
                <a16:creationId xmlns:a16="http://schemas.microsoft.com/office/drawing/2014/main" id="{966154B5-9830-3887-B367-BE053F5377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7522" y="757569"/>
            <a:ext cx="914400" cy="914400"/>
          </a:xfrm>
          <a:prstGeom prst="rect">
            <a:avLst/>
          </a:prstGeom>
        </p:spPr>
      </p:pic>
      <p:pic>
        <p:nvPicPr>
          <p:cNvPr id="19" name="Graphic 18" descr="Open quotation mark outline">
            <a:extLst>
              <a:ext uri="{FF2B5EF4-FFF2-40B4-BE49-F238E27FC236}">
                <a16:creationId xmlns:a16="http://schemas.microsoft.com/office/drawing/2014/main" id="{4D840A5F-0806-60B7-5AD5-CFB3C294F3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249607" y="3314583"/>
            <a:ext cx="914400" cy="914400"/>
          </a:xfrm>
          <a:prstGeom prst="rect">
            <a:avLst/>
          </a:prstGeom>
        </p:spPr>
      </p:pic>
      <p:sp>
        <p:nvSpPr>
          <p:cNvPr id="34" name="TextBox 33">
            <a:extLst>
              <a:ext uri="{FF2B5EF4-FFF2-40B4-BE49-F238E27FC236}">
                <a16:creationId xmlns:a16="http://schemas.microsoft.com/office/drawing/2014/main" id="{1B52CF21-A01D-4311-D9F9-CF2B837620D6}"/>
              </a:ext>
            </a:extLst>
          </p:cNvPr>
          <p:cNvSpPr txBox="1"/>
          <p:nvPr/>
        </p:nvSpPr>
        <p:spPr>
          <a:xfrm>
            <a:off x="218122" y="5936587"/>
            <a:ext cx="10311063" cy="584775"/>
          </a:xfrm>
          <a:prstGeom prst="rect">
            <a:avLst/>
          </a:prstGeom>
          <a:noFill/>
        </p:spPr>
        <p:txBody>
          <a:bodyPr wrap="square">
            <a:spAutoFit/>
          </a:bodyPr>
          <a:lstStyle/>
          <a:p>
            <a:r>
              <a:rPr lang="en-US" sz="3200" dirty="0">
                <a:solidFill>
                  <a:schemeClr val="accent4"/>
                </a:solidFill>
              </a:rPr>
              <a:t>Some reflections from trans and non-binary colleagues</a:t>
            </a:r>
            <a:endParaRPr lang="en-GB" sz="3200" dirty="0">
              <a:solidFill>
                <a:schemeClr val="accent4"/>
              </a:solidFill>
            </a:endParaRPr>
          </a:p>
        </p:txBody>
      </p:sp>
      <p:sp>
        <p:nvSpPr>
          <p:cNvPr id="2" name="Oval 1">
            <a:extLst>
              <a:ext uri="{FF2B5EF4-FFF2-40B4-BE49-F238E27FC236}">
                <a16:creationId xmlns:a16="http://schemas.microsoft.com/office/drawing/2014/main" id="{4CC1DA43-D0B3-6E2C-6226-E3D4DEF04C26}"/>
              </a:ext>
            </a:extLst>
          </p:cNvPr>
          <p:cNvSpPr/>
          <p:nvPr/>
        </p:nvSpPr>
        <p:spPr>
          <a:xfrm>
            <a:off x="1961088" y="2295470"/>
            <a:ext cx="433137" cy="43313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AFC050C2-83F9-3715-BC52-9902186AFBE6}"/>
              </a:ext>
            </a:extLst>
          </p:cNvPr>
          <p:cNvSpPr/>
          <p:nvPr/>
        </p:nvSpPr>
        <p:spPr>
          <a:xfrm>
            <a:off x="2667387" y="2295470"/>
            <a:ext cx="433137" cy="43313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EBB5DF2-9A93-FF16-3CD8-ECA9A8787D72}"/>
              </a:ext>
            </a:extLst>
          </p:cNvPr>
          <p:cNvSpPr/>
          <p:nvPr/>
        </p:nvSpPr>
        <p:spPr>
          <a:xfrm>
            <a:off x="3325226" y="2295469"/>
            <a:ext cx="433137" cy="43313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1020833-D581-1A30-2C5B-11C3B3B49BD6}"/>
              </a:ext>
            </a:extLst>
          </p:cNvPr>
          <p:cNvSpPr/>
          <p:nvPr/>
        </p:nvSpPr>
        <p:spPr>
          <a:xfrm>
            <a:off x="7775240" y="2448689"/>
            <a:ext cx="433137" cy="43313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32C128F-6346-B6CF-2CA1-2941842D31C1}"/>
              </a:ext>
            </a:extLst>
          </p:cNvPr>
          <p:cNvSpPr/>
          <p:nvPr/>
        </p:nvSpPr>
        <p:spPr>
          <a:xfrm>
            <a:off x="8481539" y="2448689"/>
            <a:ext cx="433137" cy="43313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758BB56-26CB-B8BB-D794-A8D2D47D9F64}"/>
              </a:ext>
            </a:extLst>
          </p:cNvPr>
          <p:cNvSpPr/>
          <p:nvPr/>
        </p:nvSpPr>
        <p:spPr>
          <a:xfrm>
            <a:off x="9139378" y="2448688"/>
            <a:ext cx="433137" cy="43313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18317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5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9390DAA-F138-1F52-8E46-FC07143AFB5B}"/>
              </a:ext>
            </a:extLst>
          </p:cNvPr>
          <p:cNvSpPr/>
          <p:nvPr/>
        </p:nvSpPr>
        <p:spPr>
          <a:xfrm flipH="1">
            <a:off x="370534" y="737637"/>
            <a:ext cx="5614188" cy="4518327"/>
          </a:xfrm>
          <a:custGeom>
            <a:avLst/>
            <a:gdLst>
              <a:gd name="connsiteX0" fmla="*/ 3359340 w 4031207"/>
              <a:gd name="connsiteY0" fmla="*/ 0 h 3340841"/>
              <a:gd name="connsiteX1" fmla="*/ 1349335 w 4031207"/>
              <a:gd name="connsiteY1" fmla="*/ 0 h 3340841"/>
              <a:gd name="connsiteX2" fmla="*/ 671868 w 4031207"/>
              <a:gd name="connsiteY2" fmla="*/ 0 h 3340841"/>
              <a:gd name="connsiteX3" fmla="*/ 0 w 4031207"/>
              <a:gd name="connsiteY3" fmla="*/ 671868 h 3340841"/>
              <a:gd name="connsiteX4" fmla="*/ 0 w 4031207"/>
              <a:gd name="connsiteY4" fmla="*/ 694264 h 3340841"/>
              <a:gd name="connsiteX5" fmla="*/ 0 w 4031207"/>
              <a:gd name="connsiteY5" fmla="*/ 2015604 h 3340841"/>
              <a:gd name="connsiteX6" fmla="*/ 671868 w 4031207"/>
              <a:gd name="connsiteY6" fmla="*/ 2687472 h 3340841"/>
              <a:gd name="connsiteX7" fmla="*/ 2709867 w 4031207"/>
              <a:gd name="connsiteY7" fmla="*/ 2687472 h 3340841"/>
              <a:gd name="connsiteX8" fmla="*/ 3359340 w 4031207"/>
              <a:gd name="connsiteY8" fmla="*/ 3340841 h 3340841"/>
              <a:gd name="connsiteX9" fmla="*/ 3359340 w 4031207"/>
              <a:gd name="connsiteY9" fmla="*/ 2687472 h 3340841"/>
              <a:gd name="connsiteX10" fmla="*/ 4031208 w 4031207"/>
              <a:gd name="connsiteY10" fmla="*/ 2015604 h 3340841"/>
              <a:gd name="connsiteX11" fmla="*/ 4031208 w 4031207"/>
              <a:gd name="connsiteY11" fmla="*/ 671868 h 3340841"/>
              <a:gd name="connsiteX12" fmla="*/ 3359340 w 4031207"/>
              <a:gd name="connsiteY12" fmla="*/ 0 h 33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1207" h="3340841">
                <a:moveTo>
                  <a:pt x="3359340" y="0"/>
                </a:moveTo>
                <a:lnTo>
                  <a:pt x="1349335" y="0"/>
                </a:lnTo>
                <a:lnTo>
                  <a:pt x="671868" y="0"/>
                </a:lnTo>
                <a:cubicBezTo>
                  <a:pt x="300818" y="0"/>
                  <a:pt x="0" y="300818"/>
                  <a:pt x="0" y="671868"/>
                </a:cubicBezTo>
                <a:lnTo>
                  <a:pt x="0" y="694264"/>
                </a:lnTo>
                <a:lnTo>
                  <a:pt x="0" y="2015604"/>
                </a:lnTo>
                <a:cubicBezTo>
                  <a:pt x="0" y="2386654"/>
                  <a:pt x="300818" y="2687472"/>
                  <a:pt x="671868" y="2687472"/>
                </a:cubicBezTo>
                <a:lnTo>
                  <a:pt x="2709867" y="2687472"/>
                </a:lnTo>
                <a:lnTo>
                  <a:pt x="3359340" y="3340841"/>
                </a:lnTo>
                <a:lnTo>
                  <a:pt x="3359340" y="2687472"/>
                </a:lnTo>
                <a:cubicBezTo>
                  <a:pt x="3730390" y="2687472"/>
                  <a:pt x="4031208" y="2386654"/>
                  <a:pt x="4031208" y="2015604"/>
                </a:cubicBezTo>
                <a:lnTo>
                  <a:pt x="4031208" y="671868"/>
                </a:lnTo>
                <a:cubicBezTo>
                  <a:pt x="4031208" y="300818"/>
                  <a:pt x="3730390" y="0"/>
                  <a:pt x="3359340" y="0"/>
                </a:cubicBezTo>
                <a:close/>
              </a:path>
            </a:pathLst>
          </a:custGeom>
          <a:solidFill>
            <a:schemeClr val="accent1"/>
          </a:solidFill>
          <a:ln w="22384"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2B30DDE1-3D89-38A0-8820-D57893DDA2AD}"/>
              </a:ext>
            </a:extLst>
          </p:cNvPr>
          <p:cNvSpPr/>
          <p:nvPr/>
        </p:nvSpPr>
        <p:spPr>
          <a:xfrm flipH="1">
            <a:off x="6428678" y="733608"/>
            <a:ext cx="4852287" cy="4434439"/>
          </a:xfrm>
          <a:custGeom>
            <a:avLst/>
            <a:gdLst>
              <a:gd name="connsiteX0" fmla="*/ 3359340 w 4031207"/>
              <a:gd name="connsiteY0" fmla="*/ 0 h 3340841"/>
              <a:gd name="connsiteX1" fmla="*/ 671868 w 4031207"/>
              <a:gd name="connsiteY1" fmla="*/ 0 h 3340841"/>
              <a:gd name="connsiteX2" fmla="*/ 0 w 4031207"/>
              <a:gd name="connsiteY2" fmla="*/ 671868 h 3340841"/>
              <a:gd name="connsiteX3" fmla="*/ 0 w 4031207"/>
              <a:gd name="connsiteY3" fmla="*/ 2015604 h 3340841"/>
              <a:gd name="connsiteX4" fmla="*/ 671868 w 4031207"/>
              <a:gd name="connsiteY4" fmla="*/ 2687472 h 3340841"/>
              <a:gd name="connsiteX5" fmla="*/ 671868 w 4031207"/>
              <a:gd name="connsiteY5" fmla="*/ 3340841 h 3340841"/>
              <a:gd name="connsiteX6" fmla="*/ 1321340 w 4031207"/>
              <a:gd name="connsiteY6" fmla="*/ 2687472 h 3340841"/>
              <a:gd name="connsiteX7" fmla="*/ 2681873 w 4031207"/>
              <a:gd name="connsiteY7" fmla="*/ 2687472 h 3340841"/>
              <a:gd name="connsiteX8" fmla="*/ 3359340 w 4031207"/>
              <a:gd name="connsiteY8" fmla="*/ 2687472 h 3340841"/>
              <a:gd name="connsiteX9" fmla="*/ 4031208 w 4031207"/>
              <a:gd name="connsiteY9" fmla="*/ 2015604 h 3340841"/>
              <a:gd name="connsiteX10" fmla="*/ 4031208 w 4031207"/>
              <a:gd name="connsiteY10" fmla="*/ 1993208 h 3340841"/>
              <a:gd name="connsiteX11" fmla="*/ 4031208 w 4031207"/>
              <a:gd name="connsiteY11" fmla="*/ 671868 h 3340841"/>
              <a:gd name="connsiteX12" fmla="*/ 3359340 w 4031207"/>
              <a:gd name="connsiteY12" fmla="*/ 0 h 33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1207" h="3340841">
                <a:moveTo>
                  <a:pt x="3359340" y="0"/>
                </a:moveTo>
                <a:lnTo>
                  <a:pt x="671868" y="0"/>
                </a:lnTo>
                <a:cubicBezTo>
                  <a:pt x="300818" y="0"/>
                  <a:pt x="0" y="300818"/>
                  <a:pt x="0" y="671868"/>
                </a:cubicBezTo>
                <a:lnTo>
                  <a:pt x="0" y="2015604"/>
                </a:lnTo>
                <a:cubicBezTo>
                  <a:pt x="0" y="2386654"/>
                  <a:pt x="300818" y="2687472"/>
                  <a:pt x="671868" y="2687472"/>
                </a:cubicBezTo>
                <a:lnTo>
                  <a:pt x="671868" y="3340841"/>
                </a:lnTo>
                <a:lnTo>
                  <a:pt x="1321340" y="2687472"/>
                </a:lnTo>
                <a:lnTo>
                  <a:pt x="2681873" y="2687472"/>
                </a:lnTo>
                <a:lnTo>
                  <a:pt x="3359340" y="2687472"/>
                </a:lnTo>
                <a:cubicBezTo>
                  <a:pt x="3730390" y="2687472"/>
                  <a:pt x="4031208" y="2386654"/>
                  <a:pt x="4031208" y="2015604"/>
                </a:cubicBezTo>
                <a:lnTo>
                  <a:pt x="4031208" y="1993208"/>
                </a:lnTo>
                <a:lnTo>
                  <a:pt x="4031208" y="671868"/>
                </a:lnTo>
                <a:cubicBezTo>
                  <a:pt x="4031208" y="300818"/>
                  <a:pt x="3730390" y="0"/>
                  <a:pt x="3359340" y="0"/>
                </a:cubicBezTo>
                <a:close/>
              </a:path>
            </a:pathLst>
          </a:custGeom>
          <a:solidFill>
            <a:schemeClr val="tx1"/>
          </a:solidFill>
          <a:ln w="22384"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CA9114E1-B30B-EE6D-7039-D1845EFF775C}"/>
              </a:ext>
            </a:extLst>
          </p:cNvPr>
          <p:cNvSpPr txBox="1"/>
          <p:nvPr/>
        </p:nvSpPr>
        <p:spPr>
          <a:xfrm>
            <a:off x="1064881" y="1449616"/>
            <a:ext cx="4225495" cy="2308324"/>
          </a:xfrm>
          <a:prstGeom prst="rect">
            <a:avLst/>
          </a:prstGeom>
          <a:noFill/>
        </p:spPr>
        <p:txBody>
          <a:bodyPr wrap="square" lIns="91440" tIns="45720" rIns="91440" bIns="45720" anchor="t">
            <a:spAutoFit/>
          </a:bodyPr>
          <a:lstStyle/>
          <a:p>
            <a:r>
              <a:rPr lang="en-US" dirty="0">
                <a:solidFill>
                  <a:schemeClr val="bg1"/>
                </a:solidFill>
                <a:latin typeface="Arial"/>
                <a:cs typeface="Arial"/>
              </a:rPr>
              <a:t>My pronouns are important to me as a trans woman because they </a:t>
            </a:r>
            <a:r>
              <a:rPr lang="en-US" sz="2400" b="1" dirty="0">
                <a:solidFill>
                  <a:schemeClr val="bg1"/>
                </a:solidFill>
                <a:latin typeface="Arial"/>
                <a:cs typeface="Arial"/>
              </a:rPr>
              <a:t>provide clarity and prevent others misgendering me</a:t>
            </a:r>
            <a:r>
              <a:rPr lang="en-US" sz="2000" dirty="0">
                <a:solidFill>
                  <a:schemeClr val="bg1"/>
                </a:solidFill>
                <a:latin typeface="Arial"/>
                <a:cs typeface="Arial"/>
              </a:rPr>
              <a:t> </a:t>
            </a:r>
            <a:r>
              <a:rPr lang="en-US" dirty="0">
                <a:solidFill>
                  <a:schemeClr val="bg1"/>
                </a:solidFill>
                <a:latin typeface="Arial"/>
                <a:cs typeface="Arial"/>
              </a:rPr>
              <a:t>in an online environment due to my voice, in the absence of visual presentation, which can be mentally tiring otherwise.</a:t>
            </a:r>
          </a:p>
        </p:txBody>
      </p:sp>
      <p:pic>
        <p:nvPicPr>
          <p:cNvPr id="29" name="Graphic 28" descr="Open quotation mark outline">
            <a:extLst>
              <a:ext uri="{FF2B5EF4-FFF2-40B4-BE49-F238E27FC236}">
                <a16:creationId xmlns:a16="http://schemas.microsoft.com/office/drawing/2014/main" id="{E7FD087C-D8AA-7450-60DC-A4EC6EC4FB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819" y="757569"/>
            <a:ext cx="914400" cy="914400"/>
          </a:xfrm>
          <a:prstGeom prst="rect">
            <a:avLst/>
          </a:prstGeom>
        </p:spPr>
      </p:pic>
      <p:pic>
        <p:nvPicPr>
          <p:cNvPr id="30" name="Graphic 29" descr="Open quotation mark outline">
            <a:extLst>
              <a:ext uri="{FF2B5EF4-FFF2-40B4-BE49-F238E27FC236}">
                <a16:creationId xmlns:a16="http://schemas.microsoft.com/office/drawing/2014/main" id="{D14F682E-F41D-5C1C-22DA-2BBD50B3E1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4916453" y="3314582"/>
            <a:ext cx="914400" cy="914400"/>
          </a:xfrm>
          <a:prstGeom prst="rect">
            <a:avLst/>
          </a:prstGeom>
        </p:spPr>
      </p:pic>
      <p:pic>
        <p:nvPicPr>
          <p:cNvPr id="32" name="Graphic 31" descr="Open quotation mark outline">
            <a:extLst>
              <a:ext uri="{FF2B5EF4-FFF2-40B4-BE49-F238E27FC236}">
                <a16:creationId xmlns:a16="http://schemas.microsoft.com/office/drawing/2014/main" id="{4F1961BE-2241-4CA4-2C24-2FC1A09B59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438693" y="4420468"/>
            <a:ext cx="914400" cy="914400"/>
          </a:xfrm>
          <a:prstGeom prst="rect">
            <a:avLst/>
          </a:prstGeom>
        </p:spPr>
      </p:pic>
      <p:sp>
        <p:nvSpPr>
          <p:cNvPr id="3" name="TextBox 2">
            <a:extLst>
              <a:ext uri="{FF2B5EF4-FFF2-40B4-BE49-F238E27FC236}">
                <a16:creationId xmlns:a16="http://schemas.microsoft.com/office/drawing/2014/main" id="{056465CF-F7CE-56A6-76E9-8FFDE5EAE527}"/>
              </a:ext>
            </a:extLst>
          </p:cNvPr>
          <p:cNvSpPr txBox="1"/>
          <p:nvPr/>
        </p:nvSpPr>
        <p:spPr>
          <a:xfrm>
            <a:off x="218122" y="5936587"/>
            <a:ext cx="10311063" cy="584775"/>
          </a:xfrm>
          <a:prstGeom prst="rect">
            <a:avLst/>
          </a:prstGeom>
          <a:noFill/>
        </p:spPr>
        <p:txBody>
          <a:bodyPr wrap="square" lIns="91440" tIns="45720" rIns="91440" bIns="45720" anchor="t">
            <a:spAutoFit/>
          </a:bodyPr>
          <a:lstStyle/>
          <a:p>
            <a:r>
              <a:rPr lang="en-US" sz="3200" dirty="0">
                <a:solidFill>
                  <a:schemeClr val="accent4"/>
                </a:solidFill>
              </a:rPr>
              <a:t>Some reflections from trans and non-binary colleagues</a:t>
            </a:r>
            <a:endParaRPr lang="en-GB" sz="3200" dirty="0">
              <a:solidFill>
                <a:schemeClr val="accent4"/>
              </a:solidFill>
            </a:endParaRPr>
          </a:p>
        </p:txBody>
      </p:sp>
      <p:pic>
        <p:nvPicPr>
          <p:cNvPr id="6" name="Graphic 5" descr="Open quotation mark outline">
            <a:extLst>
              <a:ext uri="{FF2B5EF4-FFF2-40B4-BE49-F238E27FC236}">
                <a16:creationId xmlns:a16="http://schemas.microsoft.com/office/drawing/2014/main" id="{EEA73691-39A7-DF50-1071-8C18ABE3D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591093" y="4572868"/>
            <a:ext cx="914400" cy="914400"/>
          </a:xfrm>
          <a:prstGeom prst="rect">
            <a:avLst/>
          </a:prstGeom>
        </p:spPr>
      </p:pic>
      <p:pic>
        <p:nvPicPr>
          <p:cNvPr id="8" name="Graphic 7" descr="Open quotation mark outline">
            <a:extLst>
              <a:ext uri="{FF2B5EF4-FFF2-40B4-BE49-F238E27FC236}">
                <a16:creationId xmlns:a16="http://schemas.microsoft.com/office/drawing/2014/main" id="{CFF214F6-F3CF-4371-3115-36A8A4F176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7522" y="757569"/>
            <a:ext cx="914400" cy="914400"/>
          </a:xfrm>
          <a:prstGeom prst="rect">
            <a:avLst/>
          </a:prstGeom>
        </p:spPr>
      </p:pic>
      <p:sp>
        <p:nvSpPr>
          <p:cNvPr id="13" name="TextBox 12">
            <a:extLst>
              <a:ext uri="{FF2B5EF4-FFF2-40B4-BE49-F238E27FC236}">
                <a16:creationId xmlns:a16="http://schemas.microsoft.com/office/drawing/2014/main" id="{307939C6-BB5B-295F-57FD-5A794C66306D}"/>
              </a:ext>
            </a:extLst>
          </p:cNvPr>
          <p:cNvSpPr txBox="1"/>
          <p:nvPr/>
        </p:nvSpPr>
        <p:spPr>
          <a:xfrm>
            <a:off x="7019484" y="1623690"/>
            <a:ext cx="3670674" cy="1661993"/>
          </a:xfrm>
          <a:prstGeom prst="rect">
            <a:avLst/>
          </a:prstGeom>
          <a:noFill/>
        </p:spPr>
        <p:txBody>
          <a:bodyPr wrap="square" lIns="91440" tIns="45720" rIns="91440" bIns="45720" anchor="t">
            <a:spAutoFit/>
          </a:bodyPr>
          <a:lstStyle/>
          <a:p>
            <a:r>
              <a:rPr lang="en-US" sz="1800" dirty="0">
                <a:solidFill>
                  <a:schemeClr val="bg1"/>
                </a:solidFill>
                <a:latin typeface="Arial"/>
                <a:cs typeface="Arial"/>
              </a:rPr>
              <a:t>I include my pronouns in my email signature to clarify what pronouns I want colleagues to use (as </a:t>
            </a:r>
            <a:r>
              <a:rPr lang="en-US" sz="2000" dirty="0">
                <a:solidFill>
                  <a:schemeClr val="bg1"/>
                </a:solidFill>
                <a:latin typeface="Arial"/>
                <a:cs typeface="Arial"/>
              </a:rPr>
              <a:t>some have been</a:t>
            </a:r>
            <a:r>
              <a:rPr lang="en-US" sz="2400" b="1" dirty="0">
                <a:solidFill>
                  <a:schemeClr val="bg1"/>
                </a:solidFill>
                <a:latin typeface="Arial"/>
                <a:cs typeface="Arial"/>
              </a:rPr>
              <a:t> unsure but don't or won’t ask</a:t>
            </a:r>
            <a:r>
              <a:rPr lang="en-US" sz="1800" dirty="0">
                <a:solidFill>
                  <a:schemeClr val="bg1"/>
                </a:solidFill>
                <a:latin typeface="Arial"/>
                <a:cs typeface="Arial"/>
              </a:rPr>
              <a:t>).</a:t>
            </a:r>
          </a:p>
        </p:txBody>
      </p:sp>
      <p:pic>
        <p:nvPicPr>
          <p:cNvPr id="11" name="Graphic 10" descr="Open quotation mark outline">
            <a:extLst>
              <a:ext uri="{FF2B5EF4-FFF2-40B4-BE49-F238E27FC236}">
                <a16:creationId xmlns:a16="http://schemas.microsoft.com/office/drawing/2014/main" id="{62DA1661-C1BE-C90E-F09C-964CB56D24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249607" y="3314583"/>
            <a:ext cx="914400" cy="914400"/>
          </a:xfrm>
          <a:prstGeom prst="rect">
            <a:avLst/>
          </a:prstGeom>
        </p:spPr>
      </p:pic>
    </p:spTree>
    <p:extLst>
      <p:ext uri="{BB962C8B-B14F-4D97-AF65-F5344CB8AC3E}">
        <p14:creationId xmlns:p14="http://schemas.microsoft.com/office/powerpoint/2010/main" val="316919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8861AA7-2F64-35FA-699D-42F367ED447B}"/>
              </a:ext>
            </a:extLst>
          </p:cNvPr>
          <p:cNvSpPr/>
          <p:nvPr/>
        </p:nvSpPr>
        <p:spPr>
          <a:xfrm flipH="1">
            <a:off x="1520456" y="304742"/>
            <a:ext cx="8846946" cy="5342079"/>
          </a:xfrm>
          <a:custGeom>
            <a:avLst/>
            <a:gdLst>
              <a:gd name="connsiteX0" fmla="*/ 3359340 w 4031207"/>
              <a:gd name="connsiteY0" fmla="*/ 0 h 3340841"/>
              <a:gd name="connsiteX1" fmla="*/ 1349335 w 4031207"/>
              <a:gd name="connsiteY1" fmla="*/ 0 h 3340841"/>
              <a:gd name="connsiteX2" fmla="*/ 671868 w 4031207"/>
              <a:gd name="connsiteY2" fmla="*/ 0 h 3340841"/>
              <a:gd name="connsiteX3" fmla="*/ 0 w 4031207"/>
              <a:gd name="connsiteY3" fmla="*/ 671868 h 3340841"/>
              <a:gd name="connsiteX4" fmla="*/ 0 w 4031207"/>
              <a:gd name="connsiteY4" fmla="*/ 694264 h 3340841"/>
              <a:gd name="connsiteX5" fmla="*/ 0 w 4031207"/>
              <a:gd name="connsiteY5" fmla="*/ 2015604 h 3340841"/>
              <a:gd name="connsiteX6" fmla="*/ 671868 w 4031207"/>
              <a:gd name="connsiteY6" fmla="*/ 2687472 h 3340841"/>
              <a:gd name="connsiteX7" fmla="*/ 2709867 w 4031207"/>
              <a:gd name="connsiteY7" fmla="*/ 2687472 h 3340841"/>
              <a:gd name="connsiteX8" fmla="*/ 3359340 w 4031207"/>
              <a:gd name="connsiteY8" fmla="*/ 3340841 h 3340841"/>
              <a:gd name="connsiteX9" fmla="*/ 3359340 w 4031207"/>
              <a:gd name="connsiteY9" fmla="*/ 2687472 h 3340841"/>
              <a:gd name="connsiteX10" fmla="*/ 4031208 w 4031207"/>
              <a:gd name="connsiteY10" fmla="*/ 2015604 h 3340841"/>
              <a:gd name="connsiteX11" fmla="*/ 4031208 w 4031207"/>
              <a:gd name="connsiteY11" fmla="*/ 671868 h 3340841"/>
              <a:gd name="connsiteX12" fmla="*/ 3359340 w 4031207"/>
              <a:gd name="connsiteY12" fmla="*/ 0 h 3340841"/>
              <a:gd name="connsiteX0" fmla="*/ 3359356 w 4031224"/>
              <a:gd name="connsiteY0" fmla="*/ 13379 h 3354220"/>
              <a:gd name="connsiteX1" fmla="*/ 1349351 w 4031224"/>
              <a:gd name="connsiteY1" fmla="*/ 13379 h 3354220"/>
              <a:gd name="connsiteX2" fmla="*/ 362545 w 4031224"/>
              <a:gd name="connsiteY2" fmla="*/ 0 h 3354220"/>
              <a:gd name="connsiteX3" fmla="*/ 16 w 4031224"/>
              <a:gd name="connsiteY3" fmla="*/ 685247 h 3354220"/>
              <a:gd name="connsiteX4" fmla="*/ 16 w 4031224"/>
              <a:gd name="connsiteY4" fmla="*/ 707643 h 3354220"/>
              <a:gd name="connsiteX5" fmla="*/ 16 w 4031224"/>
              <a:gd name="connsiteY5" fmla="*/ 2028983 h 3354220"/>
              <a:gd name="connsiteX6" fmla="*/ 671884 w 4031224"/>
              <a:gd name="connsiteY6" fmla="*/ 2700851 h 3354220"/>
              <a:gd name="connsiteX7" fmla="*/ 2709883 w 4031224"/>
              <a:gd name="connsiteY7" fmla="*/ 2700851 h 3354220"/>
              <a:gd name="connsiteX8" fmla="*/ 3359356 w 4031224"/>
              <a:gd name="connsiteY8" fmla="*/ 3354220 h 3354220"/>
              <a:gd name="connsiteX9" fmla="*/ 3359356 w 4031224"/>
              <a:gd name="connsiteY9" fmla="*/ 2700851 h 3354220"/>
              <a:gd name="connsiteX10" fmla="*/ 4031224 w 4031224"/>
              <a:gd name="connsiteY10" fmla="*/ 2028983 h 3354220"/>
              <a:gd name="connsiteX11" fmla="*/ 4031224 w 4031224"/>
              <a:gd name="connsiteY11" fmla="*/ 685247 h 3354220"/>
              <a:gd name="connsiteX12" fmla="*/ 3359356 w 4031224"/>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028983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476572 w 4031266"/>
              <a:gd name="connsiteY0" fmla="*/ 6690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476572 w 4031266"/>
              <a:gd name="connsiteY12" fmla="*/ 6690 h 3354220"/>
              <a:gd name="connsiteX0" fmla="*/ 3476572 w 4031868"/>
              <a:gd name="connsiteY0" fmla="*/ 6690 h 3354220"/>
              <a:gd name="connsiteX1" fmla="*/ 1349393 w 4031868"/>
              <a:gd name="connsiteY1" fmla="*/ 13379 h 3354220"/>
              <a:gd name="connsiteX2" fmla="*/ 362587 w 4031868"/>
              <a:gd name="connsiteY2" fmla="*/ 0 h 3354220"/>
              <a:gd name="connsiteX3" fmla="*/ 58 w 4031868"/>
              <a:gd name="connsiteY3" fmla="*/ 685247 h 3354220"/>
              <a:gd name="connsiteX4" fmla="*/ 58 w 4031868"/>
              <a:gd name="connsiteY4" fmla="*/ 707643 h 3354220"/>
              <a:gd name="connsiteX5" fmla="*/ 58 w 4031868"/>
              <a:gd name="connsiteY5" fmla="*/ 2028983 h 3354220"/>
              <a:gd name="connsiteX6" fmla="*/ 357899 w 4031868"/>
              <a:gd name="connsiteY6" fmla="*/ 2714230 h 3354220"/>
              <a:gd name="connsiteX7" fmla="*/ 2709925 w 4031868"/>
              <a:gd name="connsiteY7" fmla="*/ 2700851 h 3354220"/>
              <a:gd name="connsiteX8" fmla="*/ 3359398 w 4031868"/>
              <a:gd name="connsiteY8" fmla="*/ 3354220 h 3354220"/>
              <a:gd name="connsiteX9" fmla="*/ 3359398 w 4031868"/>
              <a:gd name="connsiteY9" fmla="*/ 2700851 h 3354220"/>
              <a:gd name="connsiteX10" fmla="*/ 4031266 w 4031868"/>
              <a:gd name="connsiteY10" fmla="*/ 2316625 h 3354220"/>
              <a:gd name="connsiteX11" fmla="*/ 4031436 w 4031868"/>
              <a:gd name="connsiteY11" fmla="*/ 551459 h 3354220"/>
              <a:gd name="connsiteX12" fmla="*/ 3476572 w 4031868"/>
              <a:gd name="connsiteY12" fmla="*/ 6690 h 3354220"/>
              <a:gd name="connsiteX0" fmla="*/ 3476572 w 4041280"/>
              <a:gd name="connsiteY0" fmla="*/ 6690 h 3354220"/>
              <a:gd name="connsiteX1" fmla="*/ 1349393 w 4041280"/>
              <a:gd name="connsiteY1" fmla="*/ 13379 h 3354220"/>
              <a:gd name="connsiteX2" fmla="*/ 362587 w 4041280"/>
              <a:gd name="connsiteY2" fmla="*/ 0 h 3354220"/>
              <a:gd name="connsiteX3" fmla="*/ 58 w 4041280"/>
              <a:gd name="connsiteY3" fmla="*/ 685247 h 3354220"/>
              <a:gd name="connsiteX4" fmla="*/ 58 w 4041280"/>
              <a:gd name="connsiteY4" fmla="*/ 707643 h 3354220"/>
              <a:gd name="connsiteX5" fmla="*/ 58 w 4041280"/>
              <a:gd name="connsiteY5" fmla="*/ 2028983 h 3354220"/>
              <a:gd name="connsiteX6" fmla="*/ 357899 w 4041280"/>
              <a:gd name="connsiteY6" fmla="*/ 2714230 h 3354220"/>
              <a:gd name="connsiteX7" fmla="*/ 2709925 w 4041280"/>
              <a:gd name="connsiteY7" fmla="*/ 2700851 h 3354220"/>
              <a:gd name="connsiteX8" fmla="*/ 3359398 w 4041280"/>
              <a:gd name="connsiteY8" fmla="*/ 3354220 h 3354220"/>
              <a:gd name="connsiteX9" fmla="*/ 3359398 w 4041280"/>
              <a:gd name="connsiteY9" fmla="*/ 2700851 h 3354220"/>
              <a:gd name="connsiteX10" fmla="*/ 4031266 w 4041280"/>
              <a:gd name="connsiteY10" fmla="*/ 2316625 h 3354220"/>
              <a:gd name="connsiteX11" fmla="*/ 4041150 w 4041280"/>
              <a:gd name="connsiteY11" fmla="*/ 477876 h 3354220"/>
              <a:gd name="connsiteX12" fmla="*/ 3476572 w 4041280"/>
              <a:gd name="connsiteY12" fmla="*/ 6690 h 3354220"/>
              <a:gd name="connsiteX0" fmla="*/ 3534855 w 4041280"/>
              <a:gd name="connsiteY0" fmla="*/ 0 h 3360908"/>
              <a:gd name="connsiteX1" fmla="*/ 1349393 w 4041280"/>
              <a:gd name="connsiteY1" fmla="*/ 20067 h 3360908"/>
              <a:gd name="connsiteX2" fmla="*/ 362587 w 4041280"/>
              <a:gd name="connsiteY2" fmla="*/ 6688 h 3360908"/>
              <a:gd name="connsiteX3" fmla="*/ 58 w 4041280"/>
              <a:gd name="connsiteY3" fmla="*/ 691935 h 3360908"/>
              <a:gd name="connsiteX4" fmla="*/ 58 w 4041280"/>
              <a:gd name="connsiteY4" fmla="*/ 714331 h 3360908"/>
              <a:gd name="connsiteX5" fmla="*/ 58 w 4041280"/>
              <a:gd name="connsiteY5" fmla="*/ 2035671 h 3360908"/>
              <a:gd name="connsiteX6" fmla="*/ 357899 w 4041280"/>
              <a:gd name="connsiteY6" fmla="*/ 2720918 h 3360908"/>
              <a:gd name="connsiteX7" fmla="*/ 2709925 w 4041280"/>
              <a:gd name="connsiteY7" fmla="*/ 2707539 h 3360908"/>
              <a:gd name="connsiteX8" fmla="*/ 3359398 w 4041280"/>
              <a:gd name="connsiteY8" fmla="*/ 3360908 h 3360908"/>
              <a:gd name="connsiteX9" fmla="*/ 3359398 w 4041280"/>
              <a:gd name="connsiteY9" fmla="*/ 2707539 h 3360908"/>
              <a:gd name="connsiteX10" fmla="*/ 4031266 w 4041280"/>
              <a:gd name="connsiteY10" fmla="*/ 2323313 h 3360908"/>
              <a:gd name="connsiteX11" fmla="*/ 4041150 w 4041280"/>
              <a:gd name="connsiteY11" fmla="*/ 484564 h 3360908"/>
              <a:gd name="connsiteX12" fmla="*/ 3534855 w 4041280"/>
              <a:gd name="connsiteY12" fmla="*/ 0 h 336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1280" h="3360908">
                <a:moveTo>
                  <a:pt x="3534855" y="0"/>
                </a:moveTo>
                <a:lnTo>
                  <a:pt x="1349393" y="20067"/>
                </a:lnTo>
                <a:cubicBezTo>
                  <a:pt x="1123571" y="20067"/>
                  <a:pt x="588409" y="6688"/>
                  <a:pt x="362587" y="6688"/>
                </a:cubicBezTo>
                <a:cubicBezTo>
                  <a:pt x="-8463" y="6688"/>
                  <a:pt x="58" y="320885"/>
                  <a:pt x="58" y="691935"/>
                </a:cubicBezTo>
                <a:lnTo>
                  <a:pt x="58" y="714331"/>
                </a:lnTo>
                <a:lnTo>
                  <a:pt x="58" y="2035671"/>
                </a:lnTo>
                <a:cubicBezTo>
                  <a:pt x="58" y="2406721"/>
                  <a:pt x="-13151" y="2720918"/>
                  <a:pt x="357899" y="2720918"/>
                </a:cubicBezTo>
                <a:lnTo>
                  <a:pt x="2709925" y="2707539"/>
                </a:lnTo>
                <a:lnTo>
                  <a:pt x="3359398" y="3360908"/>
                </a:lnTo>
                <a:lnTo>
                  <a:pt x="3359398" y="2707539"/>
                </a:lnTo>
                <a:cubicBezTo>
                  <a:pt x="3730448" y="2707539"/>
                  <a:pt x="4031266" y="2694363"/>
                  <a:pt x="4031266" y="2323313"/>
                </a:cubicBezTo>
                <a:cubicBezTo>
                  <a:pt x="4029704" y="1681410"/>
                  <a:pt x="4042712" y="1126467"/>
                  <a:pt x="4041150" y="484564"/>
                </a:cubicBezTo>
                <a:cubicBezTo>
                  <a:pt x="4041150" y="113514"/>
                  <a:pt x="3905905" y="0"/>
                  <a:pt x="3534855" y="0"/>
                </a:cubicBezTo>
                <a:close/>
              </a:path>
            </a:pathLst>
          </a:custGeom>
          <a:solidFill>
            <a:schemeClr val="accent1"/>
          </a:solidFill>
          <a:ln w="22384" cap="flat">
            <a:noFill/>
            <a:prstDash val="solid"/>
            <a:miter/>
          </a:ln>
        </p:spPr>
        <p:txBody>
          <a:bodyPr rtlCol="0" anchor="ctr"/>
          <a:lstStyle/>
          <a:p>
            <a:endParaRPr lang="en-GB"/>
          </a:p>
        </p:txBody>
      </p:sp>
      <p:pic>
        <p:nvPicPr>
          <p:cNvPr id="3" name="Graphic 2" descr="Open quotation mark outline">
            <a:extLst>
              <a:ext uri="{FF2B5EF4-FFF2-40B4-BE49-F238E27FC236}">
                <a16:creationId xmlns:a16="http://schemas.microsoft.com/office/drawing/2014/main" id="{280BF320-A609-7EAB-1459-951885A88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8069" y="336638"/>
            <a:ext cx="914400" cy="914400"/>
          </a:xfrm>
          <a:prstGeom prst="rect">
            <a:avLst/>
          </a:prstGeom>
        </p:spPr>
      </p:pic>
      <p:pic>
        <p:nvPicPr>
          <p:cNvPr id="4" name="Graphic 3" descr="Open quotation mark outline">
            <a:extLst>
              <a:ext uri="{FF2B5EF4-FFF2-40B4-BE49-F238E27FC236}">
                <a16:creationId xmlns:a16="http://schemas.microsoft.com/office/drawing/2014/main" id="{F8616464-281F-B845-C6A3-074D88B4CB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345124" y="3599016"/>
            <a:ext cx="914400" cy="914400"/>
          </a:xfrm>
          <a:prstGeom prst="rect">
            <a:avLst/>
          </a:prstGeom>
        </p:spPr>
      </p:pic>
      <p:sp>
        <p:nvSpPr>
          <p:cNvPr id="24" name="TextBox 23">
            <a:extLst>
              <a:ext uri="{FF2B5EF4-FFF2-40B4-BE49-F238E27FC236}">
                <a16:creationId xmlns:a16="http://schemas.microsoft.com/office/drawing/2014/main" id="{E75F285B-4759-B6D2-6EA4-40F2CB6FA45A}"/>
              </a:ext>
            </a:extLst>
          </p:cNvPr>
          <p:cNvSpPr txBox="1"/>
          <p:nvPr/>
        </p:nvSpPr>
        <p:spPr>
          <a:xfrm>
            <a:off x="218122" y="5936587"/>
            <a:ext cx="10311063" cy="584775"/>
          </a:xfrm>
          <a:prstGeom prst="rect">
            <a:avLst/>
          </a:prstGeom>
          <a:noFill/>
        </p:spPr>
        <p:txBody>
          <a:bodyPr wrap="square">
            <a:spAutoFit/>
          </a:bodyPr>
          <a:lstStyle/>
          <a:p>
            <a:r>
              <a:rPr lang="en-US" sz="3200">
                <a:solidFill>
                  <a:schemeClr val="accent4"/>
                </a:solidFill>
              </a:rPr>
              <a:t>Some reflections from trans and non-binary colleagues</a:t>
            </a:r>
            <a:endParaRPr lang="en-GB" sz="3200">
              <a:solidFill>
                <a:schemeClr val="accent4"/>
              </a:solidFill>
            </a:endParaRPr>
          </a:p>
        </p:txBody>
      </p:sp>
      <p:sp>
        <p:nvSpPr>
          <p:cNvPr id="6" name="Oval 5">
            <a:extLst>
              <a:ext uri="{FF2B5EF4-FFF2-40B4-BE49-F238E27FC236}">
                <a16:creationId xmlns:a16="http://schemas.microsoft.com/office/drawing/2014/main" id="{48C34C1C-C850-ED04-BD20-80805CE33881}"/>
              </a:ext>
            </a:extLst>
          </p:cNvPr>
          <p:cNvSpPr/>
          <p:nvPr/>
        </p:nvSpPr>
        <p:spPr>
          <a:xfrm>
            <a:off x="5129590" y="2295470"/>
            <a:ext cx="433137" cy="43313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C6F8B0A-D631-137A-1320-5CC599ACDC2D}"/>
              </a:ext>
            </a:extLst>
          </p:cNvPr>
          <p:cNvSpPr/>
          <p:nvPr/>
        </p:nvSpPr>
        <p:spPr>
          <a:xfrm>
            <a:off x="5835889" y="2295470"/>
            <a:ext cx="433137" cy="43313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23A6BED-6249-987D-80C0-0C41CAFB951E}"/>
              </a:ext>
            </a:extLst>
          </p:cNvPr>
          <p:cNvSpPr/>
          <p:nvPr/>
        </p:nvSpPr>
        <p:spPr>
          <a:xfrm>
            <a:off x="6493728" y="2295469"/>
            <a:ext cx="433137" cy="43313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99672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31CCE6-7D91-D207-FB41-2348DE1F6992}"/>
              </a:ext>
            </a:extLst>
          </p:cNvPr>
          <p:cNvSpPr/>
          <p:nvPr/>
        </p:nvSpPr>
        <p:spPr>
          <a:xfrm flipH="1">
            <a:off x="1520456" y="304742"/>
            <a:ext cx="8846946" cy="5342079"/>
          </a:xfrm>
          <a:custGeom>
            <a:avLst/>
            <a:gdLst>
              <a:gd name="connsiteX0" fmla="*/ 3359340 w 4031207"/>
              <a:gd name="connsiteY0" fmla="*/ 0 h 3340841"/>
              <a:gd name="connsiteX1" fmla="*/ 1349335 w 4031207"/>
              <a:gd name="connsiteY1" fmla="*/ 0 h 3340841"/>
              <a:gd name="connsiteX2" fmla="*/ 671868 w 4031207"/>
              <a:gd name="connsiteY2" fmla="*/ 0 h 3340841"/>
              <a:gd name="connsiteX3" fmla="*/ 0 w 4031207"/>
              <a:gd name="connsiteY3" fmla="*/ 671868 h 3340841"/>
              <a:gd name="connsiteX4" fmla="*/ 0 w 4031207"/>
              <a:gd name="connsiteY4" fmla="*/ 694264 h 3340841"/>
              <a:gd name="connsiteX5" fmla="*/ 0 w 4031207"/>
              <a:gd name="connsiteY5" fmla="*/ 2015604 h 3340841"/>
              <a:gd name="connsiteX6" fmla="*/ 671868 w 4031207"/>
              <a:gd name="connsiteY6" fmla="*/ 2687472 h 3340841"/>
              <a:gd name="connsiteX7" fmla="*/ 2709867 w 4031207"/>
              <a:gd name="connsiteY7" fmla="*/ 2687472 h 3340841"/>
              <a:gd name="connsiteX8" fmla="*/ 3359340 w 4031207"/>
              <a:gd name="connsiteY8" fmla="*/ 3340841 h 3340841"/>
              <a:gd name="connsiteX9" fmla="*/ 3359340 w 4031207"/>
              <a:gd name="connsiteY9" fmla="*/ 2687472 h 3340841"/>
              <a:gd name="connsiteX10" fmla="*/ 4031208 w 4031207"/>
              <a:gd name="connsiteY10" fmla="*/ 2015604 h 3340841"/>
              <a:gd name="connsiteX11" fmla="*/ 4031208 w 4031207"/>
              <a:gd name="connsiteY11" fmla="*/ 671868 h 3340841"/>
              <a:gd name="connsiteX12" fmla="*/ 3359340 w 4031207"/>
              <a:gd name="connsiteY12" fmla="*/ 0 h 3340841"/>
              <a:gd name="connsiteX0" fmla="*/ 3359356 w 4031224"/>
              <a:gd name="connsiteY0" fmla="*/ 13379 h 3354220"/>
              <a:gd name="connsiteX1" fmla="*/ 1349351 w 4031224"/>
              <a:gd name="connsiteY1" fmla="*/ 13379 h 3354220"/>
              <a:gd name="connsiteX2" fmla="*/ 362545 w 4031224"/>
              <a:gd name="connsiteY2" fmla="*/ 0 h 3354220"/>
              <a:gd name="connsiteX3" fmla="*/ 16 w 4031224"/>
              <a:gd name="connsiteY3" fmla="*/ 685247 h 3354220"/>
              <a:gd name="connsiteX4" fmla="*/ 16 w 4031224"/>
              <a:gd name="connsiteY4" fmla="*/ 707643 h 3354220"/>
              <a:gd name="connsiteX5" fmla="*/ 16 w 4031224"/>
              <a:gd name="connsiteY5" fmla="*/ 2028983 h 3354220"/>
              <a:gd name="connsiteX6" fmla="*/ 671884 w 4031224"/>
              <a:gd name="connsiteY6" fmla="*/ 2700851 h 3354220"/>
              <a:gd name="connsiteX7" fmla="*/ 2709883 w 4031224"/>
              <a:gd name="connsiteY7" fmla="*/ 2700851 h 3354220"/>
              <a:gd name="connsiteX8" fmla="*/ 3359356 w 4031224"/>
              <a:gd name="connsiteY8" fmla="*/ 3354220 h 3354220"/>
              <a:gd name="connsiteX9" fmla="*/ 3359356 w 4031224"/>
              <a:gd name="connsiteY9" fmla="*/ 2700851 h 3354220"/>
              <a:gd name="connsiteX10" fmla="*/ 4031224 w 4031224"/>
              <a:gd name="connsiteY10" fmla="*/ 2028983 h 3354220"/>
              <a:gd name="connsiteX11" fmla="*/ 4031224 w 4031224"/>
              <a:gd name="connsiteY11" fmla="*/ 685247 h 3354220"/>
              <a:gd name="connsiteX12" fmla="*/ 3359356 w 4031224"/>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028983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476572 w 4031266"/>
              <a:gd name="connsiteY0" fmla="*/ 6690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476572 w 4031266"/>
              <a:gd name="connsiteY12" fmla="*/ 6690 h 3354220"/>
              <a:gd name="connsiteX0" fmla="*/ 3476572 w 4031868"/>
              <a:gd name="connsiteY0" fmla="*/ 6690 h 3354220"/>
              <a:gd name="connsiteX1" fmla="*/ 1349393 w 4031868"/>
              <a:gd name="connsiteY1" fmla="*/ 13379 h 3354220"/>
              <a:gd name="connsiteX2" fmla="*/ 362587 w 4031868"/>
              <a:gd name="connsiteY2" fmla="*/ 0 h 3354220"/>
              <a:gd name="connsiteX3" fmla="*/ 58 w 4031868"/>
              <a:gd name="connsiteY3" fmla="*/ 685247 h 3354220"/>
              <a:gd name="connsiteX4" fmla="*/ 58 w 4031868"/>
              <a:gd name="connsiteY4" fmla="*/ 707643 h 3354220"/>
              <a:gd name="connsiteX5" fmla="*/ 58 w 4031868"/>
              <a:gd name="connsiteY5" fmla="*/ 2028983 h 3354220"/>
              <a:gd name="connsiteX6" fmla="*/ 357899 w 4031868"/>
              <a:gd name="connsiteY6" fmla="*/ 2714230 h 3354220"/>
              <a:gd name="connsiteX7" fmla="*/ 2709925 w 4031868"/>
              <a:gd name="connsiteY7" fmla="*/ 2700851 h 3354220"/>
              <a:gd name="connsiteX8" fmla="*/ 3359398 w 4031868"/>
              <a:gd name="connsiteY8" fmla="*/ 3354220 h 3354220"/>
              <a:gd name="connsiteX9" fmla="*/ 3359398 w 4031868"/>
              <a:gd name="connsiteY9" fmla="*/ 2700851 h 3354220"/>
              <a:gd name="connsiteX10" fmla="*/ 4031266 w 4031868"/>
              <a:gd name="connsiteY10" fmla="*/ 2316625 h 3354220"/>
              <a:gd name="connsiteX11" fmla="*/ 4031436 w 4031868"/>
              <a:gd name="connsiteY11" fmla="*/ 551459 h 3354220"/>
              <a:gd name="connsiteX12" fmla="*/ 3476572 w 4031868"/>
              <a:gd name="connsiteY12" fmla="*/ 6690 h 3354220"/>
              <a:gd name="connsiteX0" fmla="*/ 3476572 w 4041280"/>
              <a:gd name="connsiteY0" fmla="*/ 6690 h 3354220"/>
              <a:gd name="connsiteX1" fmla="*/ 1349393 w 4041280"/>
              <a:gd name="connsiteY1" fmla="*/ 13379 h 3354220"/>
              <a:gd name="connsiteX2" fmla="*/ 362587 w 4041280"/>
              <a:gd name="connsiteY2" fmla="*/ 0 h 3354220"/>
              <a:gd name="connsiteX3" fmla="*/ 58 w 4041280"/>
              <a:gd name="connsiteY3" fmla="*/ 685247 h 3354220"/>
              <a:gd name="connsiteX4" fmla="*/ 58 w 4041280"/>
              <a:gd name="connsiteY4" fmla="*/ 707643 h 3354220"/>
              <a:gd name="connsiteX5" fmla="*/ 58 w 4041280"/>
              <a:gd name="connsiteY5" fmla="*/ 2028983 h 3354220"/>
              <a:gd name="connsiteX6" fmla="*/ 357899 w 4041280"/>
              <a:gd name="connsiteY6" fmla="*/ 2714230 h 3354220"/>
              <a:gd name="connsiteX7" fmla="*/ 2709925 w 4041280"/>
              <a:gd name="connsiteY7" fmla="*/ 2700851 h 3354220"/>
              <a:gd name="connsiteX8" fmla="*/ 3359398 w 4041280"/>
              <a:gd name="connsiteY8" fmla="*/ 3354220 h 3354220"/>
              <a:gd name="connsiteX9" fmla="*/ 3359398 w 4041280"/>
              <a:gd name="connsiteY9" fmla="*/ 2700851 h 3354220"/>
              <a:gd name="connsiteX10" fmla="*/ 4031266 w 4041280"/>
              <a:gd name="connsiteY10" fmla="*/ 2316625 h 3354220"/>
              <a:gd name="connsiteX11" fmla="*/ 4041150 w 4041280"/>
              <a:gd name="connsiteY11" fmla="*/ 477876 h 3354220"/>
              <a:gd name="connsiteX12" fmla="*/ 3476572 w 4041280"/>
              <a:gd name="connsiteY12" fmla="*/ 6690 h 3354220"/>
              <a:gd name="connsiteX0" fmla="*/ 3534855 w 4041280"/>
              <a:gd name="connsiteY0" fmla="*/ 0 h 3360908"/>
              <a:gd name="connsiteX1" fmla="*/ 1349393 w 4041280"/>
              <a:gd name="connsiteY1" fmla="*/ 20067 h 3360908"/>
              <a:gd name="connsiteX2" fmla="*/ 362587 w 4041280"/>
              <a:gd name="connsiteY2" fmla="*/ 6688 h 3360908"/>
              <a:gd name="connsiteX3" fmla="*/ 58 w 4041280"/>
              <a:gd name="connsiteY3" fmla="*/ 691935 h 3360908"/>
              <a:gd name="connsiteX4" fmla="*/ 58 w 4041280"/>
              <a:gd name="connsiteY4" fmla="*/ 714331 h 3360908"/>
              <a:gd name="connsiteX5" fmla="*/ 58 w 4041280"/>
              <a:gd name="connsiteY5" fmla="*/ 2035671 h 3360908"/>
              <a:gd name="connsiteX6" fmla="*/ 357899 w 4041280"/>
              <a:gd name="connsiteY6" fmla="*/ 2720918 h 3360908"/>
              <a:gd name="connsiteX7" fmla="*/ 2709925 w 4041280"/>
              <a:gd name="connsiteY7" fmla="*/ 2707539 h 3360908"/>
              <a:gd name="connsiteX8" fmla="*/ 3359398 w 4041280"/>
              <a:gd name="connsiteY8" fmla="*/ 3360908 h 3360908"/>
              <a:gd name="connsiteX9" fmla="*/ 3359398 w 4041280"/>
              <a:gd name="connsiteY9" fmla="*/ 2707539 h 3360908"/>
              <a:gd name="connsiteX10" fmla="*/ 4031266 w 4041280"/>
              <a:gd name="connsiteY10" fmla="*/ 2323313 h 3360908"/>
              <a:gd name="connsiteX11" fmla="*/ 4041150 w 4041280"/>
              <a:gd name="connsiteY11" fmla="*/ 484564 h 3360908"/>
              <a:gd name="connsiteX12" fmla="*/ 3534855 w 4041280"/>
              <a:gd name="connsiteY12" fmla="*/ 0 h 336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1280" h="3360908">
                <a:moveTo>
                  <a:pt x="3534855" y="0"/>
                </a:moveTo>
                <a:lnTo>
                  <a:pt x="1349393" y="20067"/>
                </a:lnTo>
                <a:cubicBezTo>
                  <a:pt x="1123571" y="20067"/>
                  <a:pt x="588409" y="6688"/>
                  <a:pt x="362587" y="6688"/>
                </a:cubicBezTo>
                <a:cubicBezTo>
                  <a:pt x="-8463" y="6688"/>
                  <a:pt x="58" y="320885"/>
                  <a:pt x="58" y="691935"/>
                </a:cubicBezTo>
                <a:lnTo>
                  <a:pt x="58" y="714331"/>
                </a:lnTo>
                <a:lnTo>
                  <a:pt x="58" y="2035671"/>
                </a:lnTo>
                <a:cubicBezTo>
                  <a:pt x="58" y="2406721"/>
                  <a:pt x="-13151" y="2720918"/>
                  <a:pt x="357899" y="2720918"/>
                </a:cubicBezTo>
                <a:lnTo>
                  <a:pt x="2709925" y="2707539"/>
                </a:lnTo>
                <a:lnTo>
                  <a:pt x="3359398" y="3360908"/>
                </a:lnTo>
                <a:lnTo>
                  <a:pt x="3359398" y="2707539"/>
                </a:lnTo>
                <a:cubicBezTo>
                  <a:pt x="3730448" y="2707539"/>
                  <a:pt x="4031266" y="2694363"/>
                  <a:pt x="4031266" y="2323313"/>
                </a:cubicBezTo>
                <a:cubicBezTo>
                  <a:pt x="4029704" y="1681410"/>
                  <a:pt x="4042712" y="1126467"/>
                  <a:pt x="4041150" y="484564"/>
                </a:cubicBezTo>
                <a:cubicBezTo>
                  <a:pt x="4041150" y="113514"/>
                  <a:pt x="3905905" y="0"/>
                  <a:pt x="3534855" y="0"/>
                </a:cubicBezTo>
                <a:close/>
              </a:path>
            </a:pathLst>
          </a:custGeom>
          <a:solidFill>
            <a:schemeClr val="accent1"/>
          </a:solidFill>
          <a:ln w="22384" cap="flat">
            <a:no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B9B5FC6C-3DB6-1AA6-B877-1165FF2517A6}"/>
              </a:ext>
            </a:extLst>
          </p:cNvPr>
          <p:cNvSpPr txBox="1"/>
          <p:nvPr/>
        </p:nvSpPr>
        <p:spPr>
          <a:xfrm>
            <a:off x="2005205" y="991996"/>
            <a:ext cx="7855526" cy="2954655"/>
          </a:xfrm>
          <a:prstGeom prst="rect">
            <a:avLst/>
          </a:prstGeom>
          <a:solidFill>
            <a:schemeClr val="accent1"/>
          </a:solidFill>
        </p:spPr>
        <p:txBody>
          <a:bodyPr wrap="square" lIns="91440" tIns="45720" rIns="91440" bIns="45720" anchor="t">
            <a:spAutoFit/>
          </a:bodyPr>
          <a:lstStyle/>
          <a:p>
            <a:r>
              <a:rPr lang="en-US" dirty="0">
                <a:solidFill>
                  <a:schemeClr val="bg1"/>
                </a:solidFill>
                <a:latin typeface="Arial"/>
                <a:cs typeface="Arial"/>
              </a:rPr>
              <a:t>As a trans person </a:t>
            </a:r>
            <a:r>
              <a:rPr lang="en-US" sz="2400" b="1" dirty="0">
                <a:solidFill>
                  <a:schemeClr val="bg1"/>
                </a:solidFill>
                <a:latin typeface="Arial"/>
                <a:cs typeface="Arial"/>
              </a:rPr>
              <a:t>I am often misgendered</a:t>
            </a:r>
            <a:r>
              <a:rPr lang="en-US" dirty="0">
                <a:solidFill>
                  <a:schemeClr val="bg1"/>
                </a:solidFill>
                <a:latin typeface="Arial"/>
                <a:cs typeface="Arial"/>
              </a:rPr>
              <a:t>. This has happened to me in the office and on work calls</a:t>
            </a:r>
            <a:r>
              <a:rPr lang="en-US" sz="1400" dirty="0">
                <a:solidFill>
                  <a:schemeClr val="bg1"/>
                </a:solidFill>
                <a:latin typeface="Arial"/>
                <a:cs typeface="Arial"/>
              </a:rPr>
              <a:t>. </a:t>
            </a:r>
            <a:r>
              <a:rPr lang="en-US" dirty="0">
                <a:solidFill>
                  <a:schemeClr val="bg1"/>
                </a:solidFill>
                <a:latin typeface="Arial"/>
                <a:cs typeface="Arial"/>
              </a:rPr>
              <a:t>It may seem like no big deal to someone else but</a:t>
            </a:r>
            <a:r>
              <a:rPr lang="en-US" b="1" dirty="0">
                <a:solidFill>
                  <a:schemeClr val="bg1"/>
                </a:solidFill>
                <a:latin typeface="Arial"/>
                <a:cs typeface="Arial"/>
              </a:rPr>
              <a:t> </a:t>
            </a:r>
            <a:r>
              <a:rPr lang="en-US" sz="2400" b="1" dirty="0">
                <a:solidFill>
                  <a:schemeClr val="bg1"/>
                </a:solidFill>
                <a:latin typeface="Arial"/>
                <a:cs typeface="Arial"/>
              </a:rPr>
              <a:t>personally it can really impact my day</a:t>
            </a:r>
            <a:r>
              <a:rPr lang="en-US" dirty="0">
                <a:solidFill>
                  <a:schemeClr val="bg1"/>
                </a:solidFill>
                <a:latin typeface="Arial"/>
                <a:cs typeface="Arial"/>
              </a:rPr>
              <a:t>. Using my correct pronouns is a small way to help me feel included and respected.</a:t>
            </a:r>
          </a:p>
          <a:p>
            <a:endParaRPr lang="en-US" dirty="0">
              <a:solidFill>
                <a:schemeClr val="bg1"/>
              </a:solidFill>
              <a:latin typeface="Arial"/>
              <a:cs typeface="Arial"/>
            </a:endParaRPr>
          </a:p>
          <a:p>
            <a:r>
              <a:rPr lang="en-US" dirty="0">
                <a:solidFill>
                  <a:schemeClr val="bg1"/>
                </a:solidFill>
                <a:latin typeface="Arial"/>
                <a:cs typeface="Arial"/>
              </a:rPr>
              <a:t>Displaying my pronouns somewhere like my email signature</a:t>
            </a:r>
            <a:r>
              <a:rPr lang="en-US" sz="1400" dirty="0">
                <a:solidFill>
                  <a:schemeClr val="bg1"/>
                </a:solidFill>
                <a:latin typeface="Arial"/>
                <a:cs typeface="Arial"/>
              </a:rPr>
              <a:t> </a:t>
            </a:r>
            <a:r>
              <a:rPr lang="en-US" dirty="0">
                <a:solidFill>
                  <a:schemeClr val="bg1"/>
                </a:solidFill>
                <a:latin typeface="Arial"/>
                <a:cs typeface="Arial"/>
              </a:rPr>
              <a:t>really </a:t>
            </a:r>
            <a:r>
              <a:rPr lang="en-US" sz="2400" b="1" dirty="0">
                <a:solidFill>
                  <a:schemeClr val="bg1"/>
                </a:solidFill>
                <a:latin typeface="Arial"/>
                <a:cs typeface="Arial"/>
              </a:rPr>
              <a:t>helps other people around me know how to refer to me</a:t>
            </a:r>
            <a:r>
              <a:rPr lang="en-US" dirty="0">
                <a:solidFill>
                  <a:schemeClr val="bg1"/>
                </a:solidFill>
                <a:latin typeface="Arial"/>
                <a:cs typeface="Arial"/>
              </a:rPr>
              <a:t>. It is as important as knowing my name and can help me feel accepted as a trans person at work.</a:t>
            </a:r>
            <a:endParaRPr lang="en-US" dirty="0">
              <a:solidFill>
                <a:schemeClr val="bg1"/>
              </a:solidFill>
              <a:cs typeface="Arial"/>
            </a:endParaRPr>
          </a:p>
        </p:txBody>
      </p:sp>
      <p:pic>
        <p:nvPicPr>
          <p:cNvPr id="31" name="Graphic 30" descr="Open quotation mark outline">
            <a:extLst>
              <a:ext uri="{FF2B5EF4-FFF2-40B4-BE49-F238E27FC236}">
                <a16:creationId xmlns:a16="http://schemas.microsoft.com/office/drawing/2014/main" id="{BD9749BA-4E45-07BF-3643-AEAA69F376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8069" y="336638"/>
            <a:ext cx="914400" cy="914400"/>
          </a:xfrm>
          <a:prstGeom prst="rect">
            <a:avLst/>
          </a:prstGeom>
        </p:spPr>
      </p:pic>
      <p:pic>
        <p:nvPicPr>
          <p:cNvPr id="32" name="Graphic 31" descr="Open quotation mark outline">
            <a:extLst>
              <a:ext uri="{FF2B5EF4-FFF2-40B4-BE49-F238E27FC236}">
                <a16:creationId xmlns:a16="http://schemas.microsoft.com/office/drawing/2014/main" id="{4F1961BE-2241-4CA4-2C24-2FC1A09B59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345124" y="3599016"/>
            <a:ext cx="914400" cy="914400"/>
          </a:xfrm>
          <a:prstGeom prst="rect">
            <a:avLst/>
          </a:prstGeom>
        </p:spPr>
      </p:pic>
      <p:sp>
        <p:nvSpPr>
          <p:cNvPr id="3" name="TextBox 2">
            <a:extLst>
              <a:ext uri="{FF2B5EF4-FFF2-40B4-BE49-F238E27FC236}">
                <a16:creationId xmlns:a16="http://schemas.microsoft.com/office/drawing/2014/main" id="{056465CF-F7CE-56A6-76E9-8FFDE5EAE527}"/>
              </a:ext>
            </a:extLst>
          </p:cNvPr>
          <p:cNvSpPr txBox="1"/>
          <p:nvPr/>
        </p:nvSpPr>
        <p:spPr>
          <a:xfrm>
            <a:off x="218122" y="5936587"/>
            <a:ext cx="10311063" cy="584775"/>
          </a:xfrm>
          <a:prstGeom prst="rect">
            <a:avLst/>
          </a:prstGeom>
          <a:noFill/>
        </p:spPr>
        <p:txBody>
          <a:bodyPr wrap="square" lIns="91440" tIns="45720" rIns="91440" bIns="45720" anchor="t">
            <a:spAutoFit/>
          </a:bodyPr>
          <a:lstStyle/>
          <a:p>
            <a:r>
              <a:rPr lang="en-US" sz="3200" dirty="0">
                <a:solidFill>
                  <a:schemeClr val="accent4"/>
                </a:solidFill>
              </a:rPr>
              <a:t>Some reflections from trans and non-binary colleagues</a:t>
            </a:r>
            <a:endParaRPr lang="en-GB" sz="3200" dirty="0">
              <a:solidFill>
                <a:schemeClr val="accent4"/>
              </a:solidFill>
            </a:endParaRPr>
          </a:p>
        </p:txBody>
      </p:sp>
    </p:spTree>
    <p:extLst>
      <p:ext uri="{BB962C8B-B14F-4D97-AF65-F5344CB8AC3E}">
        <p14:creationId xmlns:p14="http://schemas.microsoft.com/office/powerpoint/2010/main" val="217766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5D6AFB2-1E83-3329-7277-CF5676B68226}"/>
              </a:ext>
            </a:extLst>
          </p:cNvPr>
          <p:cNvSpPr/>
          <p:nvPr/>
        </p:nvSpPr>
        <p:spPr>
          <a:xfrm flipH="1">
            <a:off x="1520456" y="304742"/>
            <a:ext cx="8846946" cy="5342079"/>
          </a:xfrm>
          <a:custGeom>
            <a:avLst/>
            <a:gdLst>
              <a:gd name="connsiteX0" fmla="*/ 3359340 w 4031207"/>
              <a:gd name="connsiteY0" fmla="*/ 0 h 3340841"/>
              <a:gd name="connsiteX1" fmla="*/ 1349335 w 4031207"/>
              <a:gd name="connsiteY1" fmla="*/ 0 h 3340841"/>
              <a:gd name="connsiteX2" fmla="*/ 671868 w 4031207"/>
              <a:gd name="connsiteY2" fmla="*/ 0 h 3340841"/>
              <a:gd name="connsiteX3" fmla="*/ 0 w 4031207"/>
              <a:gd name="connsiteY3" fmla="*/ 671868 h 3340841"/>
              <a:gd name="connsiteX4" fmla="*/ 0 w 4031207"/>
              <a:gd name="connsiteY4" fmla="*/ 694264 h 3340841"/>
              <a:gd name="connsiteX5" fmla="*/ 0 w 4031207"/>
              <a:gd name="connsiteY5" fmla="*/ 2015604 h 3340841"/>
              <a:gd name="connsiteX6" fmla="*/ 671868 w 4031207"/>
              <a:gd name="connsiteY6" fmla="*/ 2687472 h 3340841"/>
              <a:gd name="connsiteX7" fmla="*/ 2709867 w 4031207"/>
              <a:gd name="connsiteY7" fmla="*/ 2687472 h 3340841"/>
              <a:gd name="connsiteX8" fmla="*/ 3359340 w 4031207"/>
              <a:gd name="connsiteY8" fmla="*/ 3340841 h 3340841"/>
              <a:gd name="connsiteX9" fmla="*/ 3359340 w 4031207"/>
              <a:gd name="connsiteY9" fmla="*/ 2687472 h 3340841"/>
              <a:gd name="connsiteX10" fmla="*/ 4031208 w 4031207"/>
              <a:gd name="connsiteY10" fmla="*/ 2015604 h 3340841"/>
              <a:gd name="connsiteX11" fmla="*/ 4031208 w 4031207"/>
              <a:gd name="connsiteY11" fmla="*/ 671868 h 3340841"/>
              <a:gd name="connsiteX12" fmla="*/ 3359340 w 4031207"/>
              <a:gd name="connsiteY12" fmla="*/ 0 h 3340841"/>
              <a:gd name="connsiteX0" fmla="*/ 3359356 w 4031224"/>
              <a:gd name="connsiteY0" fmla="*/ 13379 h 3354220"/>
              <a:gd name="connsiteX1" fmla="*/ 1349351 w 4031224"/>
              <a:gd name="connsiteY1" fmla="*/ 13379 h 3354220"/>
              <a:gd name="connsiteX2" fmla="*/ 362545 w 4031224"/>
              <a:gd name="connsiteY2" fmla="*/ 0 h 3354220"/>
              <a:gd name="connsiteX3" fmla="*/ 16 w 4031224"/>
              <a:gd name="connsiteY3" fmla="*/ 685247 h 3354220"/>
              <a:gd name="connsiteX4" fmla="*/ 16 w 4031224"/>
              <a:gd name="connsiteY4" fmla="*/ 707643 h 3354220"/>
              <a:gd name="connsiteX5" fmla="*/ 16 w 4031224"/>
              <a:gd name="connsiteY5" fmla="*/ 2028983 h 3354220"/>
              <a:gd name="connsiteX6" fmla="*/ 671884 w 4031224"/>
              <a:gd name="connsiteY6" fmla="*/ 2700851 h 3354220"/>
              <a:gd name="connsiteX7" fmla="*/ 2709883 w 4031224"/>
              <a:gd name="connsiteY7" fmla="*/ 2700851 h 3354220"/>
              <a:gd name="connsiteX8" fmla="*/ 3359356 w 4031224"/>
              <a:gd name="connsiteY8" fmla="*/ 3354220 h 3354220"/>
              <a:gd name="connsiteX9" fmla="*/ 3359356 w 4031224"/>
              <a:gd name="connsiteY9" fmla="*/ 2700851 h 3354220"/>
              <a:gd name="connsiteX10" fmla="*/ 4031224 w 4031224"/>
              <a:gd name="connsiteY10" fmla="*/ 2028983 h 3354220"/>
              <a:gd name="connsiteX11" fmla="*/ 4031224 w 4031224"/>
              <a:gd name="connsiteY11" fmla="*/ 685247 h 3354220"/>
              <a:gd name="connsiteX12" fmla="*/ 3359356 w 4031224"/>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028983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476572 w 4031266"/>
              <a:gd name="connsiteY0" fmla="*/ 6690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476572 w 4031266"/>
              <a:gd name="connsiteY12" fmla="*/ 6690 h 3354220"/>
              <a:gd name="connsiteX0" fmla="*/ 3476572 w 4031868"/>
              <a:gd name="connsiteY0" fmla="*/ 6690 h 3354220"/>
              <a:gd name="connsiteX1" fmla="*/ 1349393 w 4031868"/>
              <a:gd name="connsiteY1" fmla="*/ 13379 h 3354220"/>
              <a:gd name="connsiteX2" fmla="*/ 362587 w 4031868"/>
              <a:gd name="connsiteY2" fmla="*/ 0 h 3354220"/>
              <a:gd name="connsiteX3" fmla="*/ 58 w 4031868"/>
              <a:gd name="connsiteY3" fmla="*/ 685247 h 3354220"/>
              <a:gd name="connsiteX4" fmla="*/ 58 w 4031868"/>
              <a:gd name="connsiteY4" fmla="*/ 707643 h 3354220"/>
              <a:gd name="connsiteX5" fmla="*/ 58 w 4031868"/>
              <a:gd name="connsiteY5" fmla="*/ 2028983 h 3354220"/>
              <a:gd name="connsiteX6" fmla="*/ 357899 w 4031868"/>
              <a:gd name="connsiteY6" fmla="*/ 2714230 h 3354220"/>
              <a:gd name="connsiteX7" fmla="*/ 2709925 w 4031868"/>
              <a:gd name="connsiteY7" fmla="*/ 2700851 h 3354220"/>
              <a:gd name="connsiteX8" fmla="*/ 3359398 w 4031868"/>
              <a:gd name="connsiteY8" fmla="*/ 3354220 h 3354220"/>
              <a:gd name="connsiteX9" fmla="*/ 3359398 w 4031868"/>
              <a:gd name="connsiteY9" fmla="*/ 2700851 h 3354220"/>
              <a:gd name="connsiteX10" fmla="*/ 4031266 w 4031868"/>
              <a:gd name="connsiteY10" fmla="*/ 2316625 h 3354220"/>
              <a:gd name="connsiteX11" fmla="*/ 4031436 w 4031868"/>
              <a:gd name="connsiteY11" fmla="*/ 551459 h 3354220"/>
              <a:gd name="connsiteX12" fmla="*/ 3476572 w 4031868"/>
              <a:gd name="connsiteY12" fmla="*/ 6690 h 3354220"/>
              <a:gd name="connsiteX0" fmla="*/ 3476572 w 4041280"/>
              <a:gd name="connsiteY0" fmla="*/ 6690 h 3354220"/>
              <a:gd name="connsiteX1" fmla="*/ 1349393 w 4041280"/>
              <a:gd name="connsiteY1" fmla="*/ 13379 h 3354220"/>
              <a:gd name="connsiteX2" fmla="*/ 362587 w 4041280"/>
              <a:gd name="connsiteY2" fmla="*/ 0 h 3354220"/>
              <a:gd name="connsiteX3" fmla="*/ 58 w 4041280"/>
              <a:gd name="connsiteY3" fmla="*/ 685247 h 3354220"/>
              <a:gd name="connsiteX4" fmla="*/ 58 w 4041280"/>
              <a:gd name="connsiteY4" fmla="*/ 707643 h 3354220"/>
              <a:gd name="connsiteX5" fmla="*/ 58 w 4041280"/>
              <a:gd name="connsiteY5" fmla="*/ 2028983 h 3354220"/>
              <a:gd name="connsiteX6" fmla="*/ 357899 w 4041280"/>
              <a:gd name="connsiteY6" fmla="*/ 2714230 h 3354220"/>
              <a:gd name="connsiteX7" fmla="*/ 2709925 w 4041280"/>
              <a:gd name="connsiteY7" fmla="*/ 2700851 h 3354220"/>
              <a:gd name="connsiteX8" fmla="*/ 3359398 w 4041280"/>
              <a:gd name="connsiteY8" fmla="*/ 3354220 h 3354220"/>
              <a:gd name="connsiteX9" fmla="*/ 3359398 w 4041280"/>
              <a:gd name="connsiteY9" fmla="*/ 2700851 h 3354220"/>
              <a:gd name="connsiteX10" fmla="*/ 4031266 w 4041280"/>
              <a:gd name="connsiteY10" fmla="*/ 2316625 h 3354220"/>
              <a:gd name="connsiteX11" fmla="*/ 4041150 w 4041280"/>
              <a:gd name="connsiteY11" fmla="*/ 477876 h 3354220"/>
              <a:gd name="connsiteX12" fmla="*/ 3476572 w 4041280"/>
              <a:gd name="connsiteY12" fmla="*/ 6690 h 3354220"/>
              <a:gd name="connsiteX0" fmla="*/ 3534855 w 4041280"/>
              <a:gd name="connsiteY0" fmla="*/ 0 h 3360908"/>
              <a:gd name="connsiteX1" fmla="*/ 1349393 w 4041280"/>
              <a:gd name="connsiteY1" fmla="*/ 20067 h 3360908"/>
              <a:gd name="connsiteX2" fmla="*/ 362587 w 4041280"/>
              <a:gd name="connsiteY2" fmla="*/ 6688 h 3360908"/>
              <a:gd name="connsiteX3" fmla="*/ 58 w 4041280"/>
              <a:gd name="connsiteY3" fmla="*/ 691935 h 3360908"/>
              <a:gd name="connsiteX4" fmla="*/ 58 w 4041280"/>
              <a:gd name="connsiteY4" fmla="*/ 714331 h 3360908"/>
              <a:gd name="connsiteX5" fmla="*/ 58 w 4041280"/>
              <a:gd name="connsiteY5" fmla="*/ 2035671 h 3360908"/>
              <a:gd name="connsiteX6" fmla="*/ 357899 w 4041280"/>
              <a:gd name="connsiteY6" fmla="*/ 2720918 h 3360908"/>
              <a:gd name="connsiteX7" fmla="*/ 2709925 w 4041280"/>
              <a:gd name="connsiteY7" fmla="*/ 2707539 h 3360908"/>
              <a:gd name="connsiteX8" fmla="*/ 3359398 w 4041280"/>
              <a:gd name="connsiteY8" fmla="*/ 3360908 h 3360908"/>
              <a:gd name="connsiteX9" fmla="*/ 3359398 w 4041280"/>
              <a:gd name="connsiteY9" fmla="*/ 2707539 h 3360908"/>
              <a:gd name="connsiteX10" fmla="*/ 4031266 w 4041280"/>
              <a:gd name="connsiteY10" fmla="*/ 2323313 h 3360908"/>
              <a:gd name="connsiteX11" fmla="*/ 4041150 w 4041280"/>
              <a:gd name="connsiteY11" fmla="*/ 484564 h 3360908"/>
              <a:gd name="connsiteX12" fmla="*/ 3534855 w 4041280"/>
              <a:gd name="connsiteY12" fmla="*/ 0 h 336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1280" h="3360908">
                <a:moveTo>
                  <a:pt x="3534855" y="0"/>
                </a:moveTo>
                <a:lnTo>
                  <a:pt x="1349393" y="20067"/>
                </a:lnTo>
                <a:cubicBezTo>
                  <a:pt x="1123571" y="20067"/>
                  <a:pt x="588409" y="6688"/>
                  <a:pt x="362587" y="6688"/>
                </a:cubicBezTo>
                <a:cubicBezTo>
                  <a:pt x="-8463" y="6688"/>
                  <a:pt x="58" y="320885"/>
                  <a:pt x="58" y="691935"/>
                </a:cubicBezTo>
                <a:lnTo>
                  <a:pt x="58" y="714331"/>
                </a:lnTo>
                <a:lnTo>
                  <a:pt x="58" y="2035671"/>
                </a:lnTo>
                <a:cubicBezTo>
                  <a:pt x="58" y="2406721"/>
                  <a:pt x="-13151" y="2720918"/>
                  <a:pt x="357899" y="2720918"/>
                </a:cubicBezTo>
                <a:lnTo>
                  <a:pt x="2709925" y="2707539"/>
                </a:lnTo>
                <a:lnTo>
                  <a:pt x="3359398" y="3360908"/>
                </a:lnTo>
                <a:lnTo>
                  <a:pt x="3359398" y="2707539"/>
                </a:lnTo>
                <a:cubicBezTo>
                  <a:pt x="3730448" y="2707539"/>
                  <a:pt x="4031266" y="2694363"/>
                  <a:pt x="4031266" y="2323313"/>
                </a:cubicBezTo>
                <a:cubicBezTo>
                  <a:pt x="4029704" y="1681410"/>
                  <a:pt x="4042712" y="1126467"/>
                  <a:pt x="4041150" y="484564"/>
                </a:cubicBezTo>
                <a:cubicBezTo>
                  <a:pt x="4041150" y="113514"/>
                  <a:pt x="3905905" y="0"/>
                  <a:pt x="3534855" y="0"/>
                </a:cubicBezTo>
                <a:close/>
              </a:path>
            </a:pathLst>
          </a:custGeom>
          <a:solidFill>
            <a:schemeClr val="tx1"/>
          </a:solidFill>
          <a:ln w="22384" cap="flat">
            <a:noFill/>
            <a:prstDash val="solid"/>
            <a:miter/>
          </a:ln>
        </p:spPr>
        <p:txBody>
          <a:bodyPr rtlCol="0" anchor="ctr"/>
          <a:lstStyle/>
          <a:p>
            <a:endParaRPr lang="en-GB"/>
          </a:p>
        </p:txBody>
      </p:sp>
      <p:pic>
        <p:nvPicPr>
          <p:cNvPr id="3" name="Graphic 2" descr="Open quotation mark outline">
            <a:extLst>
              <a:ext uri="{FF2B5EF4-FFF2-40B4-BE49-F238E27FC236}">
                <a16:creationId xmlns:a16="http://schemas.microsoft.com/office/drawing/2014/main" id="{04CE1EF5-7E5E-3737-A2F7-B4E5D8E8B1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8069" y="336638"/>
            <a:ext cx="914400" cy="914400"/>
          </a:xfrm>
          <a:prstGeom prst="rect">
            <a:avLst/>
          </a:prstGeom>
        </p:spPr>
      </p:pic>
      <p:pic>
        <p:nvPicPr>
          <p:cNvPr id="4" name="Graphic 3" descr="Open quotation mark outline">
            <a:extLst>
              <a:ext uri="{FF2B5EF4-FFF2-40B4-BE49-F238E27FC236}">
                <a16:creationId xmlns:a16="http://schemas.microsoft.com/office/drawing/2014/main" id="{560A69B3-45F7-AA1A-A579-91328B00DE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345124" y="3599016"/>
            <a:ext cx="914400" cy="914400"/>
          </a:xfrm>
          <a:prstGeom prst="rect">
            <a:avLst/>
          </a:prstGeom>
        </p:spPr>
      </p:pic>
      <p:sp>
        <p:nvSpPr>
          <p:cNvPr id="24" name="TextBox 23">
            <a:extLst>
              <a:ext uri="{FF2B5EF4-FFF2-40B4-BE49-F238E27FC236}">
                <a16:creationId xmlns:a16="http://schemas.microsoft.com/office/drawing/2014/main" id="{E75F285B-4759-B6D2-6EA4-40F2CB6FA45A}"/>
              </a:ext>
            </a:extLst>
          </p:cNvPr>
          <p:cNvSpPr txBox="1"/>
          <p:nvPr/>
        </p:nvSpPr>
        <p:spPr>
          <a:xfrm>
            <a:off x="218122" y="5936587"/>
            <a:ext cx="10311063" cy="584775"/>
          </a:xfrm>
          <a:prstGeom prst="rect">
            <a:avLst/>
          </a:prstGeom>
          <a:noFill/>
        </p:spPr>
        <p:txBody>
          <a:bodyPr wrap="square">
            <a:spAutoFit/>
          </a:bodyPr>
          <a:lstStyle/>
          <a:p>
            <a:r>
              <a:rPr lang="en-US" sz="3200" dirty="0">
                <a:solidFill>
                  <a:schemeClr val="accent4"/>
                </a:solidFill>
              </a:rPr>
              <a:t>Some reflections from trans and non-binary colleagues</a:t>
            </a:r>
            <a:endParaRPr lang="en-GB" sz="3200" dirty="0">
              <a:solidFill>
                <a:schemeClr val="accent4"/>
              </a:solidFill>
            </a:endParaRPr>
          </a:p>
        </p:txBody>
      </p:sp>
      <p:sp>
        <p:nvSpPr>
          <p:cNvPr id="5" name="Oval 4">
            <a:extLst>
              <a:ext uri="{FF2B5EF4-FFF2-40B4-BE49-F238E27FC236}">
                <a16:creationId xmlns:a16="http://schemas.microsoft.com/office/drawing/2014/main" id="{ECF677B2-4357-009E-1774-84F7CD912354}"/>
              </a:ext>
            </a:extLst>
          </p:cNvPr>
          <p:cNvSpPr/>
          <p:nvPr/>
        </p:nvSpPr>
        <p:spPr>
          <a:xfrm>
            <a:off x="5129590" y="2295470"/>
            <a:ext cx="433137" cy="43313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CF7FC7A-5939-C6FD-D0E3-51F999BC27C7}"/>
              </a:ext>
            </a:extLst>
          </p:cNvPr>
          <p:cNvSpPr/>
          <p:nvPr/>
        </p:nvSpPr>
        <p:spPr>
          <a:xfrm>
            <a:off x="5835889" y="2295470"/>
            <a:ext cx="433137" cy="43313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1197AAD-C2C1-0A54-C6BA-4E3B1FC097D6}"/>
              </a:ext>
            </a:extLst>
          </p:cNvPr>
          <p:cNvSpPr/>
          <p:nvPr/>
        </p:nvSpPr>
        <p:spPr>
          <a:xfrm>
            <a:off x="6493728" y="2295469"/>
            <a:ext cx="433137" cy="43313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61037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9A524B1-7EDF-F436-CAC6-351C86F8A642}"/>
              </a:ext>
            </a:extLst>
          </p:cNvPr>
          <p:cNvSpPr/>
          <p:nvPr/>
        </p:nvSpPr>
        <p:spPr>
          <a:xfrm flipH="1">
            <a:off x="1520456" y="304742"/>
            <a:ext cx="8846946" cy="5342079"/>
          </a:xfrm>
          <a:custGeom>
            <a:avLst/>
            <a:gdLst>
              <a:gd name="connsiteX0" fmla="*/ 3359340 w 4031207"/>
              <a:gd name="connsiteY0" fmla="*/ 0 h 3340841"/>
              <a:gd name="connsiteX1" fmla="*/ 1349335 w 4031207"/>
              <a:gd name="connsiteY1" fmla="*/ 0 h 3340841"/>
              <a:gd name="connsiteX2" fmla="*/ 671868 w 4031207"/>
              <a:gd name="connsiteY2" fmla="*/ 0 h 3340841"/>
              <a:gd name="connsiteX3" fmla="*/ 0 w 4031207"/>
              <a:gd name="connsiteY3" fmla="*/ 671868 h 3340841"/>
              <a:gd name="connsiteX4" fmla="*/ 0 w 4031207"/>
              <a:gd name="connsiteY4" fmla="*/ 694264 h 3340841"/>
              <a:gd name="connsiteX5" fmla="*/ 0 w 4031207"/>
              <a:gd name="connsiteY5" fmla="*/ 2015604 h 3340841"/>
              <a:gd name="connsiteX6" fmla="*/ 671868 w 4031207"/>
              <a:gd name="connsiteY6" fmla="*/ 2687472 h 3340841"/>
              <a:gd name="connsiteX7" fmla="*/ 2709867 w 4031207"/>
              <a:gd name="connsiteY7" fmla="*/ 2687472 h 3340841"/>
              <a:gd name="connsiteX8" fmla="*/ 3359340 w 4031207"/>
              <a:gd name="connsiteY8" fmla="*/ 3340841 h 3340841"/>
              <a:gd name="connsiteX9" fmla="*/ 3359340 w 4031207"/>
              <a:gd name="connsiteY9" fmla="*/ 2687472 h 3340841"/>
              <a:gd name="connsiteX10" fmla="*/ 4031208 w 4031207"/>
              <a:gd name="connsiteY10" fmla="*/ 2015604 h 3340841"/>
              <a:gd name="connsiteX11" fmla="*/ 4031208 w 4031207"/>
              <a:gd name="connsiteY11" fmla="*/ 671868 h 3340841"/>
              <a:gd name="connsiteX12" fmla="*/ 3359340 w 4031207"/>
              <a:gd name="connsiteY12" fmla="*/ 0 h 3340841"/>
              <a:gd name="connsiteX0" fmla="*/ 3359356 w 4031224"/>
              <a:gd name="connsiteY0" fmla="*/ 13379 h 3354220"/>
              <a:gd name="connsiteX1" fmla="*/ 1349351 w 4031224"/>
              <a:gd name="connsiteY1" fmla="*/ 13379 h 3354220"/>
              <a:gd name="connsiteX2" fmla="*/ 362545 w 4031224"/>
              <a:gd name="connsiteY2" fmla="*/ 0 h 3354220"/>
              <a:gd name="connsiteX3" fmla="*/ 16 w 4031224"/>
              <a:gd name="connsiteY3" fmla="*/ 685247 h 3354220"/>
              <a:gd name="connsiteX4" fmla="*/ 16 w 4031224"/>
              <a:gd name="connsiteY4" fmla="*/ 707643 h 3354220"/>
              <a:gd name="connsiteX5" fmla="*/ 16 w 4031224"/>
              <a:gd name="connsiteY5" fmla="*/ 2028983 h 3354220"/>
              <a:gd name="connsiteX6" fmla="*/ 671884 w 4031224"/>
              <a:gd name="connsiteY6" fmla="*/ 2700851 h 3354220"/>
              <a:gd name="connsiteX7" fmla="*/ 2709883 w 4031224"/>
              <a:gd name="connsiteY7" fmla="*/ 2700851 h 3354220"/>
              <a:gd name="connsiteX8" fmla="*/ 3359356 w 4031224"/>
              <a:gd name="connsiteY8" fmla="*/ 3354220 h 3354220"/>
              <a:gd name="connsiteX9" fmla="*/ 3359356 w 4031224"/>
              <a:gd name="connsiteY9" fmla="*/ 2700851 h 3354220"/>
              <a:gd name="connsiteX10" fmla="*/ 4031224 w 4031224"/>
              <a:gd name="connsiteY10" fmla="*/ 2028983 h 3354220"/>
              <a:gd name="connsiteX11" fmla="*/ 4031224 w 4031224"/>
              <a:gd name="connsiteY11" fmla="*/ 685247 h 3354220"/>
              <a:gd name="connsiteX12" fmla="*/ 3359356 w 4031224"/>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028983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31266 w 4031266"/>
              <a:gd name="connsiteY11" fmla="*/ 685247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359398 w 4031266"/>
              <a:gd name="connsiteY0" fmla="*/ 13379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359398 w 4031266"/>
              <a:gd name="connsiteY12" fmla="*/ 13379 h 3354220"/>
              <a:gd name="connsiteX0" fmla="*/ 3476572 w 4031266"/>
              <a:gd name="connsiteY0" fmla="*/ 6690 h 3354220"/>
              <a:gd name="connsiteX1" fmla="*/ 1349393 w 4031266"/>
              <a:gd name="connsiteY1" fmla="*/ 13379 h 3354220"/>
              <a:gd name="connsiteX2" fmla="*/ 362587 w 4031266"/>
              <a:gd name="connsiteY2" fmla="*/ 0 h 3354220"/>
              <a:gd name="connsiteX3" fmla="*/ 58 w 4031266"/>
              <a:gd name="connsiteY3" fmla="*/ 685247 h 3354220"/>
              <a:gd name="connsiteX4" fmla="*/ 58 w 4031266"/>
              <a:gd name="connsiteY4" fmla="*/ 707643 h 3354220"/>
              <a:gd name="connsiteX5" fmla="*/ 58 w 4031266"/>
              <a:gd name="connsiteY5" fmla="*/ 2028983 h 3354220"/>
              <a:gd name="connsiteX6" fmla="*/ 357899 w 4031266"/>
              <a:gd name="connsiteY6" fmla="*/ 2714230 h 3354220"/>
              <a:gd name="connsiteX7" fmla="*/ 2709925 w 4031266"/>
              <a:gd name="connsiteY7" fmla="*/ 2700851 h 3354220"/>
              <a:gd name="connsiteX8" fmla="*/ 3359398 w 4031266"/>
              <a:gd name="connsiteY8" fmla="*/ 3354220 h 3354220"/>
              <a:gd name="connsiteX9" fmla="*/ 3359398 w 4031266"/>
              <a:gd name="connsiteY9" fmla="*/ 2700851 h 3354220"/>
              <a:gd name="connsiteX10" fmla="*/ 4031266 w 4031266"/>
              <a:gd name="connsiteY10" fmla="*/ 2316625 h 3354220"/>
              <a:gd name="connsiteX11" fmla="*/ 4026579 w 4031266"/>
              <a:gd name="connsiteY11" fmla="*/ 390915 h 3354220"/>
              <a:gd name="connsiteX12" fmla="*/ 3476572 w 4031266"/>
              <a:gd name="connsiteY12" fmla="*/ 6690 h 3354220"/>
              <a:gd name="connsiteX0" fmla="*/ 3476572 w 4031868"/>
              <a:gd name="connsiteY0" fmla="*/ 6690 h 3354220"/>
              <a:gd name="connsiteX1" fmla="*/ 1349393 w 4031868"/>
              <a:gd name="connsiteY1" fmla="*/ 13379 h 3354220"/>
              <a:gd name="connsiteX2" fmla="*/ 362587 w 4031868"/>
              <a:gd name="connsiteY2" fmla="*/ 0 h 3354220"/>
              <a:gd name="connsiteX3" fmla="*/ 58 w 4031868"/>
              <a:gd name="connsiteY3" fmla="*/ 685247 h 3354220"/>
              <a:gd name="connsiteX4" fmla="*/ 58 w 4031868"/>
              <a:gd name="connsiteY4" fmla="*/ 707643 h 3354220"/>
              <a:gd name="connsiteX5" fmla="*/ 58 w 4031868"/>
              <a:gd name="connsiteY5" fmla="*/ 2028983 h 3354220"/>
              <a:gd name="connsiteX6" fmla="*/ 357899 w 4031868"/>
              <a:gd name="connsiteY6" fmla="*/ 2714230 h 3354220"/>
              <a:gd name="connsiteX7" fmla="*/ 2709925 w 4031868"/>
              <a:gd name="connsiteY7" fmla="*/ 2700851 h 3354220"/>
              <a:gd name="connsiteX8" fmla="*/ 3359398 w 4031868"/>
              <a:gd name="connsiteY8" fmla="*/ 3354220 h 3354220"/>
              <a:gd name="connsiteX9" fmla="*/ 3359398 w 4031868"/>
              <a:gd name="connsiteY9" fmla="*/ 2700851 h 3354220"/>
              <a:gd name="connsiteX10" fmla="*/ 4031266 w 4031868"/>
              <a:gd name="connsiteY10" fmla="*/ 2316625 h 3354220"/>
              <a:gd name="connsiteX11" fmla="*/ 4031436 w 4031868"/>
              <a:gd name="connsiteY11" fmla="*/ 551459 h 3354220"/>
              <a:gd name="connsiteX12" fmla="*/ 3476572 w 4031868"/>
              <a:gd name="connsiteY12" fmla="*/ 6690 h 3354220"/>
              <a:gd name="connsiteX0" fmla="*/ 3476572 w 4041280"/>
              <a:gd name="connsiteY0" fmla="*/ 6690 h 3354220"/>
              <a:gd name="connsiteX1" fmla="*/ 1349393 w 4041280"/>
              <a:gd name="connsiteY1" fmla="*/ 13379 h 3354220"/>
              <a:gd name="connsiteX2" fmla="*/ 362587 w 4041280"/>
              <a:gd name="connsiteY2" fmla="*/ 0 h 3354220"/>
              <a:gd name="connsiteX3" fmla="*/ 58 w 4041280"/>
              <a:gd name="connsiteY3" fmla="*/ 685247 h 3354220"/>
              <a:gd name="connsiteX4" fmla="*/ 58 w 4041280"/>
              <a:gd name="connsiteY4" fmla="*/ 707643 h 3354220"/>
              <a:gd name="connsiteX5" fmla="*/ 58 w 4041280"/>
              <a:gd name="connsiteY5" fmla="*/ 2028983 h 3354220"/>
              <a:gd name="connsiteX6" fmla="*/ 357899 w 4041280"/>
              <a:gd name="connsiteY6" fmla="*/ 2714230 h 3354220"/>
              <a:gd name="connsiteX7" fmla="*/ 2709925 w 4041280"/>
              <a:gd name="connsiteY7" fmla="*/ 2700851 h 3354220"/>
              <a:gd name="connsiteX8" fmla="*/ 3359398 w 4041280"/>
              <a:gd name="connsiteY8" fmla="*/ 3354220 h 3354220"/>
              <a:gd name="connsiteX9" fmla="*/ 3359398 w 4041280"/>
              <a:gd name="connsiteY9" fmla="*/ 2700851 h 3354220"/>
              <a:gd name="connsiteX10" fmla="*/ 4031266 w 4041280"/>
              <a:gd name="connsiteY10" fmla="*/ 2316625 h 3354220"/>
              <a:gd name="connsiteX11" fmla="*/ 4041150 w 4041280"/>
              <a:gd name="connsiteY11" fmla="*/ 477876 h 3354220"/>
              <a:gd name="connsiteX12" fmla="*/ 3476572 w 4041280"/>
              <a:gd name="connsiteY12" fmla="*/ 6690 h 3354220"/>
              <a:gd name="connsiteX0" fmla="*/ 3534855 w 4041280"/>
              <a:gd name="connsiteY0" fmla="*/ 0 h 3360908"/>
              <a:gd name="connsiteX1" fmla="*/ 1349393 w 4041280"/>
              <a:gd name="connsiteY1" fmla="*/ 20067 h 3360908"/>
              <a:gd name="connsiteX2" fmla="*/ 362587 w 4041280"/>
              <a:gd name="connsiteY2" fmla="*/ 6688 h 3360908"/>
              <a:gd name="connsiteX3" fmla="*/ 58 w 4041280"/>
              <a:gd name="connsiteY3" fmla="*/ 691935 h 3360908"/>
              <a:gd name="connsiteX4" fmla="*/ 58 w 4041280"/>
              <a:gd name="connsiteY4" fmla="*/ 714331 h 3360908"/>
              <a:gd name="connsiteX5" fmla="*/ 58 w 4041280"/>
              <a:gd name="connsiteY5" fmla="*/ 2035671 h 3360908"/>
              <a:gd name="connsiteX6" fmla="*/ 357899 w 4041280"/>
              <a:gd name="connsiteY6" fmla="*/ 2720918 h 3360908"/>
              <a:gd name="connsiteX7" fmla="*/ 2709925 w 4041280"/>
              <a:gd name="connsiteY7" fmla="*/ 2707539 h 3360908"/>
              <a:gd name="connsiteX8" fmla="*/ 3359398 w 4041280"/>
              <a:gd name="connsiteY8" fmla="*/ 3360908 h 3360908"/>
              <a:gd name="connsiteX9" fmla="*/ 3359398 w 4041280"/>
              <a:gd name="connsiteY9" fmla="*/ 2707539 h 3360908"/>
              <a:gd name="connsiteX10" fmla="*/ 4031266 w 4041280"/>
              <a:gd name="connsiteY10" fmla="*/ 2323313 h 3360908"/>
              <a:gd name="connsiteX11" fmla="*/ 4041150 w 4041280"/>
              <a:gd name="connsiteY11" fmla="*/ 484564 h 3360908"/>
              <a:gd name="connsiteX12" fmla="*/ 3534855 w 4041280"/>
              <a:gd name="connsiteY12" fmla="*/ 0 h 336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1280" h="3360908">
                <a:moveTo>
                  <a:pt x="3534855" y="0"/>
                </a:moveTo>
                <a:lnTo>
                  <a:pt x="1349393" y="20067"/>
                </a:lnTo>
                <a:cubicBezTo>
                  <a:pt x="1123571" y="20067"/>
                  <a:pt x="588409" y="6688"/>
                  <a:pt x="362587" y="6688"/>
                </a:cubicBezTo>
                <a:cubicBezTo>
                  <a:pt x="-8463" y="6688"/>
                  <a:pt x="58" y="320885"/>
                  <a:pt x="58" y="691935"/>
                </a:cubicBezTo>
                <a:lnTo>
                  <a:pt x="58" y="714331"/>
                </a:lnTo>
                <a:lnTo>
                  <a:pt x="58" y="2035671"/>
                </a:lnTo>
                <a:cubicBezTo>
                  <a:pt x="58" y="2406721"/>
                  <a:pt x="-13151" y="2720918"/>
                  <a:pt x="357899" y="2720918"/>
                </a:cubicBezTo>
                <a:lnTo>
                  <a:pt x="2709925" y="2707539"/>
                </a:lnTo>
                <a:lnTo>
                  <a:pt x="3359398" y="3360908"/>
                </a:lnTo>
                <a:lnTo>
                  <a:pt x="3359398" y="2707539"/>
                </a:lnTo>
                <a:cubicBezTo>
                  <a:pt x="3730448" y="2707539"/>
                  <a:pt x="4031266" y="2694363"/>
                  <a:pt x="4031266" y="2323313"/>
                </a:cubicBezTo>
                <a:cubicBezTo>
                  <a:pt x="4029704" y="1681410"/>
                  <a:pt x="4042712" y="1126467"/>
                  <a:pt x="4041150" y="484564"/>
                </a:cubicBezTo>
                <a:cubicBezTo>
                  <a:pt x="4041150" y="113514"/>
                  <a:pt x="3905905" y="0"/>
                  <a:pt x="3534855" y="0"/>
                </a:cubicBezTo>
                <a:close/>
              </a:path>
            </a:pathLst>
          </a:custGeom>
          <a:solidFill>
            <a:schemeClr val="tx1"/>
          </a:solidFill>
          <a:ln w="22384" cap="flat">
            <a:noFill/>
            <a:prstDash val="solid"/>
            <a:miter/>
          </a:ln>
        </p:spPr>
        <p:txBody>
          <a:bodyPr rtlCol="0" anchor="ctr"/>
          <a:lstStyle/>
          <a:p>
            <a:endParaRPr lang="en-GB"/>
          </a:p>
        </p:txBody>
      </p:sp>
      <p:pic>
        <p:nvPicPr>
          <p:cNvPr id="7" name="Graphic 6" descr="Open quotation mark outline">
            <a:extLst>
              <a:ext uri="{FF2B5EF4-FFF2-40B4-BE49-F238E27FC236}">
                <a16:creationId xmlns:a16="http://schemas.microsoft.com/office/drawing/2014/main" id="{315C3FD2-6638-70B4-C341-95C08A6A9F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8069" y="336638"/>
            <a:ext cx="914400" cy="914400"/>
          </a:xfrm>
          <a:prstGeom prst="rect">
            <a:avLst/>
          </a:prstGeom>
        </p:spPr>
      </p:pic>
      <p:pic>
        <p:nvPicPr>
          <p:cNvPr id="8" name="Graphic 7" descr="Open quotation mark outline">
            <a:extLst>
              <a:ext uri="{FF2B5EF4-FFF2-40B4-BE49-F238E27FC236}">
                <a16:creationId xmlns:a16="http://schemas.microsoft.com/office/drawing/2014/main" id="{F70D8F9E-454F-6B74-6E0C-CE9476F37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345124" y="3599016"/>
            <a:ext cx="914400" cy="914400"/>
          </a:xfrm>
          <a:prstGeom prst="rect">
            <a:avLst/>
          </a:prstGeom>
        </p:spPr>
      </p:pic>
      <p:sp>
        <p:nvSpPr>
          <p:cNvPr id="13" name="TextBox 12">
            <a:extLst>
              <a:ext uri="{FF2B5EF4-FFF2-40B4-BE49-F238E27FC236}">
                <a16:creationId xmlns:a16="http://schemas.microsoft.com/office/drawing/2014/main" id="{B9B5FC6C-3DB6-1AA6-B877-1165FF2517A6}"/>
              </a:ext>
            </a:extLst>
          </p:cNvPr>
          <p:cNvSpPr txBox="1"/>
          <p:nvPr/>
        </p:nvSpPr>
        <p:spPr>
          <a:xfrm>
            <a:off x="2262073" y="1009227"/>
            <a:ext cx="7667854" cy="2893100"/>
          </a:xfrm>
          <a:prstGeom prst="rect">
            <a:avLst/>
          </a:prstGeom>
          <a:noFill/>
        </p:spPr>
        <p:txBody>
          <a:bodyPr wrap="square" lIns="91440" tIns="45720" rIns="91440" bIns="45720" anchor="t">
            <a:spAutoFit/>
          </a:bodyPr>
          <a:lstStyle/>
          <a:p>
            <a:r>
              <a:rPr lang="en-US" sz="1800" dirty="0">
                <a:solidFill>
                  <a:schemeClr val="bg1"/>
                </a:solidFill>
                <a:latin typeface="Arial"/>
                <a:cs typeface="Arial"/>
              </a:rPr>
              <a:t>I had an email exchange </a:t>
            </a:r>
            <a:r>
              <a:rPr lang="en-US" sz="2000" dirty="0">
                <a:solidFill>
                  <a:schemeClr val="bg1"/>
                </a:solidFill>
                <a:latin typeface="Arial"/>
                <a:cs typeface="Arial"/>
              </a:rPr>
              <a:t>with a former colleague who I’d never come out to or </a:t>
            </a:r>
            <a:r>
              <a:rPr lang="en-US" sz="2400" b="1" dirty="0">
                <a:solidFill>
                  <a:schemeClr val="bg1"/>
                </a:solidFill>
                <a:latin typeface="Arial"/>
                <a:cs typeface="Arial"/>
              </a:rPr>
              <a:t>spoken to about using they/them pronouns</a:t>
            </a:r>
            <a:r>
              <a:rPr lang="en-US" sz="1800" dirty="0">
                <a:solidFill>
                  <a:schemeClr val="bg1"/>
                </a:solidFill>
                <a:latin typeface="Arial"/>
                <a:cs typeface="Arial"/>
              </a:rPr>
              <a:t>. As part of that interaction, he sent an email introducing me to someone else and </a:t>
            </a:r>
            <a:r>
              <a:rPr lang="en-US" sz="2400" b="1" dirty="0">
                <a:solidFill>
                  <a:schemeClr val="bg1"/>
                </a:solidFill>
                <a:latin typeface="Arial"/>
                <a:cs typeface="Arial"/>
              </a:rPr>
              <a:t>used the right pronouns for me</a:t>
            </a:r>
            <a:r>
              <a:rPr lang="en-US" sz="2400" dirty="0">
                <a:solidFill>
                  <a:schemeClr val="bg1"/>
                </a:solidFill>
                <a:latin typeface="Arial"/>
                <a:cs typeface="Arial"/>
              </a:rPr>
              <a:t>, </a:t>
            </a:r>
            <a:r>
              <a:rPr lang="en-US" dirty="0">
                <a:solidFill>
                  <a:schemeClr val="bg1"/>
                </a:solidFill>
                <a:latin typeface="Arial"/>
                <a:cs typeface="Arial"/>
              </a:rPr>
              <a:t>presumably just from checking my email signature</a:t>
            </a:r>
            <a:r>
              <a:rPr lang="en-US" sz="1800" dirty="0">
                <a:solidFill>
                  <a:schemeClr val="bg1"/>
                </a:solidFill>
                <a:latin typeface="Arial"/>
                <a:cs typeface="Arial"/>
              </a:rPr>
              <a:t>. </a:t>
            </a:r>
            <a:endParaRPr lang="en-US" dirty="0">
              <a:solidFill>
                <a:schemeClr val="bg1"/>
              </a:solidFill>
              <a:latin typeface="Arial"/>
              <a:cs typeface="Arial"/>
            </a:endParaRPr>
          </a:p>
          <a:p>
            <a:endParaRPr lang="en-US" dirty="0">
              <a:solidFill>
                <a:schemeClr val="bg1"/>
              </a:solidFill>
              <a:latin typeface="Arial"/>
              <a:cs typeface="Arial"/>
            </a:endParaRPr>
          </a:p>
          <a:p>
            <a:r>
              <a:rPr lang="en-US" sz="1800" dirty="0">
                <a:solidFill>
                  <a:schemeClr val="bg1"/>
                </a:solidFill>
                <a:latin typeface="Arial"/>
                <a:cs typeface="Arial"/>
              </a:rPr>
              <a:t>It was so nice to have that happen without additional input from me. It was also a relief to be </a:t>
            </a:r>
            <a:r>
              <a:rPr lang="en-US" sz="2400" b="1" dirty="0">
                <a:solidFill>
                  <a:schemeClr val="bg1"/>
                </a:solidFill>
                <a:latin typeface="Arial"/>
                <a:cs typeface="Arial"/>
              </a:rPr>
              <a:t>introduced with the correct pronouns</a:t>
            </a:r>
            <a:r>
              <a:rPr lang="en-US" sz="1800" dirty="0">
                <a:solidFill>
                  <a:schemeClr val="bg1"/>
                </a:solidFill>
                <a:latin typeface="Arial"/>
                <a:cs typeface="Arial"/>
              </a:rPr>
              <a:t>. Often I’m not and it leads to awkward conversations later on.</a:t>
            </a:r>
            <a:endParaRPr lang="en-US" dirty="0">
              <a:solidFill>
                <a:schemeClr val="bg1"/>
              </a:solidFill>
              <a:cs typeface="Arial"/>
            </a:endParaRPr>
          </a:p>
        </p:txBody>
      </p:sp>
      <p:sp>
        <p:nvSpPr>
          <p:cNvPr id="3" name="TextBox 2">
            <a:extLst>
              <a:ext uri="{FF2B5EF4-FFF2-40B4-BE49-F238E27FC236}">
                <a16:creationId xmlns:a16="http://schemas.microsoft.com/office/drawing/2014/main" id="{069E7B99-BA30-A6F0-0574-326D4E940234}"/>
              </a:ext>
            </a:extLst>
          </p:cNvPr>
          <p:cNvSpPr txBox="1"/>
          <p:nvPr/>
        </p:nvSpPr>
        <p:spPr>
          <a:xfrm>
            <a:off x="218122" y="5936587"/>
            <a:ext cx="10311063" cy="584775"/>
          </a:xfrm>
          <a:prstGeom prst="rect">
            <a:avLst/>
          </a:prstGeom>
          <a:noFill/>
        </p:spPr>
        <p:txBody>
          <a:bodyPr wrap="square" lIns="91440" tIns="45720" rIns="91440" bIns="45720" anchor="t">
            <a:spAutoFit/>
          </a:bodyPr>
          <a:lstStyle/>
          <a:p>
            <a:r>
              <a:rPr lang="en-US" sz="3200" dirty="0">
                <a:solidFill>
                  <a:schemeClr val="accent4"/>
                </a:solidFill>
              </a:rPr>
              <a:t>Some reflections from trans and non-binary colleagues</a:t>
            </a:r>
            <a:endParaRPr lang="en-GB" sz="3200" dirty="0">
              <a:solidFill>
                <a:schemeClr val="accent4"/>
              </a:solidFill>
            </a:endParaRPr>
          </a:p>
        </p:txBody>
      </p:sp>
    </p:spTree>
    <p:extLst>
      <p:ext uri="{BB962C8B-B14F-4D97-AF65-F5344CB8AC3E}">
        <p14:creationId xmlns:p14="http://schemas.microsoft.com/office/powerpoint/2010/main" val="97490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B004B6-4302-8F56-10D9-73C8B9ACC029}"/>
              </a:ext>
            </a:extLst>
          </p:cNvPr>
          <p:cNvSpPr>
            <a:spLocks noGrp="1" noRot="1" noMove="1" noResize="1" noEditPoints="1" noAdjustHandles="1" noChangeArrowheads="1" noChangeShapeType="1"/>
          </p:cNvSpPr>
          <p:nvPr/>
        </p:nvSpPr>
        <p:spPr>
          <a:xfrm>
            <a:off x="0" y="-123825"/>
            <a:ext cx="12192000" cy="58769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FA91D0-65E3-11BE-F961-6FDADC55139A}"/>
              </a:ext>
            </a:extLst>
          </p:cNvPr>
          <p:cNvSpPr txBox="1"/>
          <p:nvPr/>
        </p:nvSpPr>
        <p:spPr>
          <a:xfrm>
            <a:off x="1754841" y="44968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1</a:t>
            </a:r>
          </a:p>
        </p:txBody>
      </p:sp>
      <p:sp>
        <p:nvSpPr>
          <p:cNvPr id="9" name="TextBox 8">
            <a:extLst>
              <a:ext uri="{FF2B5EF4-FFF2-40B4-BE49-F238E27FC236}">
                <a16:creationId xmlns:a16="http://schemas.microsoft.com/office/drawing/2014/main" id="{0B5C1ADD-2875-6781-5F76-30780E2F1F4F}"/>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bg1"/>
                </a:solidFill>
              </a:rPr>
              <a:t>CONTENTS</a:t>
            </a:r>
          </a:p>
        </p:txBody>
      </p:sp>
      <p:sp>
        <p:nvSpPr>
          <p:cNvPr id="10" name="TextBox 9">
            <a:extLst>
              <a:ext uri="{FF2B5EF4-FFF2-40B4-BE49-F238E27FC236}">
                <a16:creationId xmlns:a16="http://schemas.microsoft.com/office/drawing/2014/main" id="{457D4535-B6F4-E847-A120-AE8FD5261D3B}"/>
              </a:ext>
            </a:extLst>
          </p:cNvPr>
          <p:cNvSpPr txBox="1"/>
          <p:nvPr/>
        </p:nvSpPr>
        <p:spPr>
          <a:xfrm>
            <a:off x="1754841" y="1307840"/>
            <a:ext cx="1285875" cy="830997"/>
          </a:xfrm>
          <a:prstGeom prst="rect">
            <a:avLst/>
          </a:prstGeom>
          <a:noFill/>
        </p:spPr>
        <p:txBody>
          <a:bodyPr wrap="square" rtlCol="0">
            <a:spAutoFit/>
          </a:bodyPr>
          <a:lstStyle/>
          <a:p>
            <a:pPr algn="ctr"/>
            <a:r>
              <a:rPr lang="en-GB" sz="4800" b="1">
                <a:solidFill>
                  <a:schemeClr val="bg1"/>
                </a:solidFill>
              </a:rPr>
              <a:t>2</a:t>
            </a:r>
          </a:p>
        </p:txBody>
      </p:sp>
      <p:sp>
        <p:nvSpPr>
          <p:cNvPr id="11" name="TextBox 10">
            <a:extLst>
              <a:ext uri="{FF2B5EF4-FFF2-40B4-BE49-F238E27FC236}">
                <a16:creationId xmlns:a16="http://schemas.microsoft.com/office/drawing/2014/main" id="{53F3BCC4-AF30-AE5B-3722-83C8F3F26745}"/>
              </a:ext>
            </a:extLst>
          </p:cNvPr>
          <p:cNvSpPr txBox="1"/>
          <p:nvPr/>
        </p:nvSpPr>
        <p:spPr>
          <a:xfrm>
            <a:off x="1754841" y="2165991"/>
            <a:ext cx="1285875" cy="830997"/>
          </a:xfrm>
          <a:prstGeom prst="rect">
            <a:avLst/>
          </a:prstGeom>
          <a:noFill/>
        </p:spPr>
        <p:txBody>
          <a:bodyPr wrap="square" rtlCol="0">
            <a:spAutoFit/>
          </a:bodyPr>
          <a:lstStyle/>
          <a:p>
            <a:pPr algn="ctr"/>
            <a:r>
              <a:rPr lang="en-GB" sz="4800" b="1">
                <a:solidFill>
                  <a:schemeClr val="accent4"/>
                </a:solidFill>
              </a:rPr>
              <a:t>3</a:t>
            </a:r>
          </a:p>
        </p:txBody>
      </p:sp>
      <p:sp>
        <p:nvSpPr>
          <p:cNvPr id="12" name="TextBox 11">
            <a:extLst>
              <a:ext uri="{FF2B5EF4-FFF2-40B4-BE49-F238E27FC236}">
                <a16:creationId xmlns:a16="http://schemas.microsoft.com/office/drawing/2014/main" id="{19136BCD-485F-A493-9635-98419A74B3F3}"/>
              </a:ext>
            </a:extLst>
          </p:cNvPr>
          <p:cNvSpPr txBox="1"/>
          <p:nvPr/>
        </p:nvSpPr>
        <p:spPr>
          <a:xfrm>
            <a:off x="1754841" y="3024142"/>
            <a:ext cx="1285875" cy="830997"/>
          </a:xfrm>
          <a:prstGeom prst="rect">
            <a:avLst/>
          </a:prstGeom>
          <a:noFill/>
        </p:spPr>
        <p:txBody>
          <a:bodyPr wrap="square" rtlCol="0">
            <a:spAutoFit/>
          </a:bodyPr>
          <a:lstStyle/>
          <a:p>
            <a:pPr algn="ctr"/>
            <a:r>
              <a:rPr lang="en-GB" sz="4800" b="1">
                <a:solidFill>
                  <a:schemeClr val="accent4"/>
                </a:solidFill>
              </a:rPr>
              <a:t>4</a:t>
            </a:r>
          </a:p>
        </p:txBody>
      </p:sp>
      <p:sp>
        <p:nvSpPr>
          <p:cNvPr id="13" name="TextBox 12">
            <a:extLst>
              <a:ext uri="{FF2B5EF4-FFF2-40B4-BE49-F238E27FC236}">
                <a16:creationId xmlns:a16="http://schemas.microsoft.com/office/drawing/2014/main" id="{E9417A94-233A-DB4A-605D-4E3457E910AD}"/>
              </a:ext>
            </a:extLst>
          </p:cNvPr>
          <p:cNvSpPr txBox="1"/>
          <p:nvPr/>
        </p:nvSpPr>
        <p:spPr>
          <a:xfrm>
            <a:off x="1754841" y="3882293"/>
            <a:ext cx="1285875" cy="830997"/>
          </a:xfrm>
          <a:prstGeom prst="rect">
            <a:avLst/>
          </a:prstGeom>
          <a:noFill/>
        </p:spPr>
        <p:txBody>
          <a:bodyPr wrap="square" rtlCol="0">
            <a:spAutoFit/>
          </a:bodyPr>
          <a:lstStyle/>
          <a:p>
            <a:pPr algn="ctr"/>
            <a:r>
              <a:rPr lang="en-GB" sz="4800" b="1">
                <a:solidFill>
                  <a:schemeClr val="accent4"/>
                </a:solidFill>
              </a:rPr>
              <a:t>5</a:t>
            </a:r>
          </a:p>
        </p:txBody>
      </p:sp>
      <p:sp>
        <p:nvSpPr>
          <p:cNvPr id="14" name="TextBox 13">
            <a:extLst>
              <a:ext uri="{FF2B5EF4-FFF2-40B4-BE49-F238E27FC236}">
                <a16:creationId xmlns:a16="http://schemas.microsoft.com/office/drawing/2014/main" id="{1F79A459-D803-A1D5-57AB-8070572816A4}"/>
              </a:ext>
            </a:extLst>
          </p:cNvPr>
          <p:cNvSpPr txBox="1"/>
          <p:nvPr/>
        </p:nvSpPr>
        <p:spPr>
          <a:xfrm>
            <a:off x="1754841" y="4740445"/>
            <a:ext cx="1285875" cy="830997"/>
          </a:xfrm>
          <a:prstGeom prst="rect">
            <a:avLst/>
          </a:prstGeom>
          <a:noFill/>
        </p:spPr>
        <p:txBody>
          <a:bodyPr wrap="square" rtlCol="0">
            <a:spAutoFit/>
          </a:bodyPr>
          <a:lstStyle/>
          <a:p>
            <a:pPr algn="ctr"/>
            <a:r>
              <a:rPr lang="en-GB" sz="4800" b="1">
                <a:solidFill>
                  <a:schemeClr val="accent4"/>
                </a:solidFill>
              </a:rPr>
              <a:t>6</a:t>
            </a:r>
          </a:p>
        </p:txBody>
      </p:sp>
      <p:sp>
        <p:nvSpPr>
          <p:cNvPr id="15" name="TextBox 14">
            <a:extLst>
              <a:ext uri="{FF2B5EF4-FFF2-40B4-BE49-F238E27FC236}">
                <a16:creationId xmlns:a16="http://schemas.microsoft.com/office/drawing/2014/main" id="{F2C9B7C9-2ED6-6F51-F7C6-41B8EC0388B0}"/>
              </a:ext>
            </a:extLst>
          </p:cNvPr>
          <p:cNvSpPr txBox="1"/>
          <p:nvPr/>
        </p:nvSpPr>
        <p:spPr>
          <a:xfrm>
            <a:off x="3040716" y="661509"/>
            <a:ext cx="4392931" cy="369332"/>
          </a:xfrm>
          <a:prstGeom prst="rect">
            <a:avLst/>
          </a:prstGeom>
          <a:noFill/>
        </p:spPr>
        <p:txBody>
          <a:bodyPr wrap="square" rtlCol="0">
            <a:spAutoFit/>
          </a:bodyPr>
          <a:lstStyle/>
          <a:p>
            <a:r>
              <a:rPr lang="en-GB" sz="1800">
                <a:solidFill>
                  <a:schemeClr val="accent4">
                    <a:lumMod val="60000"/>
                    <a:lumOff val="40000"/>
                  </a:schemeClr>
                </a:solidFill>
              </a:rPr>
              <a:t>An Introduction to Inclusive Language</a:t>
            </a:r>
            <a:endParaRPr lang="en-GB">
              <a:solidFill>
                <a:schemeClr val="accent4">
                  <a:lumMod val="60000"/>
                  <a:lumOff val="40000"/>
                </a:schemeClr>
              </a:solidFill>
            </a:endParaRPr>
          </a:p>
        </p:txBody>
      </p:sp>
      <p:sp>
        <p:nvSpPr>
          <p:cNvPr id="16" name="TextBox 15">
            <a:extLst>
              <a:ext uri="{FF2B5EF4-FFF2-40B4-BE49-F238E27FC236}">
                <a16:creationId xmlns:a16="http://schemas.microsoft.com/office/drawing/2014/main" id="{C70EBA00-A682-E2A0-3FC6-A9F4F91BB333}"/>
              </a:ext>
            </a:extLst>
          </p:cNvPr>
          <p:cNvSpPr txBox="1"/>
          <p:nvPr/>
        </p:nvSpPr>
        <p:spPr>
          <a:xfrm>
            <a:off x="3040715" y="1531034"/>
            <a:ext cx="4845985" cy="369332"/>
          </a:xfrm>
          <a:prstGeom prst="rect">
            <a:avLst/>
          </a:prstGeom>
          <a:noFill/>
        </p:spPr>
        <p:txBody>
          <a:bodyPr wrap="square" rtlCol="0">
            <a:spAutoFit/>
          </a:bodyPr>
          <a:lstStyle/>
          <a:p>
            <a:pPr lvl="0" algn="l"/>
            <a:r>
              <a:rPr lang="en-GB" sz="1800">
                <a:solidFill>
                  <a:schemeClr val="bg1"/>
                </a:solidFill>
              </a:rPr>
              <a:t>What’s Going on with Transgender Rights?</a:t>
            </a:r>
          </a:p>
        </p:txBody>
      </p:sp>
      <p:sp>
        <p:nvSpPr>
          <p:cNvPr id="17" name="TextBox 16">
            <a:extLst>
              <a:ext uri="{FF2B5EF4-FFF2-40B4-BE49-F238E27FC236}">
                <a16:creationId xmlns:a16="http://schemas.microsoft.com/office/drawing/2014/main" id="{A8BC8F64-A312-5890-DE25-AE1BB99DBED1}"/>
              </a:ext>
            </a:extLst>
          </p:cNvPr>
          <p:cNvSpPr txBox="1"/>
          <p:nvPr/>
        </p:nvSpPr>
        <p:spPr>
          <a:xfrm>
            <a:off x="3040716" y="2389185"/>
            <a:ext cx="4392931" cy="369332"/>
          </a:xfrm>
          <a:prstGeom prst="rect">
            <a:avLst/>
          </a:prstGeom>
          <a:noFill/>
        </p:spPr>
        <p:txBody>
          <a:bodyPr wrap="square" rtlCol="0">
            <a:spAutoFit/>
          </a:bodyPr>
          <a:lstStyle/>
          <a:p>
            <a:pPr lvl="0" algn="l"/>
            <a:r>
              <a:rPr lang="en-GB" sz="1800">
                <a:solidFill>
                  <a:schemeClr val="accent4"/>
                </a:solidFill>
              </a:rPr>
              <a:t>Why is Inclusivity </a:t>
            </a:r>
            <a:r>
              <a:rPr lang="en-GB">
                <a:solidFill>
                  <a:schemeClr val="accent4"/>
                </a:solidFill>
              </a:rPr>
              <a:t>I</a:t>
            </a:r>
            <a:r>
              <a:rPr lang="en-GB" sz="1800">
                <a:solidFill>
                  <a:schemeClr val="accent4"/>
                </a:solidFill>
              </a:rPr>
              <a:t>mportant at Work?</a:t>
            </a:r>
          </a:p>
        </p:txBody>
      </p:sp>
      <p:sp>
        <p:nvSpPr>
          <p:cNvPr id="18" name="TextBox 17">
            <a:extLst>
              <a:ext uri="{FF2B5EF4-FFF2-40B4-BE49-F238E27FC236}">
                <a16:creationId xmlns:a16="http://schemas.microsoft.com/office/drawing/2014/main" id="{F3938692-7592-B808-3124-E8BBBC5D1020}"/>
              </a:ext>
            </a:extLst>
          </p:cNvPr>
          <p:cNvSpPr txBox="1"/>
          <p:nvPr/>
        </p:nvSpPr>
        <p:spPr>
          <a:xfrm>
            <a:off x="3040715" y="3258710"/>
            <a:ext cx="4845985" cy="369332"/>
          </a:xfrm>
          <a:prstGeom prst="rect">
            <a:avLst/>
          </a:prstGeom>
          <a:noFill/>
        </p:spPr>
        <p:txBody>
          <a:bodyPr wrap="square" rtlCol="0">
            <a:spAutoFit/>
          </a:bodyPr>
          <a:lstStyle/>
          <a:p>
            <a:pPr lvl="0" algn="l"/>
            <a:r>
              <a:rPr lang="en-GB" sz="1800">
                <a:solidFill>
                  <a:schemeClr val="accent4"/>
                </a:solidFill>
              </a:rPr>
              <a:t>Lived Experience Stories</a:t>
            </a:r>
          </a:p>
        </p:txBody>
      </p:sp>
      <p:sp>
        <p:nvSpPr>
          <p:cNvPr id="19" name="TextBox 18">
            <a:extLst>
              <a:ext uri="{FF2B5EF4-FFF2-40B4-BE49-F238E27FC236}">
                <a16:creationId xmlns:a16="http://schemas.microsoft.com/office/drawing/2014/main" id="{C6745DFF-583E-A13B-B46B-A65C2985645F}"/>
              </a:ext>
            </a:extLst>
          </p:cNvPr>
          <p:cNvSpPr txBox="1"/>
          <p:nvPr/>
        </p:nvSpPr>
        <p:spPr>
          <a:xfrm>
            <a:off x="2996899" y="4088109"/>
            <a:ext cx="4392931" cy="369332"/>
          </a:xfrm>
          <a:prstGeom prst="rect">
            <a:avLst/>
          </a:prstGeom>
          <a:noFill/>
        </p:spPr>
        <p:txBody>
          <a:bodyPr wrap="square" rtlCol="0">
            <a:spAutoFit/>
          </a:bodyPr>
          <a:lstStyle/>
          <a:p>
            <a:pPr lvl="0" algn="l"/>
            <a:r>
              <a:rPr lang="en-GB" sz="1800">
                <a:solidFill>
                  <a:schemeClr val="accent4"/>
                </a:solidFill>
              </a:rPr>
              <a:t>Misconceptions</a:t>
            </a:r>
          </a:p>
        </p:txBody>
      </p:sp>
      <p:sp>
        <p:nvSpPr>
          <p:cNvPr id="20" name="TextBox 19">
            <a:extLst>
              <a:ext uri="{FF2B5EF4-FFF2-40B4-BE49-F238E27FC236}">
                <a16:creationId xmlns:a16="http://schemas.microsoft.com/office/drawing/2014/main" id="{96F505BD-4938-E5B4-CE3B-8F9E262F46AA}"/>
              </a:ext>
            </a:extLst>
          </p:cNvPr>
          <p:cNvSpPr txBox="1"/>
          <p:nvPr/>
        </p:nvSpPr>
        <p:spPr>
          <a:xfrm>
            <a:off x="2996898" y="4957634"/>
            <a:ext cx="4845985" cy="369332"/>
          </a:xfrm>
          <a:prstGeom prst="rect">
            <a:avLst/>
          </a:prstGeom>
          <a:noFill/>
        </p:spPr>
        <p:txBody>
          <a:bodyPr wrap="square" rtlCol="0">
            <a:spAutoFit/>
          </a:bodyPr>
          <a:lstStyle/>
          <a:p>
            <a:pPr lvl="0" algn="l"/>
            <a:r>
              <a:rPr lang="en-GB" sz="1800">
                <a:solidFill>
                  <a:schemeClr val="accent4"/>
                </a:solidFill>
              </a:rPr>
              <a:t>Questions, Support &amp; Resources </a:t>
            </a:r>
          </a:p>
        </p:txBody>
      </p:sp>
      <p:sp>
        <p:nvSpPr>
          <p:cNvPr id="2" name="Rectangle 1">
            <a:extLst>
              <a:ext uri="{FF2B5EF4-FFF2-40B4-BE49-F238E27FC236}">
                <a16:creationId xmlns:a16="http://schemas.microsoft.com/office/drawing/2014/main" id="{B75D9F91-2C72-DC3C-0839-18CEF3B0EFA9}"/>
              </a:ext>
            </a:extLst>
          </p:cNvPr>
          <p:cNvSpPr/>
          <p:nvPr/>
        </p:nvSpPr>
        <p:spPr>
          <a:xfrm>
            <a:off x="1838325" y="1353027"/>
            <a:ext cx="10453584" cy="763022"/>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5465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53F069-0950-F744-4301-3EAA4C0D49F5}"/>
              </a:ext>
            </a:extLst>
          </p:cNvPr>
          <p:cNvSpPr/>
          <p:nvPr/>
        </p:nvSpPr>
        <p:spPr>
          <a:xfrm>
            <a:off x="-2" y="0"/>
            <a:ext cx="423511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FBC00FB-EDC4-3F82-5A25-740816F28F45}"/>
              </a:ext>
            </a:extLst>
          </p:cNvPr>
          <p:cNvSpPr txBox="1"/>
          <p:nvPr/>
        </p:nvSpPr>
        <p:spPr>
          <a:xfrm>
            <a:off x="224590" y="603840"/>
            <a:ext cx="3866147" cy="1323439"/>
          </a:xfrm>
          <a:prstGeom prst="rect">
            <a:avLst/>
          </a:prstGeom>
          <a:noFill/>
        </p:spPr>
        <p:txBody>
          <a:bodyPr wrap="square">
            <a:spAutoFit/>
          </a:bodyPr>
          <a:lstStyle/>
          <a:p>
            <a:r>
              <a:rPr lang="en-US" sz="4000" b="1">
                <a:solidFill>
                  <a:srgbClr val="FFFFFF"/>
                </a:solidFill>
              </a:rPr>
              <a:t>Lived Experiences </a:t>
            </a:r>
            <a:endParaRPr lang="en-GB" sz="4000" b="1"/>
          </a:p>
        </p:txBody>
      </p:sp>
      <p:sp>
        <p:nvSpPr>
          <p:cNvPr id="2" name="TextBox 1">
            <a:extLst>
              <a:ext uri="{FF2B5EF4-FFF2-40B4-BE49-F238E27FC236}">
                <a16:creationId xmlns:a16="http://schemas.microsoft.com/office/drawing/2014/main" id="{AD7307E1-83E6-CC3D-283C-330514B9E7C8}"/>
              </a:ext>
            </a:extLst>
          </p:cNvPr>
          <p:cNvSpPr txBox="1"/>
          <p:nvPr/>
        </p:nvSpPr>
        <p:spPr>
          <a:xfrm>
            <a:off x="224590" y="2079225"/>
            <a:ext cx="3545305"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accent1">
                    <a:lumMod val="40000"/>
                    <a:lumOff val="60000"/>
                  </a:schemeClr>
                </a:solidFill>
              </a:rPr>
              <a:t>Meet some of our colleagues, friends &amp; family to learn more about their trans experiences.  </a:t>
            </a:r>
          </a:p>
        </p:txBody>
      </p:sp>
      <p:pic>
        <p:nvPicPr>
          <p:cNvPr id="3" name="Picture 2" descr="A group of people standing under umbrellas&#10;&#10;Description automatically generated">
            <a:extLst>
              <a:ext uri="{FF2B5EF4-FFF2-40B4-BE49-F238E27FC236}">
                <a16:creationId xmlns:a16="http://schemas.microsoft.com/office/drawing/2014/main" id="{6D133352-2118-86E2-AF36-A25F240A63F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a:stretch/>
        </p:blipFill>
        <p:spPr>
          <a:xfrm>
            <a:off x="4235115" y="1"/>
            <a:ext cx="7956885" cy="5715000"/>
          </a:xfrm>
          <a:prstGeom prst="rect">
            <a:avLst/>
          </a:prstGeom>
        </p:spPr>
      </p:pic>
    </p:spTree>
    <p:extLst>
      <p:ext uri="{BB962C8B-B14F-4D97-AF65-F5344CB8AC3E}">
        <p14:creationId xmlns:p14="http://schemas.microsoft.com/office/powerpoint/2010/main" val="1036089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6134100" y="0"/>
            <a:ext cx="9548597" cy="6858000"/>
            <a:chOff x="-2093495" y="0"/>
            <a:chExt cx="6787816" cy="6858000"/>
          </a:xfrm>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6" name="TextBox 5">
            <a:extLst>
              <a:ext uri="{FF2B5EF4-FFF2-40B4-BE49-F238E27FC236}">
                <a16:creationId xmlns:a16="http://schemas.microsoft.com/office/drawing/2014/main" id="{897AEF1F-107B-659D-8BC9-1B3F4AC99B6F}"/>
              </a:ext>
            </a:extLst>
          </p:cNvPr>
          <p:cNvSpPr txBox="1"/>
          <p:nvPr/>
        </p:nvSpPr>
        <p:spPr>
          <a:xfrm>
            <a:off x="9296401" y="5813514"/>
            <a:ext cx="2442411" cy="707886"/>
          </a:xfrm>
          <a:prstGeom prst="rect">
            <a:avLst/>
          </a:prstGeom>
          <a:noFill/>
        </p:spPr>
        <p:txBody>
          <a:bodyPr wrap="square">
            <a:spAutoFit/>
          </a:bodyPr>
          <a:lstStyle/>
          <a:p>
            <a:pPr algn="r"/>
            <a:r>
              <a:rPr lang="en-US" sz="4000" b="1">
                <a:solidFill>
                  <a:srgbClr val="FFFFFF"/>
                </a:solidFill>
              </a:rPr>
              <a:t>HIRO</a:t>
            </a:r>
            <a:endParaRPr lang="en-GB" sz="4000" b="1"/>
          </a:p>
        </p:txBody>
      </p:sp>
      <p:grpSp>
        <p:nvGrpSpPr>
          <p:cNvPr id="26" name="Group 25">
            <a:extLst>
              <a:ext uri="{FF2B5EF4-FFF2-40B4-BE49-F238E27FC236}">
                <a16:creationId xmlns:a16="http://schemas.microsoft.com/office/drawing/2014/main" id="{65F6E8BD-40F7-65D0-6378-59840035990F}"/>
              </a:ext>
            </a:extLst>
          </p:cNvPr>
          <p:cNvGrpSpPr/>
          <p:nvPr/>
        </p:nvGrpSpPr>
        <p:grpSpPr>
          <a:xfrm>
            <a:off x="-5520861" y="0"/>
            <a:ext cx="8095855" cy="6858000"/>
            <a:chOff x="-2093495" y="0"/>
            <a:chExt cx="5755104" cy="6858000"/>
          </a:xfrm>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13" descr="A person taking a selfie with a snail&#10;&#10;Description automatically generated">
            <a:extLst>
              <a:ext uri="{FF2B5EF4-FFF2-40B4-BE49-F238E27FC236}">
                <a16:creationId xmlns:a16="http://schemas.microsoft.com/office/drawing/2014/main" id="{439DC352-0D3C-3D9C-998F-1A75598343EC}"/>
              </a:ext>
            </a:extLst>
          </p:cNvPr>
          <p:cNvPicPr>
            <a:picLocks noChangeAspect="1"/>
          </p:cNvPicPr>
          <p:nvPr/>
        </p:nvPicPr>
        <p:blipFill rotWithShape="1">
          <a:blip r:embed="rId3">
            <a:extLst>
              <a:ext uri="{28A0092B-C50C-407E-A947-70E740481C1C}">
                <a14:useLocalDpi xmlns:a14="http://schemas.microsoft.com/office/drawing/2010/main" val="0"/>
              </a:ext>
            </a:extLst>
          </a:blip>
          <a:srcRect t="3295" b="12386"/>
          <a:stretch/>
        </p:blipFill>
        <p:spPr>
          <a:xfrm>
            <a:off x="8399776" y="2370222"/>
            <a:ext cx="3339036" cy="3353473"/>
          </a:xfrm>
          <a:prstGeom prst="ellipse">
            <a:avLst/>
          </a:prstGeom>
          <a:ln w="28575">
            <a:noFill/>
          </a:ln>
        </p:spPr>
      </p:pic>
      <p:sp>
        <p:nvSpPr>
          <p:cNvPr id="29" name="TextBox 28">
            <a:extLst>
              <a:ext uri="{FF2B5EF4-FFF2-40B4-BE49-F238E27FC236}">
                <a16:creationId xmlns:a16="http://schemas.microsoft.com/office/drawing/2014/main" id="{72E7228C-155B-7A39-346E-77B7DF85D930}"/>
              </a:ext>
            </a:extLst>
          </p:cNvPr>
          <p:cNvSpPr txBox="1"/>
          <p:nvPr/>
        </p:nvSpPr>
        <p:spPr>
          <a:xfrm>
            <a:off x="3786067" y="471947"/>
            <a:ext cx="4142258"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mj-lt"/>
                <a:ea typeface="Calibri"/>
                <a:cs typeface="Calibri"/>
              </a:rPr>
              <a:t>A BIT ABOUT ME</a:t>
            </a:r>
          </a:p>
          <a:p>
            <a:endParaRPr lang="en-US" sz="1600" b="1" dirty="0">
              <a:solidFill>
                <a:schemeClr val="bg1"/>
              </a:solidFill>
              <a:latin typeface="+mj-lt"/>
              <a:ea typeface="Calibri"/>
              <a:cs typeface="Calibri"/>
            </a:endParaRPr>
          </a:p>
          <a:p>
            <a:r>
              <a:rPr lang="en-US" b="1" dirty="0">
                <a:solidFill>
                  <a:schemeClr val="bg1"/>
                </a:solidFill>
                <a:latin typeface="+mj-lt"/>
                <a:ea typeface="Calibri"/>
                <a:cs typeface="Calibri"/>
              </a:rPr>
              <a:t>Hiro Ng</a:t>
            </a:r>
            <a:r>
              <a:rPr lang="en-US" dirty="0">
                <a:solidFill>
                  <a:schemeClr val="bg1"/>
                </a:solidFill>
                <a:latin typeface="+mj-lt"/>
                <a:ea typeface="Calibri"/>
                <a:cs typeface="Calibri"/>
              </a:rPr>
              <a:t> BSc MSc</a:t>
            </a:r>
            <a:endParaRPr lang="en-US" dirty="0">
              <a:solidFill>
                <a:schemeClr val="bg1"/>
              </a:solidFill>
              <a:latin typeface="+mj-lt"/>
              <a:cs typeface="Arial" panose="020B0604020202020204"/>
            </a:endParaRPr>
          </a:p>
          <a:p>
            <a:pPr marL="285750" indent="-285750">
              <a:buFont typeface="Arial" panose="020B0604020202020204" pitchFamily="34" charset="0"/>
              <a:buChar char="•"/>
            </a:pPr>
            <a:r>
              <a:rPr lang="en-US" sz="1600" dirty="0">
                <a:solidFill>
                  <a:schemeClr val="bg1"/>
                </a:solidFill>
                <a:latin typeface="+mj-lt"/>
                <a:ea typeface="Calibri"/>
                <a:cs typeface="Calibri"/>
              </a:rPr>
              <a:t>Procurement Lead</a:t>
            </a:r>
            <a:endParaRPr lang="en-US" sz="1600" dirty="0">
              <a:solidFill>
                <a:schemeClr val="bg1"/>
              </a:solidFill>
              <a:latin typeface="+mj-lt"/>
              <a:cs typeface="Arial" panose="020B0604020202020204"/>
            </a:endParaRPr>
          </a:p>
          <a:p>
            <a:pPr marL="285750" indent="-285750">
              <a:buFont typeface="Arial" panose="020B0604020202020204" pitchFamily="34" charset="0"/>
              <a:buChar char="•"/>
            </a:pPr>
            <a:r>
              <a:rPr lang="en-US" sz="1600" dirty="0">
                <a:solidFill>
                  <a:schemeClr val="bg1"/>
                </a:solidFill>
                <a:latin typeface="+mj-lt"/>
                <a:ea typeface="Calibri"/>
                <a:cs typeface="Calibri"/>
              </a:rPr>
              <a:t>Dyer &amp; Butler</a:t>
            </a:r>
          </a:p>
          <a:p>
            <a:pPr marL="285750" indent="-285750">
              <a:buFont typeface="Arial" panose="020B0604020202020204" pitchFamily="34" charset="0"/>
              <a:buChar char="•"/>
            </a:pPr>
            <a:r>
              <a:rPr lang="en-US" sz="1600" dirty="0">
                <a:solidFill>
                  <a:schemeClr val="bg1"/>
                </a:solidFill>
                <a:latin typeface="+mj-lt"/>
                <a:ea typeface="Calibri"/>
                <a:cs typeface="Calibri"/>
              </a:rPr>
              <a:t>Hiro.Ng@dyerandbutler.co.uk</a:t>
            </a:r>
          </a:p>
          <a:p>
            <a:pPr marL="285750" indent="-285750">
              <a:buFont typeface="Arial" panose="020B0604020202020204" pitchFamily="34" charset="0"/>
              <a:buChar char="•"/>
            </a:pPr>
            <a:r>
              <a:rPr lang="en-US" sz="1600" dirty="0">
                <a:solidFill>
                  <a:schemeClr val="bg1"/>
                </a:solidFill>
                <a:latin typeface="+mj-lt"/>
                <a:ea typeface="Calibri"/>
                <a:cs typeface="Calibri"/>
              </a:rPr>
              <a:t>Building Equality London Co-Chair</a:t>
            </a:r>
            <a:endParaRPr lang="en-US" sz="1600" dirty="0">
              <a:solidFill>
                <a:schemeClr val="bg1"/>
              </a:solidFill>
              <a:latin typeface="+mj-lt"/>
              <a:cs typeface="Arial" panose="020B0604020202020204"/>
            </a:endParaRPr>
          </a:p>
          <a:p>
            <a:pPr marL="285750" indent="-285750">
              <a:buFont typeface="Arial" panose="020B0604020202020204" pitchFamily="34" charset="0"/>
              <a:buChar char="•"/>
            </a:pPr>
            <a:r>
              <a:rPr lang="en-US" sz="1600" dirty="0">
                <a:solidFill>
                  <a:schemeClr val="bg1"/>
                </a:solidFill>
                <a:latin typeface="+mj-lt"/>
                <a:ea typeface="Calibri"/>
                <a:cs typeface="Calibri"/>
              </a:rPr>
              <a:t>M Group Services Rail &amp; Aviation EDI Co-Chair &amp; LGBTQ+ Network Lead</a:t>
            </a:r>
            <a:endParaRPr lang="en-US" sz="1600" dirty="0">
              <a:solidFill>
                <a:schemeClr val="bg1"/>
              </a:solidFill>
              <a:latin typeface="+mj-lt"/>
              <a:cs typeface="Arial"/>
            </a:endParaRPr>
          </a:p>
          <a:p>
            <a:endParaRPr lang="en-US" sz="1600" b="1" dirty="0">
              <a:solidFill>
                <a:schemeClr val="bg1"/>
              </a:solidFill>
              <a:latin typeface="+mj-lt"/>
              <a:ea typeface="Calibri"/>
              <a:cs typeface="Calibri"/>
            </a:endParaRPr>
          </a:p>
          <a:p>
            <a:r>
              <a:rPr lang="en-US" sz="1600" b="1" dirty="0">
                <a:solidFill>
                  <a:schemeClr val="bg1"/>
                </a:solidFill>
                <a:latin typeface="+mj-lt"/>
                <a:ea typeface="Calibri"/>
                <a:cs typeface="Calibri"/>
              </a:rPr>
              <a:t>I LIKE:</a:t>
            </a:r>
            <a:r>
              <a:rPr lang="en-US" sz="1600" b="1" dirty="0">
                <a:solidFill>
                  <a:schemeClr val="bg1"/>
                </a:solidFill>
                <a:latin typeface="+mj-lt"/>
                <a:ea typeface="Calibri"/>
                <a:cs typeface="Arial" panose="020B0604020202020204"/>
              </a:rPr>
              <a:t> </a:t>
            </a:r>
          </a:p>
          <a:p>
            <a:r>
              <a:rPr lang="en-US" sz="1400" dirty="0">
                <a:solidFill>
                  <a:schemeClr val="bg1"/>
                </a:solidFill>
                <a:latin typeface="+mj-lt"/>
                <a:ea typeface="Calibri"/>
                <a:cs typeface="Calibri"/>
              </a:rPr>
              <a:t>Travelling, Crocheting, Binging tv dramas, Learning new things, Pokémon</a:t>
            </a:r>
          </a:p>
          <a:p>
            <a:endParaRPr lang="en-US" sz="1400" dirty="0">
              <a:solidFill>
                <a:schemeClr val="bg1"/>
              </a:solidFill>
              <a:latin typeface="+mj-lt"/>
              <a:ea typeface="Calibri"/>
              <a:cs typeface="Calibri"/>
            </a:endParaRPr>
          </a:p>
          <a:p>
            <a:r>
              <a:rPr lang="en-US" sz="1600" b="1" dirty="0">
                <a:solidFill>
                  <a:schemeClr val="bg1"/>
                </a:solidFill>
                <a:latin typeface="+mj-lt"/>
                <a:ea typeface="Calibri"/>
                <a:cs typeface="Calibri"/>
              </a:rPr>
              <a:t>MY NEURODIVERSITY: </a:t>
            </a:r>
          </a:p>
          <a:p>
            <a:r>
              <a:rPr lang="en-US" sz="1400" dirty="0">
                <a:solidFill>
                  <a:schemeClr val="bg1"/>
                </a:solidFill>
                <a:latin typeface="+mj-lt"/>
                <a:ea typeface="Calibri"/>
                <a:cs typeface="Calibri"/>
              </a:rPr>
              <a:t>ADHD, Dyslexia &amp; Dyspraxia</a:t>
            </a:r>
          </a:p>
          <a:p>
            <a:endParaRPr lang="en-US" sz="1400" dirty="0">
              <a:solidFill>
                <a:schemeClr val="bg1"/>
              </a:solidFill>
              <a:latin typeface="+mj-lt"/>
              <a:ea typeface="Calibri"/>
              <a:cs typeface="Calibri"/>
            </a:endParaRPr>
          </a:p>
          <a:p>
            <a:endParaRPr lang="en-US" sz="1400" dirty="0">
              <a:solidFill>
                <a:schemeClr val="bg1"/>
              </a:solidFill>
              <a:latin typeface="+mj-lt"/>
              <a:ea typeface="Calibri"/>
              <a:cs typeface="Calibri"/>
            </a:endParaRPr>
          </a:p>
        </p:txBody>
      </p:sp>
      <p:grpSp>
        <p:nvGrpSpPr>
          <p:cNvPr id="36" name="Group 35">
            <a:extLst>
              <a:ext uri="{FF2B5EF4-FFF2-40B4-BE49-F238E27FC236}">
                <a16:creationId xmlns:a16="http://schemas.microsoft.com/office/drawing/2014/main" id="{7DDF5CC8-8E4D-A700-DEF6-F92272EA2930}"/>
              </a:ext>
            </a:extLst>
          </p:cNvPr>
          <p:cNvGrpSpPr/>
          <p:nvPr/>
        </p:nvGrpSpPr>
        <p:grpSpPr>
          <a:xfrm>
            <a:off x="-8999621" y="0"/>
            <a:ext cx="10714394" cy="6858000"/>
            <a:chOff x="-8999621" y="0"/>
            <a:chExt cx="10714394" cy="6858000"/>
          </a:xfrm>
        </p:grpSpPr>
        <p:grpSp>
          <p:nvGrpSpPr>
            <p:cNvPr id="37" name="Group 36">
              <a:extLst>
                <a:ext uri="{FF2B5EF4-FFF2-40B4-BE49-F238E27FC236}">
                  <a16:creationId xmlns:a16="http://schemas.microsoft.com/office/drawing/2014/main" id="{0DC1B786-2B9F-5FAD-7743-F91BCD3A84C9}"/>
                </a:ext>
              </a:extLst>
            </p:cNvPr>
            <p:cNvGrpSpPr/>
            <p:nvPr/>
          </p:nvGrpSpPr>
          <p:grpSpPr>
            <a:xfrm>
              <a:off x="-4804224" y="0"/>
              <a:ext cx="6518997" cy="6858000"/>
              <a:chOff x="-2093495" y="0"/>
              <a:chExt cx="4634163" cy="6858000"/>
            </a:xfrm>
          </p:grpSpPr>
          <p:sp>
            <p:nvSpPr>
              <p:cNvPr id="39" name="Rectangle: Rounded Corners 38">
                <a:extLst>
                  <a:ext uri="{FF2B5EF4-FFF2-40B4-BE49-F238E27FC236}">
                    <a16:creationId xmlns:a16="http://schemas.microsoft.com/office/drawing/2014/main" id="{89E74B4E-CE66-35D7-879B-FF24135102D6}"/>
                  </a:ext>
                </a:extLst>
              </p:cNvPr>
              <p:cNvSpPr/>
              <p:nvPr/>
            </p:nvSpPr>
            <p:spPr>
              <a:xfrm>
                <a:off x="-505326" y="0"/>
                <a:ext cx="2442411" cy="6858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31C2FD39-47A4-7D48-6394-67FC91A2858B}"/>
                  </a:ext>
                </a:extLst>
              </p:cNvPr>
              <p:cNvSpPr/>
              <p:nvPr/>
            </p:nvSpPr>
            <p:spPr>
              <a:xfrm>
                <a:off x="1566110" y="4800599"/>
                <a:ext cx="974558" cy="139792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3E71906-5AFF-AFED-3502-1D9659195F1F}"/>
                  </a:ext>
                </a:extLst>
              </p:cNvPr>
              <p:cNvSpPr/>
              <p:nvPr/>
            </p:nvSpPr>
            <p:spPr>
              <a:xfrm>
                <a:off x="-2093495" y="0"/>
                <a:ext cx="225191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a:extLst>
                <a:ext uri="{FF2B5EF4-FFF2-40B4-BE49-F238E27FC236}">
                  <a16:creationId xmlns:a16="http://schemas.microsoft.com/office/drawing/2014/main" id="{DB63AED5-D648-75E8-025B-4464C9D9729B}"/>
                </a:ext>
              </a:extLst>
            </p:cNvPr>
            <p:cNvSpPr/>
            <p:nvPr/>
          </p:nvSpPr>
          <p:spPr>
            <a:xfrm>
              <a:off x="-8999621" y="0"/>
              <a:ext cx="4195397"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Box 41">
            <a:extLst>
              <a:ext uri="{FF2B5EF4-FFF2-40B4-BE49-F238E27FC236}">
                <a16:creationId xmlns:a16="http://schemas.microsoft.com/office/drawing/2014/main" id="{8876C7C8-DE7F-61B4-8A17-16CB69F400AC}"/>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He/Him</a:t>
            </a:r>
            <a:endParaRPr lang="en-GB" sz="2000" b="1"/>
          </a:p>
        </p:txBody>
      </p:sp>
    </p:spTree>
    <p:extLst>
      <p:ext uri="{BB962C8B-B14F-4D97-AF65-F5344CB8AC3E}">
        <p14:creationId xmlns:p14="http://schemas.microsoft.com/office/powerpoint/2010/main" val="930799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1314450" y="0"/>
            <a:ext cx="9548597" cy="6858000"/>
            <a:chOff x="-2093495" y="0"/>
            <a:chExt cx="6787816" cy="6858000"/>
          </a:xfrm>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6" name="TextBox 5">
            <a:extLst>
              <a:ext uri="{FF2B5EF4-FFF2-40B4-BE49-F238E27FC236}">
                <a16:creationId xmlns:a16="http://schemas.microsoft.com/office/drawing/2014/main" id="{897AEF1F-107B-659D-8BC9-1B3F4AC99B6F}"/>
              </a:ext>
            </a:extLst>
          </p:cNvPr>
          <p:cNvSpPr txBox="1"/>
          <p:nvPr/>
        </p:nvSpPr>
        <p:spPr>
          <a:xfrm>
            <a:off x="9296401" y="5813514"/>
            <a:ext cx="2442411" cy="707886"/>
          </a:xfrm>
          <a:prstGeom prst="rect">
            <a:avLst/>
          </a:prstGeom>
          <a:noFill/>
        </p:spPr>
        <p:txBody>
          <a:bodyPr wrap="square">
            <a:spAutoFit/>
          </a:bodyPr>
          <a:lstStyle/>
          <a:p>
            <a:pPr algn="r"/>
            <a:r>
              <a:rPr lang="en-US" sz="4000" b="1">
                <a:solidFill>
                  <a:srgbClr val="FFFFFF"/>
                </a:solidFill>
              </a:rPr>
              <a:t>HIRO</a:t>
            </a:r>
            <a:endParaRPr lang="en-GB" sz="4000" b="1"/>
          </a:p>
        </p:txBody>
      </p:sp>
      <p:grpSp>
        <p:nvGrpSpPr>
          <p:cNvPr id="26" name="Group 25">
            <a:extLst>
              <a:ext uri="{FF2B5EF4-FFF2-40B4-BE49-F238E27FC236}">
                <a16:creationId xmlns:a16="http://schemas.microsoft.com/office/drawing/2014/main" id="{65F6E8BD-40F7-65D0-6378-59840035990F}"/>
              </a:ext>
            </a:extLst>
          </p:cNvPr>
          <p:cNvGrpSpPr/>
          <p:nvPr/>
        </p:nvGrpSpPr>
        <p:grpSpPr>
          <a:xfrm>
            <a:off x="-5520861" y="0"/>
            <a:ext cx="8095855" cy="6858000"/>
            <a:chOff x="-2093495" y="0"/>
            <a:chExt cx="5755104" cy="6858000"/>
          </a:xfrm>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13" descr="A person taking a selfie with a snail&#10;&#10;Description automatically generated">
            <a:extLst>
              <a:ext uri="{FF2B5EF4-FFF2-40B4-BE49-F238E27FC236}">
                <a16:creationId xmlns:a16="http://schemas.microsoft.com/office/drawing/2014/main" id="{439DC352-0D3C-3D9C-998F-1A75598343EC}"/>
              </a:ext>
            </a:extLst>
          </p:cNvPr>
          <p:cNvPicPr>
            <a:picLocks noChangeAspect="1"/>
          </p:cNvPicPr>
          <p:nvPr/>
        </p:nvPicPr>
        <p:blipFill rotWithShape="1">
          <a:blip r:embed="rId2">
            <a:extLst>
              <a:ext uri="{28A0092B-C50C-407E-A947-70E740481C1C}">
                <a14:useLocalDpi xmlns:a14="http://schemas.microsoft.com/office/drawing/2010/main" val="0"/>
              </a:ext>
            </a:extLst>
          </a:blip>
          <a:srcRect t="3295" b="12386"/>
          <a:stretch/>
        </p:blipFill>
        <p:spPr>
          <a:xfrm>
            <a:off x="8399776" y="2370222"/>
            <a:ext cx="3339036" cy="3353473"/>
          </a:xfrm>
          <a:prstGeom prst="ellipse">
            <a:avLst/>
          </a:prstGeom>
          <a:ln w="28575">
            <a:noFill/>
          </a:ln>
        </p:spPr>
      </p:pic>
      <p:sp>
        <p:nvSpPr>
          <p:cNvPr id="2" name="TextBox 1">
            <a:extLst>
              <a:ext uri="{FF2B5EF4-FFF2-40B4-BE49-F238E27FC236}">
                <a16:creationId xmlns:a16="http://schemas.microsoft.com/office/drawing/2014/main" id="{8CF3C3B1-B764-C7AC-F932-D1BFD7CAE6E0}"/>
              </a:ext>
            </a:extLst>
          </p:cNvPr>
          <p:cNvSpPr txBox="1"/>
          <p:nvPr/>
        </p:nvSpPr>
        <p:spPr>
          <a:xfrm>
            <a:off x="2635676" y="628357"/>
            <a:ext cx="4580361"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MY STORY</a:t>
            </a:r>
            <a:endParaRPr lang="en-US" sz="1600" b="1">
              <a:solidFill>
                <a:schemeClr val="bg2">
                  <a:lumMod val="25000"/>
                </a:schemeClr>
              </a:solidFill>
              <a:latin typeface="+mj-lt"/>
              <a:ea typeface="Calibri"/>
              <a:cs typeface="Calibri"/>
            </a:endParaRPr>
          </a:p>
          <a:p>
            <a:r>
              <a:rPr lang="en-US" sz="1400">
                <a:solidFill>
                  <a:schemeClr val="bg2">
                    <a:lumMod val="25000"/>
                  </a:schemeClr>
                </a:solidFill>
                <a:latin typeface="+mj-lt"/>
                <a:ea typeface="Calibri"/>
                <a:cs typeface="Calibri"/>
              </a:rPr>
              <a:t>Growing up in Malaysia in the 90's with little to no internet access, there wasn't a word to describe how I felt about myself. I knew I was different from my peers, but I didn't understand why and couldn't find the language to express it.</a:t>
            </a:r>
          </a:p>
          <a:p>
            <a:endParaRPr lang="en-US" sz="1400">
              <a:solidFill>
                <a:schemeClr val="bg2">
                  <a:lumMod val="25000"/>
                </a:schemeClr>
              </a:solidFill>
              <a:latin typeface="+mj-lt"/>
              <a:ea typeface="Calibri"/>
              <a:cs typeface="Calibri"/>
            </a:endParaRPr>
          </a:p>
          <a:p>
            <a:r>
              <a:rPr lang="en-US" sz="1400">
                <a:solidFill>
                  <a:schemeClr val="bg2">
                    <a:lumMod val="25000"/>
                  </a:schemeClr>
                </a:solidFill>
                <a:latin typeface="+mj-lt"/>
                <a:ea typeface="Calibri"/>
                <a:cs typeface="Calibri"/>
              </a:rPr>
              <a:t>The word gay, transvestite, and crossdresser were words used at the time and were meant to be derogatory. There was very little education about the LGBTQ+ community. If a person did not conform to the "heterosexual normative" crowd, they were seen as less of a person. Some even beaten into submission.</a:t>
            </a:r>
          </a:p>
          <a:p>
            <a:endParaRPr lang="en-US" sz="1400">
              <a:solidFill>
                <a:schemeClr val="bg2">
                  <a:lumMod val="25000"/>
                </a:schemeClr>
              </a:solidFill>
              <a:latin typeface="+mj-lt"/>
              <a:ea typeface="Calibri"/>
              <a:cs typeface="Calibri"/>
            </a:endParaRPr>
          </a:p>
          <a:p>
            <a:r>
              <a:rPr lang="en-US" sz="1400">
                <a:solidFill>
                  <a:schemeClr val="bg2">
                    <a:lumMod val="25000"/>
                  </a:schemeClr>
                </a:solidFill>
                <a:latin typeface="+mj-lt"/>
                <a:ea typeface="Calibri"/>
                <a:cs typeface="Calibri"/>
              </a:rPr>
              <a:t>Moving to the UK for my higher education was the best thing that happened to me. With my newfound freedom, I was free to explore opportunities the world had to offer. I met people from different cultures and learnt "the western way of life" which was considered too liberal and sometimes, "out of order". It was here where I learnt the words to express myself, and </a:t>
            </a:r>
            <a:r>
              <a:rPr lang="en-US" sz="1400" err="1">
                <a:solidFill>
                  <a:schemeClr val="bg2">
                    <a:lumMod val="25000"/>
                  </a:schemeClr>
                </a:solidFill>
                <a:latin typeface="+mj-lt"/>
                <a:ea typeface="Calibri"/>
                <a:cs typeface="Calibri"/>
              </a:rPr>
              <a:t>realised</a:t>
            </a:r>
            <a:r>
              <a:rPr lang="en-US" sz="1400">
                <a:solidFill>
                  <a:schemeClr val="bg2">
                    <a:lumMod val="25000"/>
                  </a:schemeClr>
                </a:solidFill>
                <a:latin typeface="+mj-lt"/>
                <a:ea typeface="Calibri"/>
                <a:cs typeface="Calibri"/>
              </a:rPr>
              <a:t> I wasn't "broken" or socially awkward. There was a term for people like me, transgender.  And this is where I met my other half, who is my rock till this very day. </a:t>
            </a:r>
          </a:p>
          <a:p>
            <a:endParaRPr lang="en-US" sz="1800">
              <a:solidFill>
                <a:schemeClr val="bg2">
                  <a:lumMod val="25000"/>
                </a:schemeClr>
              </a:solidFill>
              <a:latin typeface="+mj-lt"/>
              <a:ea typeface="Calibri"/>
              <a:cs typeface="Calibri"/>
            </a:endParaRPr>
          </a:p>
          <a:p>
            <a:endParaRPr lang="en-US" sz="1400">
              <a:solidFill>
                <a:schemeClr val="bg2">
                  <a:lumMod val="25000"/>
                </a:schemeClr>
              </a:solidFill>
              <a:latin typeface="+mj-lt"/>
              <a:ea typeface="Calibri"/>
              <a:cs typeface="Calibri"/>
            </a:endParaRPr>
          </a:p>
          <a:p>
            <a:endParaRPr lang="en-US" sz="1400">
              <a:solidFill>
                <a:schemeClr val="bg2">
                  <a:lumMod val="25000"/>
                </a:schemeClr>
              </a:solidFill>
              <a:latin typeface="+mj-lt"/>
              <a:ea typeface="Calibri"/>
              <a:cs typeface="Calibri"/>
            </a:endParaRPr>
          </a:p>
        </p:txBody>
      </p:sp>
      <p:grpSp>
        <p:nvGrpSpPr>
          <p:cNvPr id="12" name="Group 11">
            <a:extLst>
              <a:ext uri="{FF2B5EF4-FFF2-40B4-BE49-F238E27FC236}">
                <a16:creationId xmlns:a16="http://schemas.microsoft.com/office/drawing/2014/main" id="{3BBE571A-2629-B187-EE2D-F4BF647CE9A1}"/>
              </a:ext>
            </a:extLst>
          </p:cNvPr>
          <p:cNvGrpSpPr/>
          <p:nvPr/>
        </p:nvGrpSpPr>
        <p:grpSpPr>
          <a:xfrm>
            <a:off x="-8999621" y="0"/>
            <a:ext cx="10714394" cy="6858000"/>
            <a:chOff x="-8999621" y="0"/>
            <a:chExt cx="10714394" cy="6858000"/>
          </a:xfrm>
        </p:grpSpPr>
        <p:grpSp>
          <p:nvGrpSpPr>
            <p:cNvPr id="16" name="Group 15">
              <a:extLst>
                <a:ext uri="{FF2B5EF4-FFF2-40B4-BE49-F238E27FC236}">
                  <a16:creationId xmlns:a16="http://schemas.microsoft.com/office/drawing/2014/main" id="{818D0F16-C553-6CCC-D38A-79276A855FE7}"/>
                </a:ext>
              </a:extLst>
            </p:cNvPr>
            <p:cNvGrpSpPr/>
            <p:nvPr/>
          </p:nvGrpSpPr>
          <p:grpSpPr>
            <a:xfrm>
              <a:off x="-4804224" y="0"/>
              <a:ext cx="6518997" cy="6858000"/>
              <a:chOff x="-2093495" y="0"/>
              <a:chExt cx="4634163" cy="6858000"/>
            </a:xfrm>
          </p:grpSpPr>
          <p:sp>
            <p:nvSpPr>
              <p:cNvPr id="20" name="Rectangle: Rounded Corners 19">
                <a:extLst>
                  <a:ext uri="{FF2B5EF4-FFF2-40B4-BE49-F238E27FC236}">
                    <a16:creationId xmlns:a16="http://schemas.microsoft.com/office/drawing/2014/main" id="{1CE6DFF3-4F6C-5A82-4D97-6C07E12C1965}"/>
                  </a:ext>
                </a:extLst>
              </p:cNvPr>
              <p:cNvSpPr/>
              <p:nvPr/>
            </p:nvSpPr>
            <p:spPr>
              <a:xfrm>
                <a:off x="-505326" y="0"/>
                <a:ext cx="2442411" cy="6858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256427D-FF44-CAA8-F5E6-3CE142688F66}"/>
                  </a:ext>
                </a:extLst>
              </p:cNvPr>
              <p:cNvSpPr/>
              <p:nvPr/>
            </p:nvSpPr>
            <p:spPr>
              <a:xfrm>
                <a:off x="1566110" y="4800599"/>
                <a:ext cx="974558" cy="139792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BC34055-278D-5920-706F-3753AC93912A}"/>
                  </a:ext>
                </a:extLst>
              </p:cNvPr>
              <p:cNvSpPr/>
              <p:nvPr/>
            </p:nvSpPr>
            <p:spPr>
              <a:xfrm>
                <a:off x="-2093495" y="0"/>
                <a:ext cx="225191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E611021C-2A31-E160-1DFA-448799A02839}"/>
                </a:ext>
              </a:extLst>
            </p:cNvPr>
            <p:cNvSpPr/>
            <p:nvPr/>
          </p:nvSpPr>
          <p:spPr>
            <a:xfrm>
              <a:off x="-8999621" y="0"/>
              <a:ext cx="4195397"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DFED3FD2-50DA-B286-2625-C3B29A93FE77}"/>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He/Him</a:t>
            </a:r>
            <a:endParaRPr lang="en-GB" sz="2000" b="1"/>
          </a:p>
        </p:txBody>
      </p:sp>
    </p:spTree>
    <p:extLst>
      <p:ext uri="{BB962C8B-B14F-4D97-AF65-F5344CB8AC3E}">
        <p14:creationId xmlns:p14="http://schemas.microsoft.com/office/powerpoint/2010/main" val="231343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1314450" y="0"/>
            <a:ext cx="9548597" cy="6858000"/>
            <a:chOff x="-2093495" y="0"/>
            <a:chExt cx="6787816" cy="6858000"/>
          </a:xfrm>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6" name="TextBox 5">
            <a:extLst>
              <a:ext uri="{FF2B5EF4-FFF2-40B4-BE49-F238E27FC236}">
                <a16:creationId xmlns:a16="http://schemas.microsoft.com/office/drawing/2014/main" id="{897AEF1F-107B-659D-8BC9-1B3F4AC99B6F}"/>
              </a:ext>
            </a:extLst>
          </p:cNvPr>
          <p:cNvSpPr txBox="1"/>
          <p:nvPr/>
        </p:nvSpPr>
        <p:spPr>
          <a:xfrm>
            <a:off x="9296401" y="5813514"/>
            <a:ext cx="2442411" cy="707886"/>
          </a:xfrm>
          <a:prstGeom prst="rect">
            <a:avLst/>
          </a:prstGeom>
          <a:noFill/>
        </p:spPr>
        <p:txBody>
          <a:bodyPr wrap="square">
            <a:spAutoFit/>
          </a:bodyPr>
          <a:lstStyle/>
          <a:p>
            <a:pPr algn="r"/>
            <a:r>
              <a:rPr lang="en-US" sz="4000" b="1">
                <a:solidFill>
                  <a:srgbClr val="FFFFFF"/>
                </a:solidFill>
              </a:rPr>
              <a:t>HIRO</a:t>
            </a:r>
            <a:endParaRPr lang="en-GB" sz="4000" b="1"/>
          </a:p>
        </p:txBody>
      </p:sp>
      <p:grpSp>
        <p:nvGrpSpPr>
          <p:cNvPr id="26" name="Group 25">
            <a:extLst>
              <a:ext uri="{FF2B5EF4-FFF2-40B4-BE49-F238E27FC236}">
                <a16:creationId xmlns:a16="http://schemas.microsoft.com/office/drawing/2014/main" id="{65F6E8BD-40F7-65D0-6378-59840035990F}"/>
              </a:ext>
            </a:extLst>
          </p:cNvPr>
          <p:cNvGrpSpPr/>
          <p:nvPr/>
        </p:nvGrpSpPr>
        <p:grpSpPr>
          <a:xfrm>
            <a:off x="131033" y="0"/>
            <a:ext cx="8095855" cy="6858000"/>
            <a:chOff x="-2093495" y="0"/>
            <a:chExt cx="5755104" cy="6858000"/>
          </a:xfrm>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13" descr="A person taking a selfie with a snail&#10;&#10;Description automatically generated">
            <a:extLst>
              <a:ext uri="{FF2B5EF4-FFF2-40B4-BE49-F238E27FC236}">
                <a16:creationId xmlns:a16="http://schemas.microsoft.com/office/drawing/2014/main" id="{439DC352-0D3C-3D9C-998F-1A75598343EC}"/>
              </a:ext>
            </a:extLst>
          </p:cNvPr>
          <p:cNvPicPr>
            <a:picLocks noChangeAspect="1"/>
          </p:cNvPicPr>
          <p:nvPr/>
        </p:nvPicPr>
        <p:blipFill rotWithShape="1">
          <a:blip r:embed="rId2">
            <a:extLst>
              <a:ext uri="{28A0092B-C50C-407E-A947-70E740481C1C}">
                <a14:useLocalDpi xmlns:a14="http://schemas.microsoft.com/office/drawing/2010/main" val="0"/>
              </a:ext>
            </a:extLst>
          </a:blip>
          <a:srcRect t="3295" b="12386"/>
          <a:stretch/>
        </p:blipFill>
        <p:spPr>
          <a:xfrm>
            <a:off x="8399776" y="2370222"/>
            <a:ext cx="3339036" cy="3353473"/>
          </a:xfrm>
          <a:prstGeom prst="ellipse">
            <a:avLst/>
          </a:prstGeom>
          <a:ln w="28575">
            <a:noFill/>
          </a:ln>
        </p:spPr>
      </p:pic>
      <p:sp>
        <p:nvSpPr>
          <p:cNvPr id="3" name="TextBox 2">
            <a:extLst>
              <a:ext uri="{FF2B5EF4-FFF2-40B4-BE49-F238E27FC236}">
                <a16:creationId xmlns:a16="http://schemas.microsoft.com/office/drawing/2014/main" id="{691E69F9-0A4C-CCF0-2C05-8DE6A22796BA}"/>
              </a:ext>
            </a:extLst>
          </p:cNvPr>
          <p:cNvSpPr txBox="1"/>
          <p:nvPr/>
        </p:nvSpPr>
        <p:spPr>
          <a:xfrm>
            <a:off x="1743922" y="459915"/>
            <a:ext cx="5633890"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MY STORY</a:t>
            </a:r>
            <a:endParaRPr lang="en-US" sz="1600" b="1">
              <a:solidFill>
                <a:schemeClr val="bg2">
                  <a:lumMod val="25000"/>
                </a:schemeClr>
              </a:solidFill>
              <a:latin typeface="+mj-lt"/>
              <a:ea typeface="Calibri"/>
              <a:cs typeface="Calibri"/>
            </a:endParaRPr>
          </a:p>
          <a:p>
            <a:pPr marL="0" indent="0">
              <a:buNone/>
            </a:pPr>
            <a:r>
              <a:rPr lang="en-US" sz="1400">
                <a:solidFill>
                  <a:schemeClr val="bg2">
                    <a:lumMod val="25000"/>
                  </a:schemeClr>
                </a:solidFill>
                <a:latin typeface="+mj-lt"/>
                <a:ea typeface="Calibri"/>
                <a:cs typeface="Calibri"/>
              </a:rPr>
              <a:t>I graduated during the 2008 financial crisis. Unable to secure employment in the UK, I had no choice but to return to Malaysia. I then came out to my parents who struggled to accept, and misgender me till this very day. As I wasn't welcome at home and with all the stigma towards trans people in Malaysia, I fled for safety and came back to the UK, the place which accepted me, and I made my home.</a:t>
            </a:r>
          </a:p>
          <a:p>
            <a:pPr marL="0" indent="0">
              <a:buNone/>
            </a:pPr>
            <a:endParaRPr lang="en-US" sz="1400">
              <a:solidFill>
                <a:schemeClr val="bg2">
                  <a:lumMod val="25000"/>
                </a:schemeClr>
              </a:solidFill>
              <a:latin typeface="+mj-lt"/>
              <a:ea typeface="Calibri"/>
              <a:cs typeface="Calibri"/>
            </a:endParaRPr>
          </a:p>
          <a:p>
            <a:pPr marL="0" indent="0">
              <a:buNone/>
            </a:pPr>
            <a:r>
              <a:rPr lang="en-US" sz="1400">
                <a:solidFill>
                  <a:schemeClr val="bg2">
                    <a:lumMod val="25000"/>
                  </a:schemeClr>
                </a:solidFill>
                <a:latin typeface="+mj-lt"/>
                <a:ea typeface="Calibri"/>
                <a:cs typeface="Calibri"/>
              </a:rPr>
              <a:t>I started my UK Construction career as a Quantity Surveyor at Carillion Plc in the rail sector. Stumbled into the job by a stroke of luck, I spent 3 amazing years with the team whilst socially and medically transitioning before moving to Dyer &amp; Butler when Carillion went into liquidation. ​</a:t>
            </a:r>
          </a:p>
          <a:p>
            <a:pPr marL="0" indent="0">
              <a:buNone/>
            </a:pPr>
            <a:endParaRPr lang="en-US" sz="1400">
              <a:solidFill>
                <a:schemeClr val="bg2">
                  <a:lumMod val="25000"/>
                </a:schemeClr>
              </a:solidFill>
              <a:latin typeface="+mj-lt"/>
              <a:ea typeface="Calibri"/>
              <a:cs typeface="Calibri"/>
            </a:endParaRPr>
          </a:p>
          <a:p>
            <a:pPr marL="0" indent="0">
              <a:buNone/>
            </a:pPr>
            <a:r>
              <a:rPr lang="en-US" sz="1400">
                <a:solidFill>
                  <a:schemeClr val="bg2">
                    <a:lumMod val="25000"/>
                  </a:schemeClr>
                </a:solidFill>
                <a:latin typeface="+mj-lt"/>
                <a:ea typeface="Calibri"/>
                <a:cs typeface="Calibri"/>
              </a:rPr>
              <a:t>My experience transitioning at work was filled with love, support and acceptance. My colleagues adjusted quickly to my preferred name and pronouns and </a:t>
            </a:r>
            <a:r>
              <a:rPr lang="en-US" sz="1400" err="1">
                <a:solidFill>
                  <a:schemeClr val="bg2">
                    <a:lumMod val="25000"/>
                  </a:schemeClr>
                </a:solidFill>
                <a:latin typeface="+mj-lt"/>
                <a:ea typeface="Calibri"/>
                <a:cs typeface="Calibri"/>
              </a:rPr>
              <a:t>socialised</a:t>
            </a:r>
            <a:r>
              <a:rPr lang="en-US" sz="1400">
                <a:solidFill>
                  <a:schemeClr val="bg2">
                    <a:lumMod val="25000"/>
                  </a:schemeClr>
                </a:solidFill>
                <a:latin typeface="+mj-lt"/>
                <a:ea typeface="Calibri"/>
                <a:cs typeface="Calibri"/>
              </a:rPr>
              <a:t> as they would with any male colleague. It was then I noticed distinctive differences in language and </a:t>
            </a:r>
            <a:r>
              <a:rPr lang="en-US" sz="1400" err="1">
                <a:solidFill>
                  <a:schemeClr val="bg2">
                    <a:lumMod val="25000"/>
                  </a:schemeClr>
                </a:solidFill>
                <a:latin typeface="+mj-lt"/>
                <a:ea typeface="Calibri"/>
                <a:cs typeface="Calibri"/>
              </a:rPr>
              <a:t>behaviour</a:t>
            </a:r>
            <a:r>
              <a:rPr lang="en-US" sz="1400">
                <a:solidFill>
                  <a:schemeClr val="bg2">
                    <a:lumMod val="25000"/>
                  </a:schemeClr>
                </a:solidFill>
                <a:latin typeface="+mj-lt"/>
                <a:ea typeface="Calibri"/>
                <a:cs typeface="Calibri"/>
              </a:rPr>
              <a:t> when a female presenting person is present in a room of men and when there wasn't. ​</a:t>
            </a:r>
          </a:p>
        </p:txBody>
      </p:sp>
      <p:pic>
        <p:nvPicPr>
          <p:cNvPr id="5" name="Picture 2" descr="A person with rainbow painted on her face&#10;&#10;Description automatically generated">
            <a:extLst>
              <a:ext uri="{FF2B5EF4-FFF2-40B4-BE49-F238E27FC236}">
                <a16:creationId xmlns:a16="http://schemas.microsoft.com/office/drawing/2014/main" id="{15FB8578-D090-BB82-2626-0065DA8B03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0" t="1913" r="7241" b="2040"/>
          <a:stretch/>
        </p:blipFill>
        <p:spPr bwMode="auto">
          <a:xfrm>
            <a:off x="5318612" y="4856757"/>
            <a:ext cx="1674579" cy="18097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3A80AA-11DE-704A-AF93-4BE8FB5BF661}"/>
              </a:ext>
            </a:extLst>
          </p:cNvPr>
          <p:cNvSpPr txBox="1"/>
          <p:nvPr/>
        </p:nvSpPr>
        <p:spPr>
          <a:xfrm>
            <a:off x="1743922" y="5088827"/>
            <a:ext cx="343580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n-US" sz="1400">
                <a:solidFill>
                  <a:schemeClr val="bg2">
                    <a:lumMod val="25000"/>
                  </a:schemeClr>
                </a:solidFill>
                <a:latin typeface="+mj-lt"/>
                <a:ea typeface="Calibri"/>
                <a:cs typeface="Calibri"/>
              </a:rPr>
              <a:t>Medically transitioning also provided me more confidence to be myself. I felt comfortable in my own skin as my external appearance started to match how I felt internally.</a:t>
            </a:r>
          </a:p>
          <a:p>
            <a:endParaRPr lang="en-US" sz="1600">
              <a:solidFill>
                <a:schemeClr val="bg2">
                  <a:lumMod val="25000"/>
                </a:schemeClr>
              </a:solidFill>
            </a:endParaRPr>
          </a:p>
          <a:p>
            <a:endParaRPr lang="en-US" sz="1800">
              <a:solidFill>
                <a:schemeClr val="bg2">
                  <a:lumMod val="25000"/>
                </a:schemeClr>
              </a:solidFill>
              <a:latin typeface="+mj-lt"/>
              <a:ea typeface="Calibri"/>
              <a:cs typeface="Calibri"/>
            </a:endParaRPr>
          </a:p>
          <a:p>
            <a:endParaRPr lang="en-US" sz="1400">
              <a:solidFill>
                <a:schemeClr val="bg2">
                  <a:lumMod val="25000"/>
                </a:schemeClr>
              </a:solidFill>
              <a:latin typeface="+mj-lt"/>
              <a:ea typeface="Calibri"/>
              <a:cs typeface="Calibri"/>
            </a:endParaRPr>
          </a:p>
          <a:p>
            <a:endParaRPr lang="en-US" sz="1400">
              <a:solidFill>
                <a:schemeClr val="bg2">
                  <a:lumMod val="25000"/>
                </a:schemeClr>
              </a:solidFill>
              <a:latin typeface="+mj-lt"/>
              <a:ea typeface="Calibri"/>
              <a:cs typeface="Calibri"/>
            </a:endParaRPr>
          </a:p>
        </p:txBody>
      </p:sp>
      <p:grpSp>
        <p:nvGrpSpPr>
          <p:cNvPr id="21" name="Group 20">
            <a:extLst>
              <a:ext uri="{FF2B5EF4-FFF2-40B4-BE49-F238E27FC236}">
                <a16:creationId xmlns:a16="http://schemas.microsoft.com/office/drawing/2014/main" id="{C8F83BFC-8DAE-8AEA-5245-0FFBC875F3A2}"/>
              </a:ext>
            </a:extLst>
          </p:cNvPr>
          <p:cNvGrpSpPr/>
          <p:nvPr/>
        </p:nvGrpSpPr>
        <p:grpSpPr>
          <a:xfrm>
            <a:off x="-8999621" y="0"/>
            <a:ext cx="10714394" cy="6858000"/>
            <a:chOff x="-8999621" y="0"/>
            <a:chExt cx="10714394" cy="6858000"/>
          </a:xfrm>
        </p:grpSpPr>
        <p:grpSp>
          <p:nvGrpSpPr>
            <p:cNvPr id="29" name="Group 28">
              <a:extLst>
                <a:ext uri="{FF2B5EF4-FFF2-40B4-BE49-F238E27FC236}">
                  <a16:creationId xmlns:a16="http://schemas.microsoft.com/office/drawing/2014/main" id="{D42F3883-F8C0-BD99-F494-A718134044C4}"/>
                </a:ext>
              </a:extLst>
            </p:cNvPr>
            <p:cNvGrpSpPr/>
            <p:nvPr/>
          </p:nvGrpSpPr>
          <p:grpSpPr>
            <a:xfrm>
              <a:off x="-4804224" y="0"/>
              <a:ext cx="6518997" cy="6858000"/>
              <a:chOff x="-2093495" y="0"/>
              <a:chExt cx="4634163" cy="6858000"/>
            </a:xfrm>
          </p:grpSpPr>
          <p:sp>
            <p:nvSpPr>
              <p:cNvPr id="31" name="Rectangle: Rounded Corners 30">
                <a:extLst>
                  <a:ext uri="{FF2B5EF4-FFF2-40B4-BE49-F238E27FC236}">
                    <a16:creationId xmlns:a16="http://schemas.microsoft.com/office/drawing/2014/main" id="{06F8A046-7CC8-2284-47EB-48C0CDDCDBB7}"/>
                  </a:ext>
                </a:extLst>
              </p:cNvPr>
              <p:cNvSpPr/>
              <p:nvPr/>
            </p:nvSpPr>
            <p:spPr>
              <a:xfrm>
                <a:off x="-505326" y="0"/>
                <a:ext cx="2442411" cy="6858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8CE0591C-DE5D-EBD2-B51A-CF373BCFF5A4}"/>
                  </a:ext>
                </a:extLst>
              </p:cNvPr>
              <p:cNvSpPr/>
              <p:nvPr/>
            </p:nvSpPr>
            <p:spPr>
              <a:xfrm>
                <a:off x="1566110" y="4800599"/>
                <a:ext cx="974558" cy="139792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EB9B2C6-441D-35D6-B8D1-0499059313EE}"/>
                  </a:ext>
                </a:extLst>
              </p:cNvPr>
              <p:cNvSpPr/>
              <p:nvPr/>
            </p:nvSpPr>
            <p:spPr>
              <a:xfrm>
                <a:off x="-2093495" y="0"/>
                <a:ext cx="225191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a:extLst>
                <a:ext uri="{FF2B5EF4-FFF2-40B4-BE49-F238E27FC236}">
                  <a16:creationId xmlns:a16="http://schemas.microsoft.com/office/drawing/2014/main" id="{AC1C4D79-DB7C-CF9D-A4EF-72E36D6BB6FB}"/>
                </a:ext>
              </a:extLst>
            </p:cNvPr>
            <p:cNvSpPr/>
            <p:nvPr/>
          </p:nvSpPr>
          <p:spPr>
            <a:xfrm>
              <a:off x="-8999621" y="0"/>
              <a:ext cx="4195397"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2993131F-77AA-5AF5-2754-AFB03D78C119}"/>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He/Him</a:t>
            </a:r>
            <a:endParaRPr lang="en-GB" sz="2000" b="1"/>
          </a:p>
        </p:txBody>
      </p:sp>
    </p:spTree>
    <p:extLst>
      <p:ext uri="{BB962C8B-B14F-4D97-AF65-F5344CB8AC3E}">
        <p14:creationId xmlns:p14="http://schemas.microsoft.com/office/powerpoint/2010/main" val="3565536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1314450" y="0"/>
            <a:ext cx="9548597" cy="6858000"/>
            <a:chOff x="-2093495" y="0"/>
            <a:chExt cx="6787816" cy="6858000"/>
          </a:xfrm>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6" name="TextBox 5">
            <a:extLst>
              <a:ext uri="{FF2B5EF4-FFF2-40B4-BE49-F238E27FC236}">
                <a16:creationId xmlns:a16="http://schemas.microsoft.com/office/drawing/2014/main" id="{897AEF1F-107B-659D-8BC9-1B3F4AC99B6F}"/>
              </a:ext>
            </a:extLst>
          </p:cNvPr>
          <p:cNvSpPr txBox="1"/>
          <p:nvPr/>
        </p:nvSpPr>
        <p:spPr>
          <a:xfrm>
            <a:off x="9296401" y="5813514"/>
            <a:ext cx="2442411" cy="707886"/>
          </a:xfrm>
          <a:prstGeom prst="rect">
            <a:avLst/>
          </a:prstGeom>
          <a:noFill/>
        </p:spPr>
        <p:txBody>
          <a:bodyPr wrap="square">
            <a:spAutoFit/>
          </a:bodyPr>
          <a:lstStyle/>
          <a:p>
            <a:pPr algn="r"/>
            <a:r>
              <a:rPr lang="en-US" sz="4000" b="1">
                <a:solidFill>
                  <a:srgbClr val="FFFFFF"/>
                </a:solidFill>
              </a:rPr>
              <a:t>HIRO</a:t>
            </a:r>
            <a:endParaRPr lang="en-GB" sz="4000" b="1"/>
          </a:p>
        </p:txBody>
      </p:sp>
      <p:grpSp>
        <p:nvGrpSpPr>
          <p:cNvPr id="26" name="Group 25">
            <a:extLst>
              <a:ext uri="{FF2B5EF4-FFF2-40B4-BE49-F238E27FC236}">
                <a16:creationId xmlns:a16="http://schemas.microsoft.com/office/drawing/2014/main" id="{65F6E8BD-40F7-65D0-6378-59840035990F}"/>
              </a:ext>
            </a:extLst>
          </p:cNvPr>
          <p:cNvGrpSpPr/>
          <p:nvPr/>
        </p:nvGrpSpPr>
        <p:grpSpPr>
          <a:xfrm>
            <a:off x="131033" y="0"/>
            <a:ext cx="8095855" cy="6858000"/>
            <a:chOff x="-2093495" y="0"/>
            <a:chExt cx="5755104" cy="6858000"/>
          </a:xfrm>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13" descr="A person taking a selfie with a snail&#10;&#10;Description automatically generated">
            <a:extLst>
              <a:ext uri="{FF2B5EF4-FFF2-40B4-BE49-F238E27FC236}">
                <a16:creationId xmlns:a16="http://schemas.microsoft.com/office/drawing/2014/main" id="{439DC352-0D3C-3D9C-998F-1A75598343EC}"/>
              </a:ext>
            </a:extLst>
          </p:cNvPr>
          <p:cNvPicPr>
            <a:picLocks noChangeAspect="1"/>
          </p:cNvPicPr>
          <p:nvPr/>
        </p:nvPicPr>
        <p:blipFill rotWithShape="1">
          <a:blip r:embed="rId2">
            <a:extLst>
              <a:ext uri="{28A0092B-C50C-407E-A947-70E740481C1C}">
                <a14:useLocalDpi xmlns:a14="http://schemas.microsoft.com/office/drawing/2010/main" val="0"/>
              </a:ext>
            </a:extLst>
          </a:blip>
          <a:srcRect t="3295" b="12386"/>
          <a:stretch/>
        </p:blipFill>
        <p:spPr>
          <a:xfrm>
            <a:off x="8399776" y="2370222"/>
            <a:ext cx="3339036" cy="3353473"/>
          </a:xfrm>
          <a:prstGeom prst="ellipse">
            <a:avLst/>
          </a:prstGeom>
          <a:ln w="28575">
            <a:noFill/>
          </a:ln>
        </p:spPr>
      </p:pic>
      <p:grpSp>
        <p:nvGrpSpPr>
          <p:cNvPr id="19" name="Group 18">
            <a:extLst>
              <a:ext uri="{FF2B5EF4-FFF2-40B4-BE49-F238E27FC236}">
                <a16:creationId xmlns:a16="http://schemas.microsoft.com/office/drawing/2014/main" id="{DA74CF13-7312-317C-6595-39D65B300C86}"/>
              </a:ext>
            </a:extLst>
          </p:cNvPr>
          <p:cNvGrpSpPr/>
          <p:nvPr/>
        </p:nvGrpSpPr>
        <p:grpSpPr>
          <a:xfrm>
            <a:off x="-2487506" y="0"/>
            <a:ext cx="10714394" cy="6858000"/>
            <a:chOff x="-8999621" y="0"/>
            <a:chExt cx="10714394" cy="6858000"/>
          </a:xfrm>
        </p:grpSpPr>
        <p:grpSp>
          <p:nvGrpSpPr>
            <p:cNvPr id="28" name="Group 27">
              <a:extLst>
                <a:ext uri="{FF2B5EF4-FFF2-40B4-BE49-F238E27FC236}">
                  <a16:creationId xmlns:a16="http://schemas.microsoft.com/office/drawing/2014/main" id="{792CB401-0CCF-CD11-4E85-ACAA909A3CC3}"/>
                </a:ext>
              </a:extLst>
            </p:cNvPr>
            <p:cNvGrpSpPr/>
            <p:nvPr/>
          </p:nvGrpSpPr>
          <p:grpSpPr>
            <a:xfrm>
              <a:off x="-4804224" y="0"/>
              <a:ext cx="6518997" cy="6858000"/>
              <a:chOff x="-2093495" y="0"/>
              <a:chExt cx="4634163" cy="6858000"/>
            </a:xfrm>
          </p:grpSpPr>
          <p:sp>
            <p:nvSpPr>
              <p:cNvPr id="9" name="Rectangle: Rounded Corners 8">
                <a:extLst>
                  <a:ext uri="{FF2B5EF4-FFF2-40B4-BE49-F238E27FC236}">
                    <a16:creationId xmlns:a16="http://schemas.microsoft.com/office/drawing/2014/main" id="{9C86D7A3-1D3D-D7B1-DF90-217628A5C2ED}"/>
                  </a:ext>
                </a:extLst>
              </p:cNvPr>
              <p:cNvSpPr/>
              <p:nvPr/>
            </p:nvSpPr>
            <p:spPr>
              <a:xfrm>
                <a:off x="-505326" y="0"/>
                <a:ext cx="2442411" cy="6858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3085E36D-F365-DDCB-3102-4E86175A97B8}"/>
                  </a:ext>
                </a:extLst>
              </p:cNvPr>
              <p:cNvSpPr/>
              <p:nvPr/>
            </p:nvSpPr>
            <p:spPr>
              <a:xfrm>
                <a:off x="1566110" y="4800599"/>
                <a:ext cx="974558" cy="139792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308C91F-2548-0A0F-775A-AF434E529D47}"/>
                  </a:ext>
                </a:extLst>
              </p:cNvPr>
              <p:cNvSpPr/>
              <p:nvPr/>
            </p:nvSpPr>
            <p:spPr>
              <a:xfrm>
                <a:off x="-2093495" y="0"/>
                <a:ext cx="225191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7EF64217-663B-5685-C283-B1A34D3B23EC}"/>
                </a:ext>
              </a:extLst>
            </p:cNvPr>
            <p:cNvSpPr/>
            <p:nvPr/>
          </p:nvSpPr>
          <p:spPr>
            <a:xfrm>
              <a:off x="-8999621" y="0"/>
              <a:ext cx="4195397"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691E69F9-0A4C-CCF0-2C05-8DE6A22796BA}"/>
              </a:ext>
            </a:extLst>
          </p:cNvPr>
          <p:cNvSpPr txBox="1"/>
          <p:nvPr/>
        </p:nvSpPr>
        <p:spPr>
          <a:xfrm>
            <a:off x="179781" y="459915"/>
            <a:ext cx="4846878"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MY STORY</a:t>
            </a:r>
            <a:endParaRPr lang="en-US" sz="1600" b="1">
              <a:solidFill>
                <a:schemeClr val="bg2">
                  <a:lumMod val="25000"/>
                </a:schemeClr>
              </a:solidFill>
              <a:latin typeface="+mj-lt"/>
              <a:ea typeface="Calibri"/>
              <a:cs typeface="Calibri"/>
            </a:endParaRPr>
          </a:p>
          <a:p>
            <a:pPr indent="0">
              <a:buFont typeface="Arial" panose="020B0604020202020204" pitchFamily="34" charset="0"/>
              <a:buNone/>
            </a:pPr>
            <a:r>
              <a:rPr lang="en-US" sz="1400">
                <a:solidFill>
                  <a:schemeClr val="bg2">
                    <a:lumMod val="25000"/>
                  </a:schemeClr>
                </a:solidFill>
                <a:latin typeface="+mj-lt"/>
                <a:cs typeface="Calibri"/>
              </a:rPr>
              <a:t>As I was passing in society and when I joined Dyer &amp; Butler, I decided to stay stealth. At the time, I just wanted to live life as a male presenting person and not worry about what others thought of me if they knew I was trans. ​</a:t>
            </a:r>
          </a:p>
          <a:p>
            <a:pPr indent="0">
              <a:buFont typeface="Arial" panose="020B0604020202020204" pitchFamily="34" charset="0"/>
              <a:buNone/>
            </a:pPr>
            <a:endParaRPr lang="en-US" sz="1400">
              <a:solidFill>
                <a:schemeClr val="bg2">
                  <a:lumMod val="25000"/>
                </a:schemeClr>
              </a:solidFill>
              <a:latin typeface="+mj-lt"/>
              <a:cs typeface="Calibri"/>
            </a:endParaRPr>
          </a:p>
          <a:p>
            <a:pPr indent="0">
              <a:buFont typeface="Arial" panose="020B0604020202020204" pitchFamily="34" charset="0"/>
              <a:buNone/>
            </a:pPr>
            <a:r>
              <a:rPr lang="en-US" sz="1400">
                <a:solidFill>
                  <a:schemeClr val="bg2">
                    <a:lumMod val="25000"/>
                  </a:schemeClr>
                </a:solidFill>
                <a:latin typeface="+mj-lt"/>
                <a:cs typeface="Calibri"/>
              </a:rPr>
              <a:t>It was not until few of us colleagues came together to start the EDI group in 2021, did I see the gravity to start being a visible role model and advocating. I believe this helped alleviate a lot of preconceived assumptions about transgender people as I was already known to my colleagues. ​</a:t>
            </a:r>
          </a:p>
          <a:p>
            <a:pPr indent="0">
              <a:buFont typeface="Arial" panose="020B0604020202020204" pitchFamily="34" charset="0"/>
              <a:buNone/>
            </a:pPr>
            <a:endParaRPr lang="en-US" sz="1400">
              <a:solidFill>
                <a:schemeClr val="bg2">
                  <a:lumMod val="25000"/>
                </a:schemeClr>
              </a:solidFill>
              <a:latin typeface="+mj-lt"/>
              <a:cs typeface="Calibri"/>
            </a:endParaRPr>
          </a:p>
          <a:p>
            <a:pPr indent="0">
              <a:buFont typeface="Arial" panose="020B0604020202020204" pitchFamily="34" charset="0"/>
              <a:buNone/>
            </a:pPr>
            <a:r>
              <a:rPr lang="en-US" sz="1400">
                <a:solidFill>
                  <a:schemeClr val="bg2">
                    <a:lumMod val="25000"/>
                  </a:schemeClr>
                </a:solidFill>
                <a:latin typeface="+mj-lt"/>
                <a:cs typeface="Calibri"/>
              </a:rPr>
              <a:t>I continue to educate myself on EDI, LGBTQ+ matters, the trans community and intersectionality by being part of Building Equality and other community groups. Always at the ready to share my story and promote advocacy.​</a:t>
            </a:r>
          </a:p>
        </p:txBody>
      </p:sp>
      <p:sp>
        <p:nvSpPr>
          <p:cNvPr id="8" name="TextBox 1">
            <a:extLst>
              <a:ext uri="{FF2B5EF4-FFF2-40B4-BE49-F238E27FC236}">
                <a16:creationId xmlns:a16="http://schemas.microsoft.com/office/drawing/2014/main" id="{3632E8E9-BFE6-0B81-04E8-3C267FE1D9CC}"/>
              </a:ext>
            </a:extLst>
          </p:cNvPr>
          <p:cNvSpPr txBox="1"/>
          <p:nvPr/>
        </p:nvSpPr>
        <p:spPr>
          <a:xfrm>
            <a:off x="-24771" y="4657550"/>
            <a:ext cx="4835070"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a:solidFill>
                  <a:schemeClr val="tx2"/>
                </a:solidFill>
                <a:latin typeface="STXingkai"/>
                <a:ea typeface="STXingkai"/>
                <a:cs typeface="Arial"/>
              </a:rPr>
              <a:t>Be kind to yourself, </a:t>
            </a:r>
          </a:p>
          <a:p>
            <a:pPr algn="ctr"/>
            <a:r>
              <a:rPr lang="en-US" sz="4400">
                <a:solidFill>
                  <a:schemeClr val="tx2"/>
                </a:solidFill>
                <a:latin typeface="STXingkai"/>
                <a:ea typeface="STXingkai"/>
                <a:cs typeface="Arial"/>
              </a:rPr>
              <a:t>It does get better.</a:t>
            </a:r>
            <a:endParaRPr lang="en-US" sz="4400">
              <a:solidFill>
                <a:schemeClr val="tx2"/>
              </a:solidFill>
              <a:latin typeface="STXingkai"/>
              <a:ea typeface="STXingkai"/>
            </a:endParaRPr>
          </a:p>
        </p:txBody>
      </p:sp>
      <p:pic>
        <p:nvPicPr>
          <p:cNvPr id="2" name="Picture 10" descr="Two men holding ice cream cones in front of a mcdonald&amp;#39;s restaurant&#10;&#10;Description automatically generated">
            <a:extLst>
              <a:ext uri="{FF2B5EF4-FFF2-40B4-BE49-F238E27FC236}">
                <a16:creationId xmlns:a16="http://schemas.microsoft.com/office/drawing/2014/main" id="{22A7B59F-3A7F-4DCD-BC2B-66E09892B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809" y="3519937"/>
            <a:ext cx="2029257" cy="2275227"/>
          </a:xfrm>
          <a:prstGeom prst="rect">
            <a:avLst/>
          </a:prstGeom>
          <a:ln w="28575">
            <a:noFill/>
          </a:ln>
        </p:spPr>
      </p:pic>
      <p:pic>
        <p:nvPicPr>
          <p:cNvPr id="11" name="Picture 2" descr="A person standing next to a bird cage&#10;&#10;Description automatically generated">
            <a:extLst>
              <a:ext uri="{FF2B5EF4-FFF2-40B4-BE49-F238E27FC236}">
                <a16:creationId xmlns:a16="http://schemas.microsoft.com/office/drawing/2014/main" id="{82BFE78B-9070-3517-E899-228707BBA6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83" t="1678" r="2050" b="3569"/>
          <a:stretch/>
        </p:blipFill>
        <p:spPr bwMode="auto">
          <a:xfrm>
            <a:off x="5140449" y="841792"/>
            <a:ext cx="1960335" cy="24312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B29A42D-FB90-C914-833B-EC70694F9424}"/>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He/Him</a:t>
            </a:r>
            <a:endParaRPr lang="en-GB" sz="2000" b="1"/>
          </a:p>
        </p:txBody>
      </p:sp>
    </p:spTree>
    <p:extLst>
      <p:ext uri="{BB962C8B-B14F-4D97-AF65-F5344CB8AC3E}">
        <p14:creationId xmlns:p14="http://schemas.microsoft.com/office/powerpoint/2010/main" val="25096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973A5D4-F23F-2232-D78D-A4D5968AB91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96292" y="2243630"/>
            <a:ext cx="3527741" cy="3606655"/>
          </a:xfrm>
          <a:prstGeom prst="ellipse">
            <a:avLst/>
          </a:prstGeom>
          <a:noFill/>
        </p:spPr>
      </p:pic>
      <p:grpSp>
        <p:nvGrpSpPr>
          <p:cNvPr id="24" name="Group 23">
            <a:extLst>
              <a:ext uri="{FF2B5EF4-FFF2-40B4-BE49-F238E27FC236}">
                <a16:creationId xmlns:a16="http://schemas.microsoft.com/office/drawing/2014/main" id="{7E4F21E8-DEF3-0D40-3FFC-0003D3DE59CD}"/>
              </a:ext>
            </a:extLst>
          </p:cNvPr>
          <p:cNvGrpSpPr/>
          <p:nvPr/>
        </p:nvGrpSpPr>
        <p:grpSpPr>
          <a:xfrm>
            <a:off x="-6134100" y="0"/>
            <a:ext cx="9548597" cy="6858000"/>
            <a:chOff x="-2093495" y="0"/>
            <a:chExt cx="6787816" cy="6858000"/>
          </a:xfrm>
          <a:solidFill>
            <a:schemeClr val="accent1">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6" name="TextBox 5">
            <a:extLst>
              <a:ext uri="{FF2B5EF4-FFF2-40B4-BE49-F238E27FC236}">
                <a16:creationId xmlns:a16="http://schemas.microsoft.com/office/drawing/2014/main" id="{897AEF1F-107B-659D-8BC9-1B3F4AC99B6F}"/>
              </a:ext>
            </a:extLst>
          </p:cNvPr>
          <p:cNvSpPr txBox="1"/>
          <p:nvPr/>
        </p:nvSpPr>
        <p:spPr>
          <a:xfrm>
            <a:off x="7058527" y="5813514"/>
            <a:ext cx="4680286" cy="707886"/>
          </a:xfrm>
          <a:prstGeom prst="rect">
            <a:avLst/>
          </a:prstGeom>
          <a:noFill/>
        </p:spPr>
        <p:txBody>
          <a:bodyPr wrap="square">
            <a:spAutoFit/>
          </a:bodyPr>
          <a:lstStyle/>
          <a:p>
            <a:pPr algn="r"/>
            <a:r>
              <a:rPr lang="en-US" sz="4000" b="1">
                <a:solidFill>
                  <a:srgbClr val="FFFFFF"/>
                </a:solidFill>
              </a:rPr>
              <a:t>KATIE</a:t>
            </a:r>
            <a:endParaRPr lang="en-GB" sz="4000" b="1"/>
          </a:p>
        </p:txBody>
      </p:sp>
      <p:grpSp>
        <p:nvGrpSpPr>
          <p:cNvPr id="26" name="Group 25">
            <a:extLst>
              <a:ext uri="{FF2B5EF4-FFF2-40B4-BE49-F238E27FC236}">
                <a16:creationId xmlns:a16="http://schemas.microsoft.com/office/drawing/2014/main" id="{65F6E8BD-40F7-65D0-6378-59840035990F}"/>
              </a:ext>
            </a:extLst>
          </p:cNvPr>
          <p:cNvGrpSpPr/>
          <p:nvPr/>
        </p:nvGrpSpPr>
        <p:grpSpPr>
          <a:xfrm>
            <a:off x="-5520861" y="0"/>
            <a:ext cx="8095855" cy="6858000"/>
            <a:chOff x="-2093495" y="0"/>
            <a:chExt cx="5755104" cy="6858000"/>
          </a:xfrm>
          <a:solidFill>
            <a:schemeClr val="accent1">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72E7228C-155B-7A39-346E-77B7DF85D930}"/>
              </a:ext>
            </a:extLst>
          </p:cNvPr>
          <p:cNvSpPr txBox="1"/>
          <p:nvPr/>
        </p:nvSpPr>
        <p:spPr>
          <a:xfrm>
            <a:off x="3786067" y="471947"/>
            <a:ext cx="4142258" cy="51891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mj-lt"/>
                <a:ea typeface="Calibri"/>
                <a:cs typeface="Calibri"/>
              </a:rPr>
              <a:t>A BIT ABOUT ME</a:t>
            </a:r>
          </a:p>
          <a:p>
            <a:endParaRPr lang="en-US" b="1">
              <a:solidFill>
                <a:schemeClr val="bg1"/>
              </a:solidFill>
              <a:latin typeface="+mj-lt"/>
              <a:ea typeface="Calibri"/>
              <a:cs typeface="Calibri"/>
            </a:endParaRPr>
          </a:p>
          <a:p>
            <a:r>
              <a:rPr lang="en-US" b="1">
                <a:solidFill>
                  <a:schemeClr val="bg1"/>
                </a:solidFill>
                <a:latin typeface="+mj-lt"/>
                <a:ea typeface="Calibri"/>
                <a:cs typeface="Calibri"/>
              </a:rPr>
              <a:t>Katie Elouise Shepherd </a:t>
            </a:r>
            <a:endParaRPr lang="en-US">
              <a:solidFill>
                <a:schemeClr val="bg1"/>
              </a:solidFill>
              <a:latin typeface="+mj-lt"/>
              <a:cs typeface="Arial" panose="020B0604020202020204"/>
            </a:endParaRPr>
          </a:p>
          <a:p>
            <a:pPr marL="285750" indent="-285750">
              <a:buFont typeface="Arial" panose="020B0604020202020204" pitchFamily="34" charset="0"/>
              <a:buChar char="•"/>
            </a:pPr>
            <a:r>
              <a:rPr lang="en-US" sz="1600">
                <a:solidFill>
                  <a:schemeClr val="bg1"/>
                </a:solidFill>
                <a:latin typeface="+mj-lt"/>
                <a:ea typeface="Calibri"/>
                <a:cs typeface="Calibri"/>
              </a:rPr>
              <a:t>Senior Civil Engineer</a:t>
            </a:r>
            <a:endParaRPr lang="en-US" sz="1600">
              <a:solidFill>
                <a:schemeClr val="bg1"/>
              </a:solidFill>
              <a:latin typeface="+mj-lt"/>
              <a:cs typeface="Arial" panose="020B0604020202020204"/>
            </a:endParaRPr>
          </a:p>
          <a:p>
            <a:pPr marL="285750" indent="-285750">
              <a:lnSpc>
                <a:spcPct val="110000"/>
              </a:lnSpc>
              <a:spcBef>
                <a:spcPts val="0"/>
              </a:spcBef>
              <a:buFont typeface="Arial" panose="020B0604020202020204" pitchFamily="34" charset="0"/>
              <a:buChar char="•"/>
            </a:pPr>
            <a:r>
              <a:rPr lang="en-US" sz="1600">
                <a:solidFill>
                  <a:schemeClr val="bg1"/>
                </a:solidFill>
                <a:latin typeface="+mj-lt"/>
                <a:ea typeface="Calibri"/>
                <a:cs typeface="Calibri"/>
              </a:rPr>
              <a:t>Mott MacDonald</a:t>
            </a:r>
          </a:p>
          <a:p>
            <a:pPr marL="285750" indent="-285750">
              <a:lnSpc>
                <a:spcPct val="110000"/>
              </a:lnSpc>
              <a:spcBef>
                <a:spcPts val="0"/>
              </a:spcBef>
              <a:buFont typeface="Arial" panose="020B0604020202020204" pitchFamily="34" charset="0"/>
              <a:buChar char="•"/>
            </a:pPr>
            <a:r>
              <a:rPr lang="en-GB" sz="1600">
                <a:solidFill>
                  <a:schemeClr val="bg1"/>
                </a:solidFill>
                <a:latin typeface="+mj-lt"/>
                <a:cs typeface="Calibri"/>
              </a:rPr>
              <a:t>katie.shepherd@mottmac.com</a:t>
            </a:r>
          </a:p>
          <a:p>
            <a:pPr marL="285750" indent="-285750">
              <a:lnSpc>
                <a:spcPct val="110000"/>
              </a:lnSpc>
              <a:spcBef>
                <a:spcPts val="0"/>
              </a:spcBef>
              <a:buFont typeface="Arial" panose="020B0604020202020204" pitchFamily="34" charset="0"/>
              <a:buChar char="•"/>
            </a:pPr>
            <a:r>
              <a:rPr lang="en-GB" sz="1600">
                <a:solidFill>
                  <a:schemeClr val="bg1"/>
                </a:solidFill>
                <a:latin typeface="+mj-lt"/>
                <a:cs typeface="Calibri"/>
              </a:rPr>
              <a:t>Sheffield Office Advance Champion</a:t>
            </a:r>
          </a:p>
          <a:p>
            <a:pPr marL="285750" indent="-285750">
              <a:lnSpc>
                <a:spcPct val="110000"/>
              </a:lnSpc>
              <a:spcBef>
                <a:spcPts val="0"/>
              </a:spcBef>
              <a:buFont typeface="Arial" panose="020B0604020202020204" pitchFamily="34" charset="0"/>
              <a:buChar char="•"/>
            </a:pPr>
            <a:r>
              <a:rPr lang="en-GB" sz="1600">
                <a:solidFill>
                  <a:schemeClr val="bg1"/>
                </a:solidFill>
                <a:latin typeface="+mj-lt"/>
                <a:cs typeface="Calibri"/>
              </a:rPr>
              <a:t>Building Equality Sheffield City Region Chair</a:t>
            </a:r>
          </a:p>
          <a:p>
            <a:pPr marL="285750" indent="-285750">
              <a:lnSpc>
                <a:spcPct val="110000"/>
              </a:lnSpc>
              <a:spcBef>
                <a:spcPts val="0"/>
              </a:spcBef>
              <a:buFont typeface="Arial" panose="020B0604020202020204" pitchFamily="34" charset="0"/>
              <a:buChar char="•"/>
            </a:pPr>
            <a:r>
              <a:rPr lang="en-GB" sz="1600">
                <a:solidFill>
                  <a:schemeClr val="bg1"/>
                </a:solidFill>
                <a:latin typeface="+mj-lt"/>
                <a:cs typeface="Calibri"/>
              </a:rPr>
              <a:t>Building Equality National Executive member</a:t>
            </a:r>
          </a:p>
          <a:p>
            <a:pPr marL="285750" indent="-285750">
              <a:buFont typeface="Arial" panose="020B0604020202020204" pitchFamily="34" charset="0"/>
              <a:buChar char="•"/>
            </a:pPr>
            <a:endParaRPr lang="en-US" sz="1600">
              <a:solidFill>
                <a:schemeClr val="bg1"/>
              </a:solidFill>
              <a:latin typeface="+mj-lt"/>
              <a:ea typeface="Calibri"/>
              <a:cs typeface="Calibri"/>
            </a:endParaRPr>
          </a:p>
          <a:p>
            <a:endParaRPr lang="en-US" sz="1600" b="1">
              <a:solidFill>
                <a:schemeClr val="bg1"/>
              </a:solidFill>
              <a:latin typeface="+mj-lt"/>
              <a:ea typeface="Calibri"/>
              <a:cs typeface="Calibri"/>
            </a:endParaRPr>
          </a:p>
          <a:p>
            <a:r>
              <a:rPr lang="en-US" sz="1600" b="1">
                <a:solidFill>
                  <a:schemeClr val="bg1"/>
                </a:solidFill>
                <a:latin typeface="+mj-lt"/>
                <a:ea typeface="Calibri"/>
                <a:cs typeface="Calibri"/>
              </a:rPr>
              <a:t>MY JOURNEY:</a:t>
            </a:r>
            <a:r>
              <a:rPr lang="en-US" sz="1600" b="1">
                <a:solidFill>
                  <a:schemeClr val="bg1"/>
                </a:solidFill>
                <a:latin typeface="+mj-lt"/>
                <a:ea typeface="Calibri"/>
                <a:cs typeface="Arial" panose="020B0604020202020204"/>
              </a:rPr>
              <a:t> </a:t>
            </a:r>
          </a:p>
          <a:p>
            <a:r>
              <a:rPr lang="en-US" sz="1400">
                <a:solidFill>
                  <a:schemeClr val="bg1"/>
                </a:solidFill>
                <a:latin typeface="+mj-lt"/>
                <a:cs typeface="Calibri"/>
              </a:rPr>
              <a:t>I’ve been a been a visibly “Out” transgender woman and part of Building Equality, though knew I was me for 38 years before ”Coming out”.</a:t>
            </a:r>
          </a:p>
          <a:p>
            <a:endParaRPr lang="en-US" sz="1400">
              <a:solidFill>
                <a:schemeClr val="bg1"/>
              </a:solidFill>
              <a:latin typeface="+mj-lt"/>
              <a:ea typeface="Calibri"/>
              <a:cs typeface="Calibri"/>
            </a:endParaRPr>
          </a:p>
          <a:p>
            <a:endParaRPr lang="en-US" sz="1400">
              <a:solidFill>
                <a:schemeClr val="bg1"/>
              </a:solidFill>
              <a:latin typeface="+mj-lt"/>
              <a:ea typeface="Calibri"/>
              <a:cs typeface="Calibri"/>
            </a:endParaRPr>
          </a:p>
          <a:p>
            <a:endParaRPr lang="en-US" sz="1400">
              <a:solidFill>
                <a:schemeClr val="bg1"/>
              </a:solidFill>
              <a:latin typeface="+mj-lt"/>
              <a:ea typeface="Calibri"/>
              <a:cs typeface="Calibri"/>
            </a:endParaRPr>
          </a:p>
        </p:txBody>
      </p:sp>
      <p:grpSp>
        <p:nvGrpSpPr>
          <p:cNvPr id="36" name="Group 35">
            <a:extLst>
              <a:ext uri="{FF2B5EF4-FFF2-40B4-BE49-F238E27FC236}">
                <a16:creationId xmlns:a16="http://schemas.microsoft.com/office/drawing/2014/main" id="{7DDF5CC8-8E4D-A700-DEF6-F92272EA2930}"/>
              </a:ext>
            </a:extLst>
          </p:cNvPr>
          <p:cNvGrpSpPr/>
          <p:nvPr/>
        </p:nvGrpSpPr>
        <p:grpSpPr>
          <a:xfrm>
            <a:off x="-9192126" y="0"/>
            <a:ext cx="10714394" cy="6858000"/>
            <a:chOff x="-8999621" y="0"/>
            <a:chExt cx="10714394" cy="6858000"/>
          </a:xfrm>
          <a:solidFill>
            <a:schemeClr val="accent1">
              <a:lumMod val="20000"/>
              <a:lumOff val="80000"/>
            </a:schemeClr>
          </a:solidFill>
        </p:grpSpPr>
        <p:grpSp>
          <p:nvGrpSpPr>
            <p:cNvPr id="37" name="Group 36">
              <a:extLst>
                <a:ext uri="{FF2B5EF4-FFF2-40B4-BE49-F238E27FC236}">
                  <a16:creationId xmlns:a16="http://schemas.microsoft.com/office/drawing/2014/main" id="{0DC1B786-2B9F-5FAD-7743-F91BCD3A84C9}"/>
                </a:ext>
              </a:extLst>
            </p:cNvPr>
            <p:cNvGrpSpPr/>
            <p:nvPr/>
          </p:nvGrpSpPr>
          <p:grpSpPr>
            <a:xfrm>
              <a:off x="-4804224" y="0"/>
              <a:ext cx="6518997" cy="6858000"/>
              <a:chOff x="-2093495" y="0"/>
              <a:chExt cx="4634163" cy="6858000"/>
            </a:xfrm>
            <a:grpFill/>
          </p:grpSpPr>
          <p:sp>
            <p:nvSpPr>
              <p:cNvPr id="39" name="Rectangle: Rounded Corners 38">
                <a:extLst>
                  <a:ext uri="{FF2B5EF4-FFF2-40B4-BE49-F238E27FC236}">
                    <a16:creationId xmlns:a16="http://schemas.microsoft.com/office/drawing/2014/main" id="{89E74B4E-CE66-35D7-879B-FF24135102D6}"/>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31C2FD39-47A4-7D48-6394-67FC91A2858B}"/>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3E71906-5AFF-AFED-3502-1D9659195F1F}"/>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a:extLst>
                <a:ext uri="{FF2B5EF4-FFF2-40B4-BE49-F238E27FC236}">
                  <a16:creationId xmlns:a16="http://schemas.microsoft.com/office/drawing/2014/main" id="{DB63AED5-D648-75E8-025B-4464C9D9729B}"/>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BFFA4B0D-FE5F-EC99-33C7-1B7F52C31F69}"/>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She/Her</a:t>
            </a:r>
            <a:endParaRPr lang="en-GB" sz="2000" b="1"/>
          </a:p>
        </p:txBody>
      </p:sp>
    </p:spTree>
    <p:extLst>
      <p:ext uri="{BB962C8B-B14F-4D97-AF65-F5344CB8AC3E}">
        <p14:creationId xmlns:p14="http://schemas.microsoft.com/office/powerpoint/2010/main" val="131476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1314450" y="0"/>
            <a:ext cx="9548597" cy="6858000"/>
            <a:chOff x="-2093495" y="0"/>
            <a:chExt cx="6787816" cy="6858000"/>
          </a:xfrm>
          <a:solidFill>
            <a:schemeClr val="accent1">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a:extLst>
              <a:ext uri="{FF2B5EF4-FFF2-40B4-BE49-F238E27FC236}">
                <a16:creationId xmlns:a16="http://schemas.microsoft.com/office/drawing/2014/main" id="{65F6E8BD-40F7-65D0-6378-59840035990F}"/>
              </a:ext>
            </a:extLst>
          </p:cNvPr>
          <p:cNvGrpSpPr/>
          <p:nvPr/>
        </p:nvGrpSpPr>
        <p:grpSpPr>
          <a:xfrm>
            <a:off x="-5520861" y="0"/>
            <a:ext cx="8095855" cy="6858000"/>
            <a:chOff x="-2093495" y="0"/>
            <a:chExt cx="5755104" cy="6858000"/>
          </a:xfrm>
          <a:solidFill>
            <a:schemeClr val="accent1">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8CF3C3B1-B764-C7AC-F932-D1BFD7CAE6E0}"/>
              </a:ext>
            </a:extLst>
          </p:cNvPr>
          <p:cNvSpPr txBox="1"/>
          <p:nvPr/>
        </p:nvSpPr>
        <p:spPr>
          <a:xfrm>
            <a:off x="2635676" y="628357"/>
            <a:ext cx="4580361" cy="54938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MY STORY</a:t>
            </a:r>
            <a:endParaRPr lang="en-US" sz="1600" b="1">
              <a:solidFill>
                <a:schemeClr val="bg2">
                  <a:lumMod val="25000"/>
                </a:schemeClr>
              </a:solidFill>
              <a:latin typeface="+mj-lt"/>
              <a:ea typeface="Calibri"/>
              <a:cs typeface="Calibri"/>
            </a:endParaRPr>
          </a:p>
          <a:p>
            <a:pPr marL="0" indent="0">
              <a:lnSpc>
                <a:spcPct val="100000"/>
              </a:lnSpc>
              <a:spcBef>
                <a:spcPct val="0"/>
              </a:spcBef>
              <a:spcAft>
                <a:spcPts val="1800"/>
              </a:spcAft>
              <a:buNone/>
            </a:pPr>
            <a:r>
              <a:rPr lang="en-GB" sz="1400">
                <a:solidFill>
                  <a:schemeClr val="bg2">
                    <a:lumMod val="10000"/>
                  </a:schemeClr>
                </a:solidFill>
                <a:latin typeface="Arial"/>
                <a:cs typeface="Arial"/>
              </a:rPr>
              <a:t>I’ve been with Mott MacDonald for over 23 years and generally stayed within Highways, I’m the Signing &amp; Lining person for our Northern Region and based in Sheffield, South Yorkshire in the UK (over the border from Manchester).</a:t>
            </a:r>
            <a:endParaRPr lang="en-US" sz="1400">
              <a:solidFill>
                <a:schemeClr val="bg2">
                  <a:lumMod val="10000"/>
                </a:schemeClr>
              </a:solidFill>
            </a:endParaRPr>
          </a:p>
          <a:p>
            <a:pPr marL="0" indent="0">
              <a:lnSpc>
                <a:spcPct val="100000"/>
              </a:lnSpc>
              <a:spcBef>
                <a:spcPct val="0"/>
              </a:spcBef>
              <a:spcAft>
                <a:spcPts val="1800"/>
              </a:spcAft>
              <a:buNone/>
            </a:pPr>
            <a:r>
              <a:rPr lang="en-GB" sz="1400">
                <a:solidFill>
                  <a:schemeClr val="bg2">
                    <a:lumMod val="10000"/>
                  </a:schemeClr>
                </a:solidFill>
                <a:latin typeface="Arial"/>
                <a:cs typeface="Arial"/>
              </a:rPr>
              <a:t>Day to day role includes the technical side of all the road markings and associated road signs.</a:t>
            </a:r>
          </a:p>
          <a:p>
            <a:pPr marL="0" indent="0">
              <a:lnSpc>
                <a:spcPct val="100000"/>
              </a:lnSpc>
              <a:spcBef>
                <a:spcPct val="0"/>
              </a:spcBef>
              <a:spcAft>
                <a:spcPts val="1800"/>
              </a:spcAft>
              <a:buNone/>
            </a:pPr>
            <a:r>
              <a:rPr lang="en-GB" sz="1400">
                <a:solidFill>
                  <a:schemeClr val="bg2">
                    <a:lumMod val="10000"/>
                  </a:schemeClr>
                </a:solidFill>
                <a:latin typeface="Arial"/>
                <a:cs typeface="Arial"/>
              </a:rPr>
              <a:t>Developing my own knowledge of equality, diversity and inclusion and how that can be factored in making highway and public realm spaces safer for all.</a:t>
            </a:r>
          </a:p>
          <a:p>
            <a:pPr marL="0" indent="0">
              <a:lnSpc>
                <a:spcPct val="100000"/>
              </a:lnSpc>
              <a:spcBef>
                <a:spcPct val="0"/>
              </a:spcBef>
              <a:spcAft>
                <a:spcPts val="1800"/>
              </a:spcAft>
              <a:buNone/>
            </a:pPr>
            <a:r>
              <a:rPr lang="en-GB" sz="1400">
                <a:solidFill>
                  <a:schemeClr val="bg2">
                    <a:lumMod val="10000"/>
                  </a:schemeClr>
                </a:solidFill>
                <a:latin typeface="Arial"/>
                <a:cs typeface="Arial"/>
              </a:rPr>
              <a:t>Figuring out who I am, who I’d like to be and wish to achieve, whilst learning to adapt to the ongoing physical and psychological issues.</a:t>
            </a:r>
          </a:p>
          <a:p>
            <a:pPr marL="0" indent="0">
              <a:lnSpc>
                <a:spcPct val="100000"/>
              </a:lnSpc>
              <a:spcBef>
                <a:spcPct val="0"/>
              </a:spcBef>
              <a:spcAft>
                <a:spcPts val="1800"/>
              </a:spcAft>
              <a:buNone/>
            </a:pPr>
            <a:r>
              <a:rPr lang="en-GB" sz="1400">
                <a:solidFill>
                  <a:schemeClr val="bg2">
                    <a:lumMod val="10000"/>
                  </a:schemeClr>
                </a:solidFill>
                <a:latin typeface="Arial"/>
                <a:cs typeface="Arial"/>
              </a:rPr>
              <a:t>Currently spending my spare time out split between BE / </a:t>
            </a:r>
            <a:r>
              <a:rPr lang="en-GB" sz="1400" err="1">
                <a:solidFill>
                  <a:schemeClr val="bg2">
                    <a:lumMod val="10000"/>
                  </a:schemeClr>
                </a:solidFill>
                <a:latin typeface="Arial"/>
                <a:cs typeface="Arial"/>
              </a:rPr>
              <a:t>SAYiT</a:t>
            </a:r>
            <a:r>
              <a:rPr lang="en-GB" sz="1400">
                <a:solidFill>
                  <a:schemeClr val="bg2">
                    <a:lumMod val="10000"/>
                  </a:schemeClr>
                </a:solidFill>
                <a:latin typeface="Arial"/>
                <a:cs typeface="Arial"/>
              </a:rPr>
              <a:t> &amp; training 25-50k in preparation for my Ultra 100k trek challenges.</a:t>
            </a:r>
            <a:endParaRPr lang="en-US" sz="1800">
              <a:solidFill>
                <a:schemeClr val="bg2">
                  <a:lumMod val="25000"/>
                </a:schemeClr>
              </a:solidFill>
              <a:latin typeface="+mj-lt"/>
              <a:ea typeface="Calibri"/>
              <a:cs typeface="Calibri"/>
            </a:endParaRPr>
          </a:p>
          <a:p>
            <a:endParaRPr lang="en-US" sz="1400">
              <a:solidFill>
                <a:schemeClr val="bg2">
                  <a:lumMod val="25000"/>
                </a:schemeClr>
              </a:solidFill>
              <a:latin typeface="+mj-lt"/>
              <a:ea typeface="Calibri"/>
              <a:cs typeface="Calibri"/>
            </a:endParaRPr>
          </a:p>
          <a:p>
            <a:endParaRPr lang="en-US" sz="1400">
              <a:solidFill>
                <a:schemeClr val="bg2">
                  <a:lumMod val="25000"/>
                </a:schemeClr>
              </a:solidFill>
              <a:latin typeface="+mj-lt"/>
              <a:ea typeface="Calibri"/>
              <a:cs typeface="Calibri"/>
            </a:endParaRPr>
          </a:p>
        </p:txBody>
      </p:sp>
      <p:grpSp>
        <p:nvGrpSpPr>
          <p:cNvPr id="12" name="Group 11">
            <a:extLst>
              <a:ext uri="{FF2B5EF4-FFF2-40B4-BE49-F238E27FC236}">
                <a16:creationId xmlns:a16="http://schemas.microsoft.com/office/drawing/2014/main" id="{3BBE571A-2629-B187-EE2D-F4BF647CE9A1}"/>
              </a:ext>
            </a:extLst>
          </p:cNvPr>
          <p:cNvGrpSpPr/>
          <p:nvPr/>
        </p:nvGrpSpPr>
        <p:grpSpPr>
          <a:xfrm>
            <a:off x="-8999621" y="0"/>
            <a:ext cx="10714394" cy="6858000"/>
            <a:chOff x="-8999621" y="0"/>
            <a:chExt cx="10714394" cy="6858000"/>
          </a:xfrm>
          <a:solidFill>
            <a:schemeClr val="accent1">
              <a:lumMod val="20000"/>
              <a:lumOff val="80000"/>
            </a:schemeClr>
          </a:solidFill>
        </p:grpSpPr>
        <p:grpSp>
          <p:nvGrpSpPr>
            <p:cNvPr id="16" name="Group 15">
              <a:extLst>
                <a:ext uri="{FF2B5EF4-FFF2-40B4-BE49-F238E27FC236}">
                  <a16:creationId xmlns:a16="http://schemas.microsoft.com/office/drawing/2014/main" id="{818D0F16-C553-6CCC-D38A-79276A855FE7}"/>
                </a:ext>
              </a:extLst>
            </p:cNvPr>
            <p:cNvGrpSpPr/>
            <p:nvPr/>
          </p:nvGrpSpPr>
          <p:grpSpPr>
            <a:xfrm>
              <a:off x="-4804224" y="0"/>
              <a:ext cx="6518997" cy="6858000"/>
              <a:chOff x="-2093495" y="0"/>
              <a:chExt cx="4634163" cy="6858000"/>
            </a:xfrm>
            <a:grpFill/>
          </p:grpSpPr>
          <p:sp>
            <p:nvSpPr>
              <p:cNvPr id="20" name="Rectangle: Rounded Corners 19">
                <a:extLst>
                  <a:ext uri="{FF2B5EF4-FFF2-40B4-BE49-F238E27FC236}">
                    <a16:creationId xmlns:a16="http://schemas.microsoft.com/office/drawing/2014/main" id="{1CE6DFF3-4F6C-5A82-4D97-6C07E12C1965}"/>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256427D-FF44-CAA8-F5E6-3CE142688F66}"/>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BC34055-278D-5920-706F-3753AC93912A}"/>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E611021C-2A31-E160-1DFA-448799A02839}"/>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00B9EE53-ADBE-0D24-AA0D-CB590E9C06E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96292" y="2243630"/>
            <a:ext cx="3527741" cy="3606655"/>
          </a:xfrm>
          <a:prstGeom prst="ellipse">
            <a:avLst/>
          </a:prstGeom>
          <a:noFill/>
        </p:spPr>
      </p:pic>
      <p:sp>
        <p:nvSpPr>
          <p:cNvPr id="4" name="TextBox 3">
            <a:extLst>
              <a:ext uri="{FF2B5EF4-FFF2-40B4-BE49-F238E27FC236}">
                <a16:creationId xmlns:a16="http://schemas.microsoft.com/office/drawing/2014/main" id="{97236056-FC28-E21C-07B8-367A6D43FEF1}"/>
              </a:ext>
            </a:extLst>
          </p:cNvPr>
          <p:cNvSpPr txBox="1"/>
          <p:nvPr/>
        </p:nvSpPr>
        <p:spPr>
          <a:xfrm>
            <a:off x="7058527" y="5813514"/>
            <a:ext cx="4680286" cy="707886"/>
          </a:xfrm>
          <a:prstGeom prst="rect">
            <a:avLst/>
          </a:prstGeom>
          <a:noFill/>
        </p:spPr>
        <p:txBody>
          <a:bodyPr wrap="square">
            <a:spAutoFit/>
          </a:bodyPr>
          <a:lstStyle/>
          <a:p>
            <a:pPr algn="r"/>
            <a:r>
              <a:rPr lang="en-US" sz="4000" b="1">
                <a:solidFill>
                  <a:srgbClr val="FFFFFF"/>
                </a:solidFill>
              </a:rPr>
              <a:t>KATIE</a:t>
            </a:r>
            <a:endParaRPr lang="en-GB" sz="4000" b="1"/>
          </a:p>
        </p:txBody>
      </p:sp>
      <p:sp>
        <p:nvSpPr>
          <p:cNvPr id="5" name="TextBox 4">
            <a:extLst>
              <a:ext uri="{FF2B5EF4-FFF2-40B4-BE49-F238E27FC236}">
                <a16:creationId xmlns:a16="http://schemas.microsoft.com/office/drawing/2014/main" id="{7A1E089D-56D8-D4A4-4A3B-790419DD913E}"/>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She/Her</a:t>
            </a:r>
            <a:endParaRPr lang="en-GB" sz="2000" b="1"/>
          </a:p>
        </p:txBody>
      </p:sp>
    </p:spTree>
    <p:extLst>
      <p:ext uri="{BB962C8B-B14F-4D97-AF65-F5344CB8AC3E}">
        <p14:creationId xmlns:p14="http://schemas.microsoft.com/office/powerpoint/2010/main" val="288328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1314450" y="0"/>
            <a:ext cx="9548597" cy="6858000"/>
            <a:chOff x="-2093495" y="0"/>
            <a:chExt cx="6787816" cy="6858000"/>
          </a:xfrm>
          <a:solidFill>
            <a:schemeClr val="accent1">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a:extLst>
              <a:ext uri="{FF2B5EF4-FFF2-40B4-BE49-F238E27FC236}">
                <a16:creationId xmlns:a16="http://schemas.microsoft.com/office/drawing/2014/main" id="{65F6E8BD-40F7-65D0-6378-59840035990F}"/>
              </a:ext>
            </a:extLst>
          </p:cNvPr>
          <p:cNvGrpSpPr/>
          <p:nvPr/>
        </p:nvGrpSpPr>
        <p:grpSpPr>
          <a:xfrm>
            <a:off x="131033" y="0"/>
            <a:ext cx="8095855" cy="6858000"/>
            <a:chOff x="-2093495" y="0"/>
            <a:chExt cx="5755104" cy="6858000"/>
          </a:xfrm>
          <a:solidFill>
            <a:schemeClr val="accent1">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691E69F9-0A4C-CCF0-2C05-8DE6A22796BA}"/>
              </a:ext>
            </a:extLst>
          </p:cNvPr>
          <p:cNvSpPr txBox="1"/>
          <p:nvPr/>
        </p:nvSpPr>
        <p:spPr>
          <a:xfrm>
            <a:off x="1743922" y="459915"/>
            <a:ext cx="531460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How Do You Describe Yourself?</a:t>
            </a:r>
            <a:endParaRPr lang="en-US" sz="1600" b="1">
              <a:solidFill>
                <a:schemeClr val="bg2">
                  <a:lumMod val="25000"/>
                </a:schemeClr>
              </a:solidFill>
              <a:latin typeface="+mj-lt"/>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I would describe myself as a woman.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I’m just me, I’m not trying to “pass” though would like to one day, I’m doing this to be my true self, and just happy to finally be me, I just want to be accepted for me and as a woman in the office and wear whatever I am comfortable with, generally skirts or dresses, which I appreciate may be an issue for some of my colleagues who have known me for a long time.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I will forever and always be a parent to my four, though I’m a Grandma to both of my Grandchildren, and I’m conscious that I’m not trying to replace their Mum.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I want people to know that I'm still me. I'm the same person as always on the inside and in hindsight I would have liked to give people at work more guidance on what they </a:t>
            </a:r>
            <a:r>
              <a:rPr kumimoji="0" lang="en-GB" sz="1400" b="1" i="0" u="none" strike="noStrike" kern="1200" cap="none" spc="0" normalizeH="0" baseline="0" noProof="0">
                <a:ln>
                  <a:noFill/>
                </a:ln>
                <a:solidFill>
                  <a:schemeClr val="bg2">
                    <a:lumMod val="10000"/>
                  </a:schemeClr>
                </a:solidFill>
                <a:effectLst/>
                <a:uLnTx/>
                <a:uFillTx/>
                <a:latin typeface="Arial" panose="020B0604020202020204"/>
                <a:ea typeface="+mn-ea"/>
                <a:cs typeface="+mn-cs"/>
              </a:rPr>
              <a:t>could</a:t>
            </a: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 say.</a:t>
            </a:r>
          </a:p>
        </p:txBody>
      </p:sp>
      <p:grpSp>
        <p:nvGrpSpPr>
          <p:cNvPr id="21" name="Group 20">
            <a:extLst>
              <a:ext uri="{FF2B5EF4-FFF2-40B4-BE49-F238E27FC236}">
                <a16:creationId xmlns:a16="http://schemas.microsoft.com/office/drawing/2014/main" id="{C8F83BFC-8DAE-8AEA-5245-0FFBC875F3A2}"/>
              </a:ext>
            </a:extLst>
          </p:cNvPr>
          <p:cNvGrpSpPr/>
          <p:nvPr/>
        </p:nvGrpSpPr>
        <p:grpSpPr>
          <a:xfrm>
            <a:off x="-8999621" y="0"/>
            <a:ext cx="10714394" cy="6858000"/>
            <a:chOff x="-8999621" y="0"/>
            <a:chExt cx="10714394" cy="6858000"/>
          </a:xfrm>
          <a:solidFill>
            <a:schemeClr val="accent1">
              <a:lumMod val="20000"/>
              <a:lumOff val="80000"/>
            </a:schemeClr>
          </a:solidFill>
        </p:grpSpPr>
        <p:grpSp>
          <p:nvGrpSpPr>
            <p:cNvPr id="29" name="Group 28">
              <a:extLst>
                <a:ext uri="{FF2B5EF4-FFF2-40B4-BE49-F238E27FC236}">
                  <a16:creationId xmlns:a16="http://schemas.microsoft.com/office/drawing/2014/main" id="{D42F3883-F8C0-BD99-F494-A718134044C4}"/>
                </a:ext>
              </a:extLst>
            </p:cNvPr>
            <p:cNvGrpSpPr/>
            <p:nvPr/>
          </p:nvGrpSpPr>
          <p:grpSpPr>
            <a:xfrm>
              <a:off x="-4804224" y="0"/>
              <a:ext cx="6518997" cy="6858000"/>
              <a:chOff x="-2093495" y="0"/>
              <a:chExt cx="4634163" cy="6858000"/>
            </a:xfrm>
            <a:grpFill/>
          </p:grpSpPr>
          <p:sp>
            <p:nvSpPr>
              <p:cNvPr id="31" name="Rectangle: Rounded Corners 30">
                <a:extLst>
                  <a:ext uri="{FF2B5EF4-FFF2-40B4-BE49-F238E27FC236}">
                    <a16:creationId xmlns:a16="http://schemas.microsoft.com/office/drawing/2014/main" id="{06F8A046-7CC8-2284-47EB-48C0CDDCDBB7}"/>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8CE0591C-DE5D-EBD2-B51A-CF373BCFF5A4}"/>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EB9B2C6-441D-35D6-B8D1-0499059313EE}"/>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a:extLst>
                <a:ext uri="{FF2B5EF4-FFF2-40B4-BE49-F238E27FC236}">
                  <a16:creationId xmlns:a16="http://schemas.microsoft.com/office/drawing/2014/main" id="{AC1C4D79-DB7C-CF9D-A4EF-72E36D6BB6FB}"/>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4E0B3337-1181-3B24-9145-EC5576CD5B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96292" y="2243630"/>
            <a:ext cx="3527741" cy="3606655"/>
          </a:xfrm>
          <a:prstGeom prst="ellipse">
            <a:avLst/>
          </a:prstGeom>
          <a:noFill/>
        </p:spPr>
      </p:pic>
      <p:sp>
        <p:nvSpPr>
          <p:cNvPr id="4" name="TextBox 3">
            <a:extLst>
              <a:ext uri="{FF2B5EF4-FFF2-40B4-BE49-F238E27FC236}">
                <a16:creationId xmlns:a16="http://schemas.microsoft.com/office/drawing/2014/main" id="{2883B411-6EB6-1383-534A-FB0BB875A9EE}"/>
              </a:ext>
            </a:extLst>
          </p:cNvPr>
          <p:cNvSpPr txBox="1"/>
          <p:nvPr/>
        </p:nvSpPr>
        <p:spPr>
          <a:xfrm>
            <a:off x="7058527" y="5813514"/>
            <a:ext cx="4680286" cy="707886"/>
          </a:xfrm>
          <a:prstGeom prst="rect">
            <a:avLst/>
          </a:prstGeom>
          <a:noFill/>
        </p:spPr>
        <p:txBody>
          <a:bodyPr wrap="square">
            <a:spAutoFit/>
          </a:bodyPr>
          <a:lstStyle/>
          <a:p>
            <a:pPr algn="r"/>
            <a:r>
              <a:rPr lang="en-US" sz="4000" b="1">
                <a:solidFill>
                  <a:srgbClr val="FFFFFF"/>
                </a:solidFill>
              </a:rPr>
              <a:t>KATIE</a:t>
            </a:r>
            <a:endParaRPr lang="en-GB" sz="4000" b="1"/>
          </a:p>
        </p:txBody>
      </p:sp>
      <p:sp>
        <p:nvSpPr>
          <p:cNvPr id="8" name="TextBox 7">
            <a:extLst>
              <a:ext uri="{FF2B5EF4-FFF2-40B4-BE49-F238E27FC236}">
                <a16:creationId xmlns:a16="http://schemas.microsoft.com/office/drawing/2014/main" id="{FAB7DEEB-E856-D48A-223E-FBF851C3C619}"/>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She/Her</a:t>
            </a:r>
            <a:endParaRPr lang="en-GB" sz="2000" b="1"/>
          </a:p>
        </p:txBody>
      </p:sp>
      <p:pic>
        <p:nvPicPr>
          <p:cNvPr id="10" name="Picture 9" descr="A person with purple hair&#10;&#10;Description automatically generated with medium confidence">
            <a:extLst>
              <a:ext uri="{FF2B5EF4-FFF2-40B4-BE49-F238E27FC236}">
                <a16:creationId xmlns:a16="http://schemas.microsoft.com/office/drawing/2014/main" id="{343CBA3A-362E-CF7A-17CB-8BE3A8EBB4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1850016" y="4430719"/>
            <a:ext cx="1868048" cy="1834531"/>
          </a:xfrm>
          <a:prstGeom prst="rect">
            <a:avLst/>
          </a:prstGeom>
          <a:noFill/>
        </p:spPr>
      </p:pic>
      <p:pic>
        <p:nvPicPr>
          <p:cNvPr id="11" name="Picture 10" descr="A couple of women posing for the camera&#10;&#10;Description automatically generated with low confidence">
            <a:extLst>
              <a:ext uri="{FF2B5EF4-FFF2-40B4-BE49-F238E27FC236}">
                <a16:creationId xmlns:a16="http://schemas.microsoft.com/office/drawing/2014/main" id="{3B355483-1371-326F-EA29-EEE0A3643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86283" y="4662920"/>
            <a:ext cx="1868473" cy="1403776"/>
          </a:xfrm>
          <a:prstGeom prst="rect">
            <a:avLst/>
          </a:prstGeom>
          <a:noFill/>
        </p:spPr>
      </p:pic>
      <p:pic>
        <p:nvPicPr>
          <p:cNvPr id="12" name="Picture 11">
            <a:extLst>
              <a:ext uri="{FF2B5EF4-FFF2-40B4-BE49-F238E27FC236}">
                <a16:creationId xmlns:a16="http://schemas.microsoft.com/office/drawing/2014/main" id="{AFCB2907-1BF3-3202-39F3-A34F6DC55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5944" y="4413959"/>
            <a:ext cx="1868049" cy="1868049"/>
          </a:xfrm>
          <a:prstGeom prst="rect">
            <a:avLst/>
          </a:prstGeom>
          <a:ln>
            <a:solidFill>
              <a:schemeClr val="accent6">
                <a:lumMod val="40000"/>
                <a:lumOff val="60000"/>
              </a:schemeClr>
            </a:solidFill>
          </a:ln>
        </p:spPr>
      </p:pic>
    </p:spTree>
    <p:extLst>
      <p:ext uri="{BB962C8B-B14F-4D97-AF65-F5344CB8AC3E}">
        <p14:creationId xmlns:p14="http://schemas.microsoft.com/office/powerpoint/2010/main" val="1685346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1314450" y="0"/>
            <a:ext cx="9548597" cy="6858000"/>
            <a:chOff x="-2093495" y="0"/>
            <a:chExt cx="6787816" cy="6858000"/>
          </a:xfrm>
          <a:solidFill>
            <a:schemeClr val="accent1">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a:extLst>
              <a:ext uri="{FF2B5EF4-FFF2-40B4-BE49-F238E27FC236}">
                <a16:creationId xmlns:a16="http://schemas.microsoft.com/office/drawing/2014/main" id="{65F6E8BD-40F7-65D0-6378-59840035990F}"/>
              </a:ext>
            </a:extLst>
          </p:cNvPr>
          <p:cNvGrpSpPr/>
          <p:nvPr/>
        </p:nvGrpSpPr>
        <p:grpSpPr>
          <a:xfrm>
            <a:off x="131033" y="0"/>
            <a:ext cx="8095855" cy="6858000"/>
            <a:chOff x="-2093495" y="0"/>
            <a:chExt cx="5755104" cy="6858000"/>
          </a:xfrm>
          <a:solidFill>
            <a:schemeClr val="accent1">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DA74CF13-7312-317C-6595-39D65B300C86}"/>
              </a:ext>
            </a:extLst>
          </p:cNvPr>
          <p:cNvGrpSpPr/>
          <p:nvPr/>
        </p:nvGrpSpPr>
        <p:grpSpPr>
          <a:xfrm>
            <a:off x="-2487506" y="0"/>
            <a:ext cx="10714394" cy="6858000"/>
            <a:chOff x="-8999621" y="0"/>
            <a:chExt cx="10714394" cy="6858000"/>
          </a:xfrm>
          <a:solidFill>
            <a:schemeClr val="accent1">
              <a:lumMod val="20000"/>
              <a:lumOff val="80000"/>
            </a:schemeClr>
          </a:solidFill>
        </p:grpSpPr>
        <p:grpSp>
          <p:nvGrpSpPr>
            <p:cNvPr id="28" name="Group 27">
              <a:extLst>
                <a:ext uri="{FF2B5EF4-FFF2-40B4-BE49-F238E27FC236}">
                  <a16:creationId xmlns:a16="http://schemas.microsoft.com/office/drawing/2014/main" id="{792CB401-0CCF-CD11-4E85-ACAA909A3CC3}"/>
                </a:ext>
              </a:extLst>
            </p:cNvPr>
            <p:cNvGrpSpPr/>
            <p:nvPr/>
          </p:nvGrpSpPr>
          <p:grpSpPr>
            <a:xfrm>
              <a:off x="-4804224" y="0"/>
              <a:ext cx="6518997" cy="6858000"/>
              <a:chOff x="-2093495" y="0"/>
              <a:chExt cx="4634163" cy="6858000"/>
            </a:xfrm>
            <a:grpFill/>
          </p:grpSpPr>
          <p:sp>
            <p:nvSpPr>
              <p:cNvPr id="9" name="Rectangle: Rounded Corners 8">
                <a:extLst>
                  <a:ext uri="{FF2B5EF4-FFF2-40B4-BE49-F238E27FC236}">
                    <a16:creationId xmlns:a16="http://schemas.microsoft.com/office/drawing/2014/main" id="{9C86D7A3-1D3D-D7B1-DF90-217628A5C2ED}"/>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3085E36D-F365-DDCB-3102-4E86175A97B8}"/>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308C91F-2548-0A0F-775A-AF434E529D47}"/>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7EF64217-663B-5685-C283-B1A34D3B23EC}"/>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691E69F9-0A4C-CCF0-2C05-8DE6A22796BA}"/>
              </a:ext>
            </a:extLst>
          </p:cNvPr>
          <p:cNvSpPr txBox="1"/>
          <p:nvPr/>
        </p:nvSpPr>
        <p:spPr>
          <a:xfrm>
            <a:off x="179780" y="459915"/>
            <a:ext cx="7136511"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MY INSPIRATION</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b="1">
                <a:solidFill>
                  <a:schemeClr val="bg2">
                    <a:lumMod val="25000"/>
                  </a:schemeClr>
                </a:solidFill>
                <a:latin typeface="+mj-lt"/>
                <a:ea typeface="Calibri"/>
                <a:cs typeface="Calibri"/>
              </a:rPr>
              <a:t>“</a:t>
            </a: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Never forget how far you’ve come.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Everything you have gotten through.</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All the times you have pushed on even when you felt you couldn’t.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All the mornings you got out of bed no matter how hard it was.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All the times you wanted to give up but you got through another day.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Never forget how much strength you have developed along the way.</a:t>
            </a:r>
            <a:r>
              <a:rPr kumimoji="0" lang="en-US" sz="1400" b="1" i="0" u="none" strike="noStrike" kern="1200" cap="none" spc="0" normalizeH="0" baseline="0" noProof="0">
                <a:ln>
                  <a:noFill/>
                </a:ln>
                <a:solidFill>
                  <a:schemeClr val="bg2">
                    <a:lumMod val="25000"/>
                  </a:schemeClr>
                </a:solidFill>
                <a:effectLst/>
                <a:uLnTx/>
                <a:uFillTx/>
                <a:latin typeface="+mj-lt"/>
                <a:cs typeface="Calibri"/>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b="1">
              <a:solidFill>
                <a:schemeClr val="bg2">
                  <a:lumMod val="25000"/>
                </a:schemeClr>
              </a:solidFill>
              <a:latin typeface="+mj-lt"/>
              <a:cs typeface="Calibri"/>
            </a:endParaRPr>
          </a:p>
          <a:p>
            <a:pPr>
              <a:defRPr/>
            </a:pPr>
            <a:r>
              <a:rPr kumimoji="0" lang="en-US" sz="1400" b="1" i="0" u="none" strike="noStrike" kern="1200" cap="none" spc="0" normalizeH="0" baseline="0" noProof="0">
                <a:ln>
                  <a:noFill/>
                </a:ln>
                <a:solidFill>
                  <a:schemeClr val="bg2">
                    <a:lumMod val="25000"/>
                  </a:schemeClr>
                </a:solidFill>
                <a:effectLst/>
                <a:uLnTx/>
                <a:uFillTx/>
                <a:latin typeface="+mj-lt"/>
                <a:cs typeface="Calibri"/>
              </a:rPr>
              <a:t>“</a:t>
            </a: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When a flower doesn’t bloom, you fix the environment in which it grows, not the flower.”</a:t>
            </a:r>
          </a:p>
          <a:p>
            <a:pPr>
              <a:defRPr/>
            </a:pPr>
            <a:endParaRPr lang="en-GB" sz="1400">
              <a:solidFill>
                <a:schemeClr val="bg2">
                  <a:lumMod val="10000"/>
                </a:schemeClr>
              </a:solidFill>
              <a:latin typeface="Arial" panose="020B060402020202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2">
                    <a:lumMod val="10000"/>
                  </a:schemeClr>
                </a:solidFill>
                <a:effectLst/>
                <a:uLnTx/>
                <a:uFillTx/>
                <a:latin typeface="Arial" panose="020B0604020202020204"/>
                <a:cs typeface="Calibri"/>
              </a:rPr>
              <a:t>“</a:t>
            </a: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You seriously have no idea what people are dealing with in their personal life.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So just be nice, its that simple.</a:t>
            </a:r>
            <a:r>
              <a:rPr kumimoji="0" lang="en-GB" sz="1400" b="1" i="0" u="none" strike="noStrike" kern="1200" cap="none" spc="0" normalizeH="0" baseline="0" noProof="0">
                <a:ln>
                  <a:noFill/>
                </a:ln>
                <a:solidFill>
                  <a:schemeClr val="bg2">
                    <a:lumMod val="10000"/>
                  </a:schemeClr>
                </a:solidFill>
                <a:effectLst/>
                <a:uLnTx/>
                <a:uFillTx/>
                <a:latin typeface="Arial" panose="020B0604020202020204"/>
                <a:cs typeface="Calibri"/>
              </a:rPr>
              <a:t>”</a:t>
            </a:r>
          </a:p>
          <a:p>
            <a:pPr>
              <a:defRPr/>
            </a:pPr>
            <a:endParaRPr lang="en-GB" sz="1400" b="1">
              <a:solidFill>
                <a:schemeClr val="bg2">
                  <a:lumMod val="10000"/>
                </a:schemeClr>
              </a:solidFill>
              <a:latin typeface="Arial" panose="020B0604020202020204"/>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2">
                    <a:lumMod val="10000"/>
                  </a:schemeClr>
                </a:solidFill>
                <a:effectLst/>
                <a:uLnTx/>
                <a:uFillTx/>
                <a:latin typeface="Arial" panose="020B0604020202020204"/>
                <a:cs typeface="Calibri"/>
              </a:rPr>
              <a:t>“</a:t>
            </a: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Maybe not today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maybe not tomorrow,</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or even in a year,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you will look back at your journey and say with relief…</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rPr>
              <a:t>I made it.</a:t>
            </a:r>
            <a:r>
              <a:rPr kumimoji="0" lang="en-GB" sz="1400" b="1" i="0" u="none" strike="noStrike" kern="1200" cap="none" spc="0" normalizeH="0" baseline="0" noProof="0">
                <a:ln>
                  <a:noFill/>
                </a:ln>
                <a:solidFill>
                  <a:schemeClr val="bg2">
                    <a:lumMod val="10000"/>
                  </a:schemeClr>
                </a:solidFill>
                <a:effectLst/>
                <a:uLnTx/>
                <a:uFillTx/>
                <a:latin typeface="Arial" panose="020B0604020202020204"/>
                <a:cs typeface="Calibri"/>
              </a:rPr>
              <a:t>”</a:t>
            </a:r>
            <a:endParaRPr kumimoji="0" lang="en-US" sz="1400" b="1" i="0" u="none" strike="noStrike" kern="1200" cap="none" spc="0" normalizeH="0" baseline="0" noProof="0">
              <a:ln>
                <a:noFill/>
              </a:ln>
              <a:solidFill>
                <a:schemeClr val="bg2">
                  <a:lumMod val="25000"/>
                </a:schemeClr>
              </a:solidFill>
              <a:effectLst/>
              <a:uLnTx/>
              <a:uFillTx/>
              <a:latin typeface="+mj-lt"/>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b="1">
              <a:solidFill>
                <a:schemeClr val="bg2">
                  <a:lumMod val="25000"/>
                </a:schemeClr>
              </a:solidFill>
              <a:latin typeface="+mj-lt"/>
              <a:ea typeface="+mn-ea"/>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A0678A7A-DAA3-7C4A-F6D4-B1E9DDF065A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96292" y="2243630"/>
            <a:ext cx="3527741" cy="3606655"/>
          </a:xfrm>
          <a:prstGeom prst="ellipse">
            <a:avLst/>
          </a:prstGeom>
          <a:noFill/>
        </p:spPr>
      </p:pic>
      <p:sp>
        <p:nvSpPr>
          <p:cNvPr id="5" name="TextBox 4">
            <a:extLst>
              <a:ext uri="{FF2B5EF4-FFF2-40B4-BE49-F238E27FC236}">
                <a16:creationId xmlns:a16="http://schemas.microsoft.com/office/drawing/2014/main" id="{70AD0331-5C8D-9BAC-9164-A12928D038B6}"/>
              </a:ext>
            </a:extLst>
          </p:cNvPr>
          <p:cNvSpPr txBox="1"/>
          <p:nvPr/>
        </p:nvSpPr>
        <p:spPr>
          <a:xfrm>
            <a:off x="7058527" y="5813514"/>
            <a:ext cx="4680286" cy="707886"/>
          </a:xfrm>
          <a:prstGeom prst="rect">
            <a:avLst/>
          </a:prstGeom>
          <a:noFill/>
        </p:spPr>
        <p:txBody>
          <a:bodyPr wrap="square">
            <a:spAutoFit/>
          </a:bodyPr>
          <a:lstStyle/>
          <a:p>
            <a:pPr algn="r"/>
            <a:r>
              <a:rPr lang="en-US" sz="4000" b="1">
                <a:solidFill>
                  <a:srgbClr val="FFFFFF"/>
                </a:solidFill>
              </a:rPr>
              <a:t>KATIE</a:t>
            </a:r>
            <a:endParaRPr lang="en-GB" sz="4000" b="1"/>
          </a:p>
        </p:txBody>
      </p:sp>
      <p:sp>
        <p:nvSpPr>
          <p:cNvPr id="7" name="TextBox 6">
            <a:extLst>
              <a:ext uri="{FF2B5EF4-FFF2-40B4-BE49-F238E27FC236}">
                <a16:creationId xmlns:a16="http://schemas.microsoft.com/office/drawing/2014/main" id="{C73B6C67-6D30-2FB4-DA1B-C90038FB394A}"/>
              </a:ext>
            </a:extLst>
          </p:cNvPr>
          <p:cNvSpPr txBox="1"/>
          <p:nvPr/>
        </p:nvSpPr>
        <p:spPr>
          <a:xfrm>
            <a:off x="9210175" y="6411164"/>
            <a:ext cx="2442411" cy="400110"/>
          </a:xfrm>
          <a:prstGeom prst="rect">
            <a:avLst/>
          </a:prstGeom>
          <a:noFill/>
        </p:spPr>
        <p:txBody>
          <a:bodyPr wrap="square">
            <a:spAutoFit/>
          </a:bodyPr>
          <a:lstStyle/>
          <a:p>
            <a:pPr algn="r"/>
            <a:r>
              <a:rPr lang="en-US" sz="2000" b="1">
                <a:solidFill>
                  <a:srgbClr val="FFFFFF"/>
                </a:solidFill>
              </a:rPr>
              <a:t>She/Her</a:t>
            </a:r>
            <a:endParaRPr lang="en-GB" sz="2000" b="1"/>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0" name="Ink 49">
                <a:extLst>
                  <a:ext uri="{FF2B5EF4-FFF2-40B4-BE49-F238E27FC236}">
                    <a16:creationId xmlns:a16="http://schemas.microsoft.com/office/drawing/2014/main" id="{EBD020EB-A6D0-F853-0DA8-3290AC7083E7}"/>
                  </a:ext>
                </a:extLst>
              </p14:cNvPr>
              <p14:cNvContentPartPr/>
              <p14:nvPr/>
            </p14:nvContentPartPr>
            <p14:xfrm>
              <a:off x="614905" y="4704514"/>
              <a:ext cx="1884029" cy="764204"/>
            </p14:xfrm>
          </p:contentPart>
        </mc:Choice>
        <mc:Fallback xmlns="">
          <p:pic>
            <p:nvPicPr>
              <p:cNvPr id="20" name="Ink 49">
                <a:extLst>
                  <a:ext uri="{FF2B5EF4-FFF2-40B4-BE49-F238E27FC236}">
                    <a16:creationId xmlns:a16="http://schemas.microsoft.com/office/drawing/2014/main" id="{EBD020EB-A6D0-F853-0DA8-3290AC7083E7}"/>
                  </a:ext>
                </a:extLst>
              </p:cNvPr>
              <p:cNvPicPr/>
              <p:nvPr/>
            </p:nvPicPr>
            <p:blipFill>
              <a:blip r:embed="rId4"/>
              <a:stretch>
                <a:fillRect/>
              </a:stretch>
            </p:blipFill>
            <p:spPr>
              <a:xfrm>
                <a:off x="573870" y="4673557"/>
                <a:ext cx="1955661" cy="83583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1" name="Ink 20">
                <a:extLst>
                  <a:ext uri="{FF2B5EF4-FFF2-40B4-BE49-F238E27FC236}">
                    <a16:creationId xmlns:a16="http://schemas.microsoft.com/office/drawing/2014/main" id="{2F70BCEB-6A4C-0E2A-D530-CC0583158FF3}"/>
                  </a:ext>
                </a:extLst>
              </p14:cNvPr>
              <p14:cNvContentPartPr/>
              <p14:nvPr/>
            </p14:nvContentPartPr>
            <p14:xfrm>
              <a:off x="2547226" y="4844337"/>
              <a:ext cx="986286" cy="557602"/>
            </p14:xfrm>
          </p:contentPart>
        </mc:Choice>
        <mc:Fallback xmlns="">
          <p:pic>
            <p:nvPicPr>
              <p:cNvPr id="21" name="Ink 20">
                <a:extLst>
                  <a:ext uri="{FF2B5EF4-FFF2-40B4-BE49-F238E27FC236}">
                    <a16:creationId xmlns:a16="http://schemas.microsoft.com/office/drawing/2014/main" id="{2F70BCEB-6A4C-0E2A-D530-CC0583158FF3}"/>
                  </a:ext>
                </a:extLst>
              </p:cNvPr>
              <p:cNvPicPr/>
              <p:nvPr/>
            </p:nvPicPr>
            <p:blipFill>
              <a:blip r:embed="rId6"/>
              <a:stretch>
                <a:fillRect/>
              </a:stretch>
            </p:blipFill>
            <p:spPr>
              <a:xfrm>
                <a:off x="2506191" y="4803300"/>
                <a:ext cx="1068357" cy="63967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9" name="Ink 28">
                <a:extLst>
                  <a:ext uri="{FF2B5EF4-FFF2-40B4-BE49-F238E27FC236}">
                    <a16:creationId xmlns:a16="http://schemas.microsoft.com/office/drawing/2014/main" id="{9D75A479-5AC9-7FA3-0C71-DEB745DC01C8}"/>
                  </a:ext>
                </a:extLst>
              </p14:cNvPr>
              <p14:cNvContentPartPr/>
              <p14:nvPr/>
            </p14:nvContentPartPr>
            <p14:xfrm>
              <a:off x="3721827" y="4454096"/>
              <a:ext cx="908603" cy="563851"/>
            </p14:xfrm>
          </p:contentPart>
        </mc:Choice>
        <mc:Fallback xmlns="">
          <p:pic>
            <p:nvPicPr>
              <p:cNvPr id="29" name="Ink 28">
                <a:extLst>
                  <a:ext uri="{FF2B5EF4-FFF2-40B4-BE49-F238E27FC236}">
                    <a16:creationId xmlns:a16="http://schemas.microsoft.com/office/drawing/2014/main" id="{9D75A479-5AC9-7FA3-0C71-DEB745DC01C8}"/>
                  </a:ext>
                </a:extLst>
              </p:cNvPr>
              <p:cNvPicPr/>
              <p:nvPr/>
            </p:nvPicPr>
            <p:blipFill>
              <a:blip r:embed="rId8"/>
              <a:stretch>
                <a:fillRect/>
              </a:stretch>
            </p:blipFill>
            <p:spPr>
              <a:xfrm>
                <a:off x="3690868" y="4423151"/>
                <a:ext cx="969801" cy="62502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0" name="Ink 57">
                <a:extLst>
                  <a:ext uri="{FF2B5EF4-FFF2-40B4-BE49-F238E27FC236}">
                    <a16:creationId xmlns:a16="http://schemas.microsoft.com/office/drawing/2014/main" id="{1DA86845-FF40-5FB5-17BD-F5CADCEFBA19}"/>
                  </a:ext>
                </a:extLst>
              </p14:cNvPr>
              <p14:cNvContentPartPr/>
              <p14:nvPr/>
            </p14:nvContentPartPr>
            <p14:xfrm>
              <a:off x="1712895" y="5602064"/>
              <a:ext cx="951686" cy="542384"/>
            </p14:xfrm>
          </p:contentPart>
        </mc:Choice>
        <mc:Fallback xmlns="">
          <p:pic>
            <p:nvPicPr>
              <p:cNvPr id="30" name="Ink 57">
                <a:extLst>
                  <a:ext uri="{FF2B5EF4-FFF2-40B4-BE49-F238E27FC236}">
                    <a16:creationId xmlns:a16="http://schemas.microsoft.com/office/drawing/2014/main" id="{1DA86845-FF40-5FB5-17BD-F5CADCEFBA19}"/>
                  </a:ext>
                </a:extLst>
              </p:cNvPr>
              <p:cNvPicPr/>
              <p:nvPr/>
            </p:nvPicPr>
            <p:blipFill>
              <a:blip r:embed="rId10"/>
              <a:stretch>
                <a:fillRect/>
              </a:stretch>
            </p:blipFill>
            <p:spPr>
              <a:xfrm>
                <a:off x="1671846" y="5561034"/>
                <a:ext cx="1033784" cy="6244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31" name="Ink 72">
                <a:extLst>
                  <a:ext uri="{FF2B5EF4-FFF2-40B4-BE49-F238E27FC236}">
                    <a16:creationId xmlns:a16="http://schemas.microsoft.com/office/drawing/2014/main" id="{B6E8363F-DA9C-AA7D-6AD9-556636C6330A}"/>
                  </a:ext>
                </a:extLst>
              </p14:cNvPr>
              <p14:cNvContentPartPr/>
              <p14:nvPr/>
            </p14:nvContentPartPr>
            <p14:xfrm>
              <a:off x="4663098" y="5839963"/>
              <a:ext cx="131643" cy="181009"/>
            </p14:xfrm>
          </p:contentPart>
        </mc:Choice>
        <mc:Fallback xmlns="">
          <p:pic>
            <p:nvPicPr>
              <p:cNvPr id="31" name="Ink 72">
                <a:extLst>
                  <a:ext uri="{FF2B5EF4-FFF2-40B4-BE49-F238E27FC236}">
                    <a16:creationId xmlns:a16="http://schemas.microsoft.com/office/drawing/2014/main" id="{B6E8363F-DA9C-AA7D-6AD9-556636C6330A}"/>
                  </a:ext>
                </a:extLst>
              </p:cNvPr>
              <p:cNvPicPr/>
              <p:nvPr/>
            </p:nvPicPr>
            <p:blipFill>
              <a:blip r:embed="rId12"/>
              <a:stretch>
                <a:fillRect/>
              </a:stretch>
            </p:blipFill>
            <p:spPr>
              <a:xfrm>
                <a:off x="4632165" y="5809015"/>
                <a:ext cx="192789" cy="24218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2" name="Ink 80">
                <a:extLst>
                  <a:ext uri="{FF2B5EF4-FFF2-40B4-BE49-F238E27FC236}">
                    <a16:creationId xmlns:a16="http://schemas.microsoft.com/office/drawing/2014/main" id="{88CC8CCA-5C3E-85D2-FB8E-BAB77EA77E78}"/>
                  </a:ext>
                </a:extLst>
              </p14:cNvPr>
              <p14:cNvContentPartPr/>
              <p14:nvPr/>
            </p14:nvContentPartPr>
            <p14:xfrm>
              <a:off x="2852655" y="5446703"/>
              <a:ext cx="1521807" cy="705683"/>
            </p14:xfrm>
          </p:contentPart>
        </mc:Choice>
        <mc:Fallback xmlns="">
          <p:pic>
            <p:nvPicPr>
              <p:cNvPr id="32" name="Ink 80">
                <a:extLst>
                  <a:ext uri="{FF2B5EF4-FFF2-40B4-BE49-F238E27FC236}">
                    <a16:creationId xmlns:a16="http://schemas.microsoft.com/office/drawing/2014/main" id="{88CC8CCA-5C3E-85D2-FB8E-BAB77EA77E78}"/>
                  </a:ext>
                </a:extLst>
              </p:cNvPr>
              <p:cNvPicPr/>
              <p:nvPr/>
            </p:nvPicPr>
            <p:blipFill>
              <a:blip r:embed="rId14"/>
              <a:stretch>
                <a:fillRect/>
              </a:stretch>
            </p:blipFill>
            <p:spPr>
              <a:xfrm>
                <a:off x="2821686" y="5415739"/>
                <a:ext cx="1583025" cy="76689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33" name="Ink 101">
                <a:extLst>
                  <a:ext uri="{FF2B5EF4-FFF2-40B4-BE49-F238E27FC236}">
                    <a16:creationId xmlns:a16="http://schemas.microsoft.com/office/drawing/2014/main" id="{99C85BA4-7F6C-D75C-AE15-3AEE2472A2B3}"/>
                  </a:ext>
                </a:extLst>
              </p14:cNvPr>
              <p14:cNvContentPartPr/>
              <p14:nvPr/>
            </p14:nvContentPartPr>
            <p14:xfrm>
              <a:off x="5131953" y="4439012"/>
              <a:ext cx="459485" cy="531003"/>
            </p14:xfrm>
          </p:contentPart>
        </mc:Choice>
        <mc:Fallback xmlns="">
          <p:pic>
            <p:nvPicPr>
              <p:cNvPr id="33" name="Ink 101">
                <a:extLst>
                  <a:ext uri="{FF2B5EF4-FFF2-40B4-BE49-F238E27FC236}">
                    <a16:creationId xmlns:a16="http://schemas.microsoft.com/office/drawing/2014/main" id="{99C85BA4-7F6C-D75C-AE15-3AEE2472A2B3}"/>
                  </a:ext>
                </a:extLst>
              </p:cNvPr>
              <p:cNvPicPr/>
              <p:nvPr/>
            </p:nvPicPr>
            <p:blipFill>
              <a:blip r:embed="rId16"/>
              <a:stretch>
                <a:fillRect/>
              </a:stretch>
            </p:blipFill>
            <p:spPr>
              <a:xfrm>
                <a:off x="5116469" y="4423532"/>
                <a:ext cx="490093" cy="56160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4" name="Ink 106">
                <a:extLst>
                  <a:ext uri="{FF2B5EF4-FFF2-40B4-BE49-F238E27FC236}">
                    <a16:creationId xmlns:a16="http://schemas.microsoft.com/office/drawing/2014/main" id="{416B7F87-60E4-8818-02C4-6491C0D22888}"/>
                  </a:ext>
                </a:extLst>
              </p14:cNvPr>
              <p14:cNvContentPartPr/>
              <p14:nvPr/>
            </p14:nvContentPartPr>
            <p14:xfrm>
              <a:off x="5013513" y="4239572"/>
              <a:ext cx="470878" cy="284805"/>
            </p14:xfrm>
          </p:contentPart>
        </mc:Choice>
        <mc:Fallback xmlns="">
          <p:pic>
            <p:nvPicPr>
              <p:cNvPr id="34" name="Ink 106">
                <a:extLst>
                  <a:ext uri="{FF2B5EF4-FFF2-40B4-BE49-F238E27FC236}">
                    <a16:creationId xmlns:a16="http://schemas.microsoft.com/office/drawing/2014/main" id="{416B7F87-60E4-8818-02C4-6491C0D22888}"/>
                  </a:ext>
                </a:extLst>
              </p:cNvPr>
              <p:cNvPicPr/>
              <p:nvPr/>
            </p:nvPicPr>
            <p:blipFill>
              <a:blip r:embed="rId18"/>
              <a:stretch>
                <a:fillRect/>
              </a:stretch>
            </p:blipFill>
            <p:spPr>
              <a:xfrm>
                <a:off x="4998033" y="4224090"/>
                <a:ext cx="501478" cy="31541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5" name="Ink 111">
                <a:extLst>
                  <a:ext uri="{FF2B5EF4-FFF2-40B4-BE49-F238E27FC236}">
                    <a16:creationId xmlns:a16="http://schemas.microsoft.com/office/drawing/2014/main" id="{6B36F260-83D6-9DFA-DFC6-FD88D6ED14E8}"/>
                  </a:ext>
                </a:extLst>
              </p14:cNvPr>
              <p14:cNvContentPartPr/>
              <p14:nvPr/>
            </p14:nvContentPartPr>
            <p14:xfrm>
              <a:off x="5094513" y="4563572"/>
              <a:ext cx="137023" cy="394296"/>
            </p14:xfrm>
          </p:contentPart>
        </mc:Choice>
        <mc:Fallback xmlns="">
          <p:pic>
            <p:nvPicPr>
              <p:cNvPr id="35" name="Ink 111">
                <a:extLst>
                  <a:ext uri="{FF2B5EF4-FFF2-40B4-BE49-F238E27FC236}">
                    <a16:creationId xmlns:a16="http://schemas.microsoft.com/office/drawing/2014/main" id="{6B36F260-83D6-9DFA-DFC6-FD88D6ED14E8}"/>
                  </a:ext>
                </a:extLst>
              </p:cNvPr>
              <p:cNvPicPr/>
              <p:nvPr/>
            </p:nvPicPr>
            <p:blipFill>
              <a:blip r:embed="rId20"/>
              <a:stretch>
                <a:fillRect/>
              </a:stretch>
            </p:blipFill>
            <p:spPr>
              <a:xfrm>
                <a:off x="5079048" y="4548088"/>
                <a:ext cx="167592" cy="42490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36" name="Ink 35">
                <a:extLst>
                  <a:ext uri="{FF2B5EF4-FFF2-40B4-BE49-F238E27FC236}">
                    <a16:creationId xmlns:a16="http://schemas.microsoft.com/office/drawing/2014/main" id="{D305CAA1-3AC6-E9E7-442B-E8DFA53A3D82}"/>
                  </a:ext>
                </a:extLst>
              </p14:cNvPr>
              <p14:cNvContentPartPr/>
              <p14:nvPr/>
            </p14:nvContentPartPr>
            <p14:xfrm>
              <a:off x="1375505" y="6419562"/>
              <a:ext cx="3420510" cy="279742"/>
            </p14:xfrm>
          </p:contentPart>
        </mc:Choice>
        <mc:Fallback xmlns="">
          <p:pic>
            <p:nvPicPr>
              <p:cNvPr id="36" name="Ink 35">
                <a:extLst>
                  <a:ext uri="{FF2B5EF4-FFF2-40B4-BE49-F238E27FC236}">
                    <a16:creationId xmlns:a16="http://schemas.microsoft.com/office/drawing/2014/main" id="{D305CAA1-3AC6-E9E7-442B-E8DFA53A3D82}"/>
                  </a:ext>
                </a:extLst>
              </p:cNvPr>
              <p:cNvPicPr/>
              <p:nvPr/>
            </p:nvPicPr>
            <p:blipFill>
              <a:blip r:embed="rId22"/>
              <a:stretch>
                <a:fillRect/>
              </a:stretch>
            </p:blipFill>
            <p:spPr>
              <a:xfrm>
                <a:off x="1360026" y="6404081"/>
                <a:ext cx="3451108" cy="31034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37" name="Ink 36">
                <a:extLst>
                  <a:ext uri="{FF2B5EF4-FFF2-40B4-BE49-F238E27FC236}">
                    <a16:creationId xmlns:a16="http://schemas.microsoft.com/office/drawing/2014/main" id="{0F3B7DCD-A8E7-7200-811C-5F2557AF32B1}"/>
                  </a:ext>
                </a:extLst>
              </p14:cNvPr>
              <p14:cNvContentPartPr/>
              <p14:nvPr/>
            </p14:nvContentPartPr>
            <p14:xfrm>
              <a:off x="4717587" y="4494855"/>
              <a:ext cx="405372" cy="470877"/>
            </p14:xfrm>
          </p:contentPart>
        </mc:Choice>
        <mc:Fallback xmlns="">
          <p:pic>
            <p:nvPicPr>
              <p:cNvPr id="37" name="Ink 36">
                <a:extLst>
                  <a:ext uri="{FF2B5EF4-FFF2-40B4-BE49-F238E27FC236}">
                    <a16:creationId xmlns:a16="http://schemas.microsoft.com/office/drawing/2014/main" id="{0F3B7DCD-A8E7-7200-811C-5F2557AF32B1}"/>
                  </a:ext>
                </a:extLst>
              </p:cNvPr>
              <p:cNvPicPr/>
              <p:nvPr/>
            </p:nvPicPr>
            <p:blipFill>
              <a:blip r:embed="rId24"/>
              <a:stretch>
                <a:fillRect/>
              </a:stretch>
            </p:blipFill>
            <p:spPr>
              <a:xfrm>
                <a:off x="4702107" y="4479387"/>
                <a:ext cx="435973" cy="501453"/>
              </a:xfrm>
              <a:prstGeom prst="rect">
                <a:avLst/>
              </a:prstGeom>
            </p:spPr>
          </p:pic>
        </mc:Fallback>
      </mc:AlternateContent>
    </p:spTree>
    <p:extLst>
      <p:ext uri="{BB962C8B-B14F-4D97-AF65-F5344CB8AC3E}">
        <p14:creationId xmlns:p14="http://schemas.microsoft.com/office/powerpoint/2010/main" val="1357187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6704208" y="0"/>
            <a:ext cx="9548597" cy="6858000"/>
            <a:chOff x="-2093495" y="0"/>
            <a:chExt cx="6787816" cy="6858000"/>
          </a:xfrm>
          <a:solidFill>
            <a:schemeClr val="accent5">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a:extLst>
              <a:ext uri="{FF2B5EF4-FFF2-40B4-BE49-F238E27FC236}">
                <a16:creationId xmlns:a16="http://schemas.microsoft.com/office/drawing/2014/main" id="{65F6E8BD-40F7-65D0-6378-59840035990F}"/>
              </a:ext>
            </a:extLst>
          </p:cNvPr>
          <p:cNvGrpSpPr/>
          <p:nvPr/>
        </p:nvGrpSpPr>
        <p:grpSpPr>
          <a:xfrm>
            <a:off x="-6100542" y="0"/>
            <a:ext cx="8095855" cy="6858000"/>
            <a:chOff x="-2093495" y="0"/>
            <a:chExt cx="5755104" cy="6858000"/>
          </a:xfrm>
          <a:solidFill>
            <a:schemeClr val="accent5">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72E7228C-155B-7A39-346E-77B7DF85D930}"/>
              </a:ext>
            </a:extLst>
          </p:cNvPr>
          <p:cNvSpPr txBox="1"/>
          <p:nvPr/>
        </p:nvSpPr>
        <p:spPr>
          <a:xfrm>
            <a:off x="3282728" y="355612"/>
            <a:ext cx="5500571"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mj-lt"/>
                <a:ea typeface="Calibri"/>
                <a:cs typeface="Calibri"/>
              </a:rPr>
              <a:t>Our Story</a:t>
            </a:r>
          </a:p>
          <a:p>
            <a:r>
              <a:rPr lang="en-US" sz="1600">
                <a:solidFill>
                  <a:schemeClr val="bg1"/>
                </a:solidFill>
              </a:rPr>
              <a:t>In December 2011, my non-identical twin children, Santiago and Alicia, were born in Santiago, Chile. 29-weeks premature, it was a high-risk birth and the twins were in incubators for seven weeks after being born. In the end, thanks to all the doctors and nurses, everything went very well.</a:t>
            </a:r>
            <a:endParaRPr lang="en-US" sz="1600">
              <a:solidFill>
                <a:schemeClr val="bg1"/>
              </a:solidFill>
              <a:cs typeface="Arial" panose="020B0604020202020204"/>
            </a:endParaRPr>
          </a:p>
          <a:p>
            <a:endParaRPr lang="en-US" sz="1600">
              <a:solidFill>
                <a:schemeClr val="bg1"/>
              </a:solidFill>
              <a:cs typeface="Arial" panose="020B0604020202020204"/>
            </a:endParaRPr>
          </a:p>
          <a:p>
            <a:r>
              <a:rPr lang="en-US" sz="1600">
                <a:solidFill>
                  <a:schemeClr val="bg1"/>
                </a:solidFill>
                <a:cs typeface="Arial" panose="020B0604020202020204"/>
              </a:rPr>
              <a:t>During the pregnancy, the </a:t>
            </a:r>
            <a:r>
              <a:rPr lang="en-US" sz="1600" err="1">
                <a:solidFill>
                  <a:schemeClr val="bg1"/>
                </a:solidFill>
                <a:cs typeface="Arial" panose="020B0604020202020204"/>
              </a:rPr>
              <a:t>gynaecologist</a:t>
            </a:r>
            <a:r>
              <a:rPr lang="en-US" sz="1600">
                <a:solidFill>
                  <a:schemeClr val="bg1"/>
                </a:solidFill>
                <a:cs typeface="Arial" panose="020B0604020202020204"/>
              </a:rPr>
              <a:t> confirmed from the ultrasounds that two little boys were coming. We decided to name the first to be born Joaquín and the second Santiago. We always thought we had two boys, and that's how we started our family life.</a:t>
            </a:r>
            <a:endParaRPr lang="en-US" sz="1600">
              <a:solidFill>
                <a:schemeClr val="bg1"/>
              </a:solidFill>
            </a:endParaRPr>
          </a:p>
          <a:p>
            <a:endParaRPr lang="en-US" sz="1600">
              <a:solidFill>
                <a:schemeClr val="bg1"/>
              </a:solidFill>
              <a:cs typeface="Arial" panose="020B0604020202020204"/>
            </a:endParaRPr>
          </a:p>
          <a:p>
            <a:r>
              <a:rPr lang="en-US" sz="1600">
                <a:solidFill>
                  <a:schemeClr val="bg1"/>
                </a:solidFill>
                <a:cs typeface="Arial" panose="020B0604020202020204"/>
              </a:rPr>
              <a:t>In 2019, we moved back to Spain, our country of origin and the twins started their third year of primary education at their new school in September.</a:t>
            </a:r>
            <a:endParaRPr lang="en-US" sz="1600">
              <a:solidFill>
                <a:schemeClr val="bg1"/>
              </a:solidFill>
            </a:endParaRPr>
          </a:p>
          <a:p>
            <a:endParaRPr lang="en-US" sz="1600">
              <a:solidFill>
                <a:schemeClr val="bg1"/>
              </a:solidFill>
              <a:cs typeface="Arial" panose="020B0604020202020204"/>
            </a:endParaRPr>
          </a:p>
          <a:p>
            <a:r>
              <a:rPr lang="en-US" sz="1600">
                <a:solidFill>
                  <a:schemeClr val="bg1"/>
                </a:solidFill>
                <a:cs typeface="Arial" panose="020B0604020202020204"/>
              </a:rPr>
              <a:t>Then, in mid-November 2019, when the children were seven years old, Alicia approached her tutor at school and came out to her as a girl. She told her teacher that she wanted to come to school dressed in the girl’s uniform from the beginning of her fourth year. </a:t>
            </a:r>
            <a:endParaRPr lang="en-US" sz="1600">
              <a:solidFill>
                <a:schemeClr val="bg1"/>
              </a:solidFill>
              <a:latin typeface="+mj-lt"/>
              <a:ea typeface="Calibri"/>
              <a:cs typeface="Calibri"/>
            </a:endParaRPr>
          </a:p>
        </p:txBody>
      </p:sp>
      <p:grpSp>
        <p:nvGrpSpPr>
          <p:cNvPr id="36" name="Group 35">
            <a:extLst>
              <a:ext uri="{FF2B5EF4-FFF2-40B4-BE49-F238E27FC236}">
                <a16:creationId xmlns:a16="http://schemas.microsoft.com/office/drawing/2014/main" id="{7DDF5CC8-8E4D-A700-DEF6-F92272EA2930}"/>
              </a:ext>
            </a:extLst>
          </p:cNvPr>
          <p:cNvGrpSpPr/>
          <p:nvPr/>
        </p:nvGrpSpPr>
        <p:grpSpPr>
          <a:xfrm>
            <a:off x="-9573433" y="0"/>
            <a:ext cx="10714394" cy="6858000"/>
            <a:chOff x="-8999621" y="0"/>
            <a:chExt cx="10714394" cy="6858000"/>
          </a:xfrm>
          <a:solidFill>
            <a:schemeClr val="accent5">
              <a:lumMod val="20000"/>
              <a:lumOff val="80000"/>
            </a:schemeClr>
          </a:solidFill>
        </p:grpSpPr>
        <p:grpSp>
          <p:nvGrpSpPr>
            <p:cNvPr id="37" name="Group 36">
              <a:extLst>
                <a:ext uri="{FF2B5EF4-FFF2-40B4-BE49-F238E27FC236}">
                  <a16:creationId xmlns:a16="http://schemas.microsoft.com/office/drawing/2014/main" id="{0DC1B786-2B9F-5FAD-7743-F91BCD3A84C9}"/>
                </a:ext>
              </a:extLst>
            </p:cNvPr>
            <p:cNvGrpSpPr/>
            <p:nvPr/>
          </p:nvGrpSpPr>
          <p:grpSpPr>
            <a:xfrm>
              <a:off x="-4804224" y="0"/>
              <a:ext cx="6518997" cy="6858000"/>
              <a:chOff x="-2093495" y="0"/>
              <a:chExt cx="4634163" cy="6858000"/>
            </a:xfrm>
            <a:grpFill/>
          </p:grpSpPr>
          <p:sp>
            <p:nvSpPr>
              <p:cNvPr id="39" name="Rectangle: Rounded Corners 38">
                <a:extLst>
                  <a:ext uri="{FF2B5EF4-FFF2-40B4-BE49-F238E27FC236}">
                    <a16:creationId xmlns:a16="http://schemas.microsoft.com/office/drawing/2014/main" id="{89E74B4E-CE66-35D7-879B-FF24135102D6}"/>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31C2FD39-47A4-7D48-6394-67FC91A2858B}"/>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3E71906-5AFF-AFED-3502-1D9659195F1F}"/>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a:extLst>
                <a:ext uri="{FF2B5EF4-FFF2-40B4-BE49-F238E27FC236}">
                  <a16:creationId xmlns:a16="http://schemas.microsoft.com/office/drawing/2014/main" id="{DB63AED5-D648-75E8-025B-4464C9D9729B}"/>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781D11ED-22C6-0C56-C427-C9114AC07025}"/>
              </a:ext>
            </a:extLst>
          </p:cNvPr>
          <p:cNvSpPr txBox="1"/>
          <p:nvPr/>
        </p:nvSpPr>
        <p:spPr>
          <a:xfrm>
            <a:off x="8954286" y="5253758"/>
            <a:ext cx="2784527" cy="1323439"/>
          </a:xfrm>
          <a:prstGeom prst="rect">
            <a:avLst/>
          </a:prstGeom>
          <a:noFill/>
        </p:spPr>
        <p:txBody>
          <a:bodyPr wrap="square">
            <a:spAutoFit/>
          </a:bodyPr>
          <a:lstStyle/>
          <a:p>
            <a:pPr algn="r"/>
            <a:r>
              <a:rPr lang="en-US" sz="4000" b="1">
                <a:solidFill>
                  <a:srgbClr val="FFFFFF"/>
                </a:solidFill>
              </a:rPr>
              <a:t>Joaquin &amp; Alicia </a:t>
            </a:r>
            <a:endParaRPr lang="en-GB" sz="4000" b="1"/>
          </a:p>
        </p:txBody>
      </p:sp>
      <p:pic>
        <p:nvPicPr>
          <p:cNvPr id="5" name="Picture 7" descr="A group of women posing for a picture&#10;&#10;Description automatically generated">
            <a:extLst>
              <a:ext uri="{FF2B5EF4-FFF2-40B4-BE49-F238E27FC236}">
                <a16:creationId xmlns:a16="http://schemas.microsoft.com/office/drawing/2014/main" id="{1AAE82D6-70A5-C81B-D3C4-78A8E9F8398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221638" y="2243630"/>
            <a:ext cx="2687800" cy="2729325"/>
          </a:xfrm>
          <a:prstGeom prst="ellipse">
            <a:avLst/>
          </a:prstGeom>
        </p:spPr>
      </p:pic>
    </p:spTree>
    <p:extLst>
      <p:ext uri="{BB962C8B-B14F-4D97-AF65-F5344CB8AC3E}">
        <p14:creationId xmlns:p14="http://schemas.microsoft.com/office/powerpoint/2010/main" val="50155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B004B6-4302-8F56-10D9-73C8B9ACC029}"/>
              </a:ext>
            </a:extLst>
          </p:cNvPr>
          <p:cNvSpPr>
            <a:spLocks noGrp="1" noRot="1" noMove="1" noResize="1" noEditPoints="1" noAdjustHandles="1" noChangeArrowheads="1" noChangeShapeType="1"/>
          </p:cNvSpPr>
          <p:nvPr/>
        </p:nvSpPr>
        <p:spPr>
          <a:xfrm>
            <a:off x="0" y="-123825"/>
            <a:ext cx="12192000" cy="58769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FA91D0-65E3-11BE-F961-6FDADC55139A}"/>
              </a:ext>
            </a:extLst>
          </p:cNvPr>
          <p:cNvSpPr txBox="1"/>
          <p:nvPr/>
        </p:nvSpPr>
        <p:spPr>
          <a:xfrm>
            <a:off x="1754841" y="44968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1</a:t>
            </a:r>
          </a:p>
        </p:txBody>
      </p:sp>
      <p:sp>
        <p:nvSpPr>
          <p:cNvPr id="9" name="TextBox 8">
            <a:extLst>
              <a:ext uri="{FF2B5EF4-FFF2-40B4-BE49-F238E27FC236}">
                <a16:creationId xmlns:a16="http://schemas.microsoft.com/office/drawing/2014/main" id="{0B5C1ADD-2875-6781-5F76-30780E2F1F4F}"/>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bg1"/>
                </a:solidFill>
              </a:rPr>
              <a:t>CONTENTS</a:t>
            </a:r>
          </a:p>
        </p:txBody>
      </p:sp>
      <p:sp>
        <p:nvSpPr>
          <p:cNvPr id="10" name="TextBox 9">
            <a:extLst>
              <a:ext uri="{FF2B5EF4-FFF2-40B4-BE49-F238E27FC236}">
                <a16:creationId xmlns:a16="http://schemas.microsoft.com/office/drawing/2014/main" id="{457D4535-B6F4-E847-A120-AE8FD5261D3B}"/>
              </a:ext>
            </a:extLst>
          </p:cNvPr>
          <p:cNvSpPr txBox="1"/>
          <p:nvPr/>
        </p:nvSpPr>
        <p:spPr>
          <a:xfrm>
            <a:off x="1754841" y="131903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2</a:t>
            </a:r>
          </a:p>
        </p:txBody>
      </p:sp>
      <p:sp>
        <p:nvSpPr>
          <p:cNvPr id="11" name="TextBox 10">
            <a:extLst>
              <a:ext uri="{FF2B5EF4-FFF2-40B4-BE49-F238E27FC236}">
                <a16:creationId xmlns:a16="http://schemas.microsoft.com/office/drawing/2014/main" id="{53F3BCC4-AF30-AE5B-3722-83C8F3F26745}"/>
              </a:ext>
            </a:extLst>
          </p:cNvPr>
          <p:cNvSpPr txBox="1"/>
          <p:nvPr/>
        </p:nvSpPr>
        <p:spPr>
          <a:xfrm>
            <a:off x="1754841" y="2165991"/>
            <a:ext cx="1285875" cy="830997"/>
          </a:xfrm>
          <a:prstGeom prst="rect">
            <a:avLst/>
          </a:prstGeom>
          <a:noFill/>
        </p:spPr>
        <p:txBody>
          <a:bodyPr wrap="square" rtlCol="0">
            <a:spAutoFit/>
          </a:bodyPr>
          <a:lstStyle/>
          <a:p>
            <a:pPr algn="ctr"/>
            <a:r>
              <a:rPr lang="en-GB" sz="4800" b="1">
                <a:solidFill>
                  <a:schemeClr val="bg1"/>
                </a:solidFill>
              </a:rPr>
              <a:t>3</a:t>
            </a:r>
          </a:p>
        </p:txBody>
      </p:sp>
      <p:sp>
        <p:nvSpPr>
          <p:cNvPr id="12" name="TextBox 11">
            <a:extLst>
              <a:ext uri="{FF2B5EF4-FFF2-40B4-BE49-F238E27FC236}">
                <a16:creationId xmlns:a16="http://schemas.microsoft.com/office/drawing/2014/main" id="{19136BCD-485F-A493-9635-98419A74B3F3}"/>
              </a:ext>
            </a:extLst>
          </p:cNvPr>
          <p:cNvSpPr txBox="1"/>
          <p:nvPr/>
        </p:nvSpPr>
        <p:spPr>
          <a:xfrm>
            <a:off x="1754841" y="3024142"/>
            <a:ext cx="1285875" cy="830997"/>
          </a:xfrm>
          <a:prstGeom prst="rect">
            <a:avLst/>
          </a:prstGeom>
          <a:noFill/>
        </p:spPr>
        <p:txBody>
          <a:bodyPr wrap="square" rtlCol="0">
            <a:spAutoFit/>
          </a:bodyPr>
          <a:lstStyle/>
          <a:p>
            <a:pPr algn="ctr"/>
            <a:r>
              <a:rPr lang="en-GB" sz="4800" b="1">
                <a:solidFill>
                  <a:schemeClr val="accent4"/>
                </a:solidFill>
              </a:rPr>
              <a:t>4</a:t>
            </a:r>
          </a:p>
        </p:txBody>
      </p:sp>
      <p:sp>
        <p:nvSpPr>
          <p:cNvPr id="13" name="TextBox 12">
            <a:extLst>
              <a:ext uri="{FF2B5EF4-FFF2-40B4-BE49-F238E27FC236}">
                <a16:creationId xmlns:a16="http://schemas.microsoft.com/office/drawing/2014/main" id="{E9417A94-233A-DB4A-605D-4E3457E910AD}"/>
              </a:ext>
            </a:extLst>
          </p:cNvPr>
          <p:cNvSpPr txBox="1"/>
          <p:nvPr/>
        </p:nvSpPr>
        <p:spPr>
          <a:xfrm>
            <a:off x="1754841" y="3882293"/>
            <a:ext cx="1285875" cy="830997"/>
          </a:xfrm>
          <a:prstGeom prst="rect">
            <a:avLst/>
          </a:prstGeom>
          <a:noFill/>
        </p:spPr>
        <p:txBody>
          <a:bodyPr wrap="square" rtlCol="0">
            <a:spAutoFit/>
          </a:bodyPr>
          <a:lstStyle/>
          <a:p>
            <a:pPr algn="ctr"/>
            <a:r>
              <a:rPr lang="en-GB" sz="4800" b="1">
                <a:solidFill>
                  <a:schemeClr val="accent4"/>
                </a:solidFill>
              </a:rPr>
              <a:t>5</a:t>
            </a:r>
          </a:p>
        </p:txBody>
      </p:sp>
      <p:sp>
        <p:nvSpPr>
          <p:cNvPr id="14" name="TextBox 13">
            <a:extLst>
              <a:ext uri="{FF2B5EF4-FFF2-40B4-BE49-F238E27FC236}">
                <a16:creationId xmlns:a16="http://schemas.microsoft.com/office/drawing/2014/main" id="{1F79A459-D803-A1D5-57AB-8070572816A4}"/>
              </a:ext>
            </a:extLst>
          </p:cNvPr>
          <p:cNvSpPr txBox="1"/>
          <p:nvPr/>
        </p:nvSpPr>
        <p:spPr>
          <a:xfrm>
            <a:off x="1754841" y="4740445"/>
            <a:ext cx="1285875" cy="830997"/>
          </a:xfrm>
          <a:prstGeom prst="rect">
            <a:avLst/>
          </a:prstGeom>
          <a:noFill/>
        </p:spPr>
        <p:txBody>
          <a:bodyPr wrap="square" rtlCol="0">
            <a:spAutoFit/>
          </a:bodyPr>
          <a:lstStyle/>
          <a:p>
            <a:pPr algn="ctr"/>
            <a:r>
              <a:rPr lang="en-GB" sz="4800" b="1">
                <a:solidFill>
                  <a:schemeClr val="accent4"/>
                </a:solidFill>
              </a:rPr>
              <a:t>6</a:t>
            </a:r>
          </a:p>
        </p:txBody>
      </p:sp>
      <p:sp>
        <p:nvSpPr>
          <p:cNvPr id="15" name="TextBox 14">
            <a:extLst>
              <a:ext uri="{FF2B5EF4-FFF2-40B4-BE49-F238E27FC236}">
                <a16:creationId xmlns:a16="http://schemas.microsoft.com/office/drawing/2014/main" id="{F2C9B7C9-2ED6-6F51-F7C6-41B8EC0388B0}"/>
              </a:ext>
            </a:extLst>
          </p:cNvPr>
          <p:cNvSpPr txBox="1"/>
          <p:nvPr/>
        </p:nvSpPr>
        <p:spPr>
          <a:xfrm>
            <a:off x="3040716" y="661509"/>
            <a:ext cx="4392931" cy="369332"/>
          </a:xfrm>
          <a:prstGeom prst="rect">
            <a:avLst/>
          </a:prstGeom>
          <a:noFill/>
        </p:spPr>
        <p:txBody>
          <a:bodyPr wrap="square" rtlCol="0">
            <a:spAutoFit/>
          </a:bodyPr>
          <a:lstStyle/>
          <a:p>
            <a:r>
              <a:rPr lang="en-GB" sz="1800">
                <a:solidFill>
                  <a:schemeClr val="accent4">
                    <a:lumMod val="60000"/>
                    <a:lumOff val="40000"/>
                  </a:schemeClr>
                </a:solidFill>
              </a:rPr>
              <a:t>An Introduction to Inclusive Language</a:t>
            </a:r>
            <a:endParaRPr lang="en-GB">
              <a:solidFill>
                <a:schemeClr val="accent4">
                  <a:lumMod val="60000"/>
                  <a:lumOff val="40000"/>
                </a:schemeClr>
              </a:solidFill>
            </a:endParaRPr>
          </a:p>
        </p:txBody>
      </p:sp>
      <p:sp>
        <p:nvSpPr>
          <p:cNvPr id="16" name="TextBox 15">
            <a:extLst>
              <a:ext uri="{FF2B5EF4-FFF2-40B4-BE49-F238E27FC236}">
                <a16:creationId xmlns:a16="http://schemas.microsoft.com/office/drawing/2014/main" id="{C70EBA00-A682-E2A0-3FC6-A9F4F91BB333}"/>
              </a:ext>
            </a:extLst>
          </p:cNvPr>
          <p:cNvSpPr txBox="1"/>
          <p:nvPr/>
        </p:nvSpPr>
        <p:spPr>
          <a:xfrm>
            <a:off x="3040715" y="1531034"/>
            <a:ext cx="4845985" cy="369332"/>
          </a:xfrm>
          <a:prstGeom prst="rect">
            <a:avLst/>
          </a:prstGeom>
          <a:noFill/>
        </p:spPr>
        <p:txBody>
          <a:bodyPr wrap="square" rtlCol="0">
            <a:spAutoFit/>
          </a:bodyPr>
          <a:lstStyle/>
          <a:p>
            <a:pPr lvl="0" algn="l"/>
            <a:r>
              <a:rPr lang="en-GB" sz="1800">
                <a:solidFill>
                  <a:schemeClr val="accent4">
                    <a:lumMod val="60000"/>
                    <a:lumOff val="40000"/>
                  </a:schemeClr>
                </a:solidFill>
              </a:rPr>
              <a:t>What’s Going on with Transgender Rights?</a:t>
            </a:r>
          </a:p>
        </p:txBody>
      </p:sp>
      <p:sp>
        <p:nvSpPr>
          <p:cNvPr id="17" name="TextBox 16">
            <a:extLst>
              <a:ext uri="{FF2B5EF4-FFF2-40B4-BE49-F238E27FC236}">
                <a16:creationId xmlns:a16="http://schemas.microsoft.com/office/drawing/2014/main" id="{A8BC8F64-A312-5890-DE25-AE1BB99DBED1}"/>
              </a:ext>
            </a:extLst>
          </p:cNvPr>
          <p:cNvSpPr txBox="1"/>
          <p:nvPr/>
        </p:nvSpPr>
        <p:spPr>
          <a:xfrm>
            <a:off x="3040716" y="2389185"/>
            <a:ext cx="4392931" cy="369332"/>
          </a:xfrm>
          <a:prstGeom prst="rect">
            <a:avLst/>
          </a:prstGeom>
          <a:noFill/>
        </p:spPr>
        <p:txBody>
          <a:bodyPr wrap="square" rtlCol="0">
            <a:spAutoFit/>
          </a:bodyPr>
          <a:lstStyle/>
          <a:p>
            <a:pPr lvl="0" algn="l"/>
            <a:r>
              <a:rPr lang="en-GB" sz="1800">
                <a:solidFill>
                  <a:schemeClr val="bg1"/>
                </a:solidFill>
              </a:rPr>
              <a:t>Why is Inclusivity </a:t>
            </a:r>
            <a:r>
              <a:rPr lang="en-GB">
                <a:solidFill>
                  <a:schemeClr val="bg1"/>
                </a:solidFill>
              </a:rPr>
              <a:t>I</a:t>
            </a:r>
            <a:r>
              <a:rPr lang="en-GB" sz="1800">
                <a:solidFill>
                  <a:schemeClr val="bg1"/>
                </a:solidFill>
              </a:rPr>
              <a:t>mportant at Work?</a:t>
            </a:r>
          </a:p>
        </p:txBody>
      </p:sp>
      <p:sp>
        <p:nvSpPr>
          <p:cNvPr id="18" name="TextBox 17">
            <a:extLst>
              <a:ext uri="{FF2B5EF4-FFF2-40B4-BE49-F238E27FC236}">
                <a16:creationId xmlns:a16="http://schemas.microsoft.com/office/drawing/2014/main" id="{F3938692-7592-B808-3124-E8BBBC5D1020}"/>
              </a:ext>
            </a:extLst>
          </p:cNvPr>
          <p:cNvSpPr txBox="1"/>
          <p:nvPr/>
        </p:nvSpPr>
        <p:spPr>
          <a:xfrm>
            <a:off x="3040715" y="3258710"/>
            <a:ext cx="4845985" cy="369332"/>
          </a:xfrm>
          <a:prstGeom prst="rect">
            <a:avLst/>
          </a:prstGeom>
          <a:noFill/>
        </p:spPr>
        <p:txBody>
          <a:bodyPr wrap="square" rtlCol="0">
            <a:spAutoFit/>
          </a:bodyPr>
          <a:lstStyle/>
          <a:p>
            <a:pPr lvl="0" algn="l"/>
            <a:r>
              <a:rPr lang="en-GB" sz="1800">
                <a:solidFill>
                  <a:schemeClr val="accent4"/>
                </a:solidFill>
              </a:rPr>
              <a:t>Lived Experience Stories</a:t>
            </a:r>
          </a:p>
        </p:txBody>
      </p:sp>
      <p:sp>
        <p:nvSpPr>
          <p:cNvPr id="19" name="TextBox 18">
            <a:extLst>
              <a:ext uri="{FF2B5EF4-FFF2-40B4-BE49-F238E27FC236}">
                <a16:creationId xmlns:a16="http://schemas.microsoft.com/office/drawing/2014/main" id="{C6745DFF-583E-A13B-B46B-A65C2985645F}"/>
              </a:ext>
            </a:extLst>
          </p:cNvPr>
          <p:cNvSpPr txBox="1"/>
          <p:nvPr/>
        </p:nvSpPr>
        <p:spPr>
          <a:xfrm>
            <a:off x="2996899" y="4088109"/>
            <a:ext cx="4392931" cy="369332"/>
          </a:xfrm>
          <a:prstGeom prst="rect">
            <a:avLst/>
          </a:prstGeom>
          <a:noFill/>
        </p:spPr>
        <p:txBody>
          <a:bodyPr wrap="square" rtlCol="0">
            <a:spAutoFit/>
          </a:bodyPr>
          <a:lstStyle/>
          <a:p>
            <a:pPr lvl="0" algn="l"/>
            <a:r>
              <a:rPr lang="en-GB" sz="1800">
                <a:solidFill>
                  <a:schemeClr val="accent4"/>
                </a:solidFill>
              </a:rPr>
              <a:t>Misconceptions</a:t>
            </a:r>
          </a:p>
        </p:txBody>
      </p:sp>
      <p:sp>
        <p:nvSpPr>
          <p:cNvPr id="20" name="TextBox 19">
            <a:extLst>
              <a:ext uri="{FF2B5EF4-FFF2-40B4-BE49-F238E27FC236}">
                <a16:creationId xmlns:a16="http://schemas.microsoft.com/office/drawing/2014/main" id="{96F505BD-4938-E5B4-CE3B-8F9E262F46AA}"/>
              </a:ext>
            </a:extLst>
          </p:cNvPr>
          <p:cNvSpPr txBox="1"/>
          <p:nvPr/>
        </p:nvSpPr>
        <p:spPr>
          <a:xfrm>
            <a:off x="2996898" y="4957634"/>
            <a:ext cx="4845985" cy="369332"/>
          </a:xfrm>
          <a:prstGeom prst="rect">
            <a:avLst/>
          </a:prstGeom>
          <a:noFill/>
        </p:spPr>
        <p:txBody>
          <a:bodyPr wrap="square" rtlCol="0">
            <a:spAutoFit/>
          </a:bodyPr>
          <a:lstStyle/>
          <a:p>
            <a:pPr lvl="0" algn="l"/>
            <a:r>
              <a:rPr lang="en-GB" sz="1800">
                <a:solidFill>
                  <a:schemeClr val="accent4"/>
                </a:solidFill>
              </a:rPr>
              <a:t>Questions, Support &amp; Resources </a:t>
            </a:r>
          </a:p>
        </p:txBody>
      </p:sp>
      <p:sp>
        <p:nvSpPr>
          <p:cNvPr id="2" name="Rectangle 1">
            <a:extLst>
              <a:ext uri="{FF2B5EF4-FFF2-40B4-BE49-F238E27FC236}">
                <a16:creationId xmlns:a16="http://schemas.microsoft.com/office/drawing/2014/main" id="{B75D9F91-2C72-DC3C-0839-18CEF3B0EFA9}"/>
              </a:ext>
            </a:extLst>
          </p:cNvPr>
          <p:cNvSpPr/>
          <p:nvPr/>
        </p:nvSpPr>
        <p:spPr>
          <a:xfrm>
            <a:off x="1838325" y="2228592"/>
            <a:ext cx="10453584" cy="763022"/>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386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541693" y="0"/>
            <a:ext cx="9548597" cy="6858000"/>
            <a:chOff x="-2093495" y="0"/>
            <a:chExt cx="6787816" cy="6858000"/>
          </a:xfrm>
          <a:solidFill>
            <a:schemeClr val="accent5">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a:extLst>
              <a:ext uri="{FF2B5EF4-FFF2-40B4-BE49-F238E27FC236}">
                <a16:creationId xmlns:a16="http://schemas.microsoft.com/office/drawing/2014/main" id="{65F6E8BD-40F7-65D0-6378-59840035990F}"/>
              </a:ext>
            </a:extLst>
          </p:cNvPr>
          <p:cNvGrpSpPr/>
          <p:nvPr/>
        </p:nvGrpSpPr>
        <p:grpSpPr>
          <a:xfrm>
            <a:off x="-6112845" y="0"/>
            <a:ext cx="8095855" cy="6858000"/>
            <a:chOff x="-2093495" y="0"/>
            <a:chExt cx="5755104" cy="6858000"/>
          </a:xfrm>
          <a:solidFill>
            <a:schemeClr val="accent5">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8CF3C3B1-B764-C7AC-F932-D1BFD7CAE6E0}"/>
              </a:ext>
            </a:extLst>
          </p:cNvPr>
          <p:cNvSpPr txBox="1"/>
          <p:nvPr/>
        </p:nvSpPr>
        <p:spPr>
          <a:xfrm>
            <a:off x="1967926" y="461883"/>
            <a:ext cx="3994662"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OUR STORY</a:t>
            </a:r>
            <a:endParaRPr lang="en-US" sz="1600" b="1">
              <a:solidFill>
                <a:schemeClr val="bg2">
                  <a:lumMod val="25000"/>
                </a:schemeClr>
              </a:solidFill>
              <a:latin typeface="+mj-lt"/>
              <a:ea typeface="Calibri"/>
              <a:cs typeface="Calibri"/>
            </a:endParaRPr>
          </a:p>
          <a:p>
            <a:r>
              <a:rPr lang="en-US" sz="1600">
                <a:solidFill>
                  <a:schemeClr val="bg2">
                    <a:lumMod val="10000"/>
                  </a:schemeClr>
                </a:solidFill>
                <a:cs typeface="Arial" panose="020B0604020202020204"/>
              </a:rPr>
              <a:t>Her teacher immediately informed us and, at first, it was a massive shock. From the early years of childhood Alicia had had “socially” feminine tastes like playing with dolls, dressing up as a princess. We’d wondered if we might have a gay son but we’d never imagined that we might have a daughter.</a:t>
            </a:r>
            <a:endParaRPr lang="en-US" sz="1600">
              <a:solidFill>
                <a:schemeClr val="bg2">
                  <a:lumMod val="10000"/>
                </a:schemeClr>
              </a:solidFill>
            </a:endParaRPr>
          </a:p>
          <a:p>
            <a:endParaRPr lang="en-US" sz="1600">
              <a:solidFill>
                <a:schemeClr val="bg2">
                  <a:lumMod val="10000"/>
                </a:schemeClr>
              </a:solidFill>
            </a:endParaRPr>
          </a:p>
          <a:p>
            <a:r>
              <a:rPr lang="en-US" sz="1600">
                <a:solidFill>
                  <a:schemeClr val="bg2">
                    <a:lumMod val="10000"/>
                  </a:schemeClr>
                </a:solidFill>
              </a:rPr>
              <a:t>My uncle is gay, as is my middle brother and I have seen society start to more broadly accept their sexuality (although still with certain prejudices), but I know that transgender people still face many obstacles.</a:t>
            </a:r>
          </a:p>
          <a:p>
            <a:endParaRPr lang="en-US" sz="1600">
              <a:solidFill>
                <a:schemeClr val="bg2">
                  <a:lumMod val="10000"/>
                </a:schemeClr>
              </a:solidFill>
              <a:cs typeface="Arial"/>
            </a:endParaRPr>
          </a:p>
          <a:p>
            <a:r>
              <a:rPr lang="en-US" sz="1600">
                <a:solidFill>
                  <a:schemeClr val="bg2">
                    <a:lumMod val="10000"/>
                  </a:schemeClr>
                </a:solidFill>
                <a:cs typeface="Arial"/>
              </a:rPr>
              <a:t>I remember the first thing I did was google “transgender” and “transsexual”. At that time, I mostly found stories of stigma and </a:t>
            </a:r>
            <a:r>
              <a:rPr lang="en-US" sz="1600" err="1">
                <a:solidFill>
                  <a:schemeClr val="bg2">
                    <a:lumMod val="10000"/>
                  </a:schemeClr>
                </a:solidFill>
                <a:cs typeface="Arial"/>
              </a:rPr>
              <a:t>marginalisation</a:t>
            </a:r>
            <a:r>
              <a:rPr lang="en-US" sz="1600">
                <a:solidFill>
                  <a:schemeClr val="bg2">
                    <a:lumMod val="10000"/>
                  </a:schemeClr>
                </a:solidFill>
                <a:cs typeface="Arial"/>
              </a:rPr>
              <a:t>. As a father, I was so afraid for her. I worried that she would be miserable.</a:t>
            </a:r>
            <a:endParaRPr lang="en-US" sz="1600">
              <a:solidFill>
                <a:schemeClr val="bg2">
                  <a:lumMod val="10000"/>
                </a:schemeClr>
              </a:solidFill>
            </a:endParaRPr>
          </a:p>
        </p:txBody>
      </p:sp>
      <p:grpSp>
        <p:nvGrpSpPr>
          <p:cNvPr id="12" name="Group 11">
            <a:extLst>
              <a:ext uri="{FF2B5EF4-FFF2-40B4-BE49-F238E27FC236}">
                <a16:creationId xmlns:a16="http://schemas.microsoft.com/office/drawing/2014/main" id="{3BBE571A-2629-B187-EE2D-F4BF647CE9A1}"/>
              </a:ext>
            </a:extLst>
          </p:cNvPr>
          <p:cNvGrpSpPr/>
          <p:nvPr/>
        </p:nvGrpSpPr>
        <p:grpSpPr>
          <a:xfrm>
            <a:off x="-9591605" y="0"/>
            <a:ext cx="10714394" cy="6858000"/>
            <a:chOff x="-8999621" y="0"/>
            <a:chExt cx="10714394" cy="6858000"/>
          </a:xfrm>
          <a:solidFill>
            <a:schemeClr val="accent5">
              <a:lumMod val="20000"/>
              <a:lumOff val="80000"/>
            </a:schemeClr>
          </a:solidFill>
        </p:grpSpPr>
        <p:grpSp>
          <p:nvGrpSpPr>
            <p:cNvPr id="16" name="Group 15">
              <a:extLst>
                <a:ext uri="{FF2B5EF4-FFF2-40B4-BE49-F238E27FC236}">
                  <a16:creationId xmlns:a16="http://schemas.microsoft.com/office/drawing/2014/main" id="{818D0F16-C553-6CCC-D38A-79276A855FE7}"/>
                </a:ext>
              </a:extLst>
            </p:cNvPr>
            <p:cNvGrpSpPr/>
            <p:nvPr/>
          </p:nvGrpSpPr>
          <p:grpSpPr>
            <a:xfrm>
              <a:off x="-4804224" y="0"/>
              <a:ext cx="6518997" cy="6858000"/>
              <a:chOff x="-2093495" y="0"/>
              <a:chExt cx="4634163" cy="6858000"/>
            </a:xfrm>
            <a:grpFill/>
          </p:grpSpPr>
          <p:sp>
            <p:nvSpPr>
              <p:cNvPr id="20" name="Rectangle: Rounded Corners 19">
                <a:extLst>
                  <a:ext uri="{FF2B5EF4-FFF2-40B4-BE49-F238E27FC236}">
                    <a16:creationId xmlns:a16="http://schemas.microsoft.com/office/drawing/2014/main" id="{1CE6DFF3-4F6C-5A82-4D97-6C07E12C1965}"/>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256427D-FF44-CAA8-F5E6-3CE142688F66}"/>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BC34055-278D-5920-706F-3753AC93912A}"/>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E611021C-2A31-E160-1DFA-448799A02839}"/>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2B1975F3-A176-6434-DD58-2BBD207055D5}"/>
              </a:ext>
            </a:extLst>
          </p:cNvPr>
          <p:cNvSpPr txBox="1"/>
          <p:nvPr/>
        </p:nvSpPr>
        <p:spPr>
          <a:xfrm>
            <a:off x="8954286" y="5253758"/>
            <a:ext cx="2784527" cy="1323439"/>
          </a:xfrm>
          <a:prstGeom prst="rect">
            <a:avLst/>
          </a:prstGeom>
          <a:noFill/>
        </p:spPr>
        <p:txBody>
          <a:bodyPr wrap="square">
            <a:spAutoFit/>
          </a:bodyPr>
          <a:lstStyle/>
          <a:p>
            <a:pPr algn="r"/>
            <a:r>
              <a:rPr lang="en-US" sz="4000" b="1">
                <a:solidFill>
                  <a:srgbClr val="FFFFFF"/>
                </a:solidFill>
              </a:rPr>
              <a:t>Joaquin &amp; Alicia </a:t>
            </a:r>
            <a:endParaRPr lang="en-GB" sz="4000" b="1"/>
          </a:p>
        </p:txBody>
      </p:sp>
      <p:pic>
        <p:nvPicPr>
          <p:cNvPr id="7" name="Picture 7" descr="A group of women posing for a picture&#10;&#10;Description automatically generated">
            <a:extLst>
              <a:ext uri="{FF2B5EF4-FFF2-40B4-BE49-F238E27FC236}">
                <a16:creationId xmlns:a16="http://schemas.microsoft.com/office/drawing/2014/main" id="{6FC3BCF1-F9D9-3882-AF48-6BDC8DF53AB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221638" y="2243630"/>
            <a:ext cx="2687800" cy="2729325"/>
          </a:xfrm>
          <a:prstGeom prst="ellipse">
            <a:avLst/>
          </a:prstGeom>
        </p:spPr>
      </p:pic>
      <p:pic>
        <p:nvPicPr>
          <p:cNvPr id="8" name="Picture 4" descr="A child taking a selfie&#10;&#10;Description automatically generated">
            <a:extLst>
              <a:ext uri="{FF2B5EF4-FFF2-40B4-BE49-F238E27FC236}">
                <a16:creationId xmlns:a16="http://schemas.microsoft.com/office/drawing/2014/main" id="{7498744A-1383-D12E-1AE7-FBDD593E7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436" y="1023729"/>
            <a:ext cx="1691778" cy="3663300"/>
          </a:xfrm>
          <a:prstGeom prst="rect">
            <a:avLst/>
          </a:prstGeom>
        </p:spPr>
      </p:pic>
      <p:pic>
        <p:nvPicPr>
          <p:cNvPr id="9" name="Picture 7" descr="A group of women posing for a picture&#10;&#10;Description automatically generated">
            <a:extLst>
              <a:ext uri="{FF2B5EF4-FFF2-40B4-BE49-F238E27FC236}">
                <a16:creationId xmlns:a16="http://schemas.microsoft.com/office/drawing/2014/main" id="{E212C0AE-7AB7-4DDD-8DC3-6F7B87EB402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91777" y="4972955"/>
            <a:ext cx="1691778" cy="1396688"/>
          </a:xfrm>
          <a:prstGeom prst="rect">
            <a:avLst/>
          </a:prstGeom>
        </p:spPr>
      </p:pic>
    </p:spTree>
    <p:extLst>
      <p:ext uri="{BB962C8B-B14F-4D97-AF65-F5344CB8AC3E}">
        <p14:creationId xmlns:p14="http://schemas.microsoft.com/office/powerpoint/2010/main" val="2521119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501805" y="0"/>
            <a:ext cx="9548597" cy="6858000"/>
            <a:chOff x="-2093495" y="0"/>
            <a:chExt cx="6787816" cy="6858000"/>
          </a:xfrm>
          <a:solidFill>
            <a:schemeClr val="accent5">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a:extLst>
              <a:ext uri="{FF2B5EF4-FFF2-40B4-BE49-F238E27FC236}">
                <a16:creationId xmlns:a16="http://schemas.microsoft.com/office/drawing/2014/main" id="{65F6E8BD-40F7-65D0-6378-59840035990F}"/>
              </a:ext>
            </a:extLst>
          </p:cNvPr>
          <p:cNvGrpSpPr/>
          <p:nvPr/>
        </p:nvGrpSpPr>
        <p:grpSpPr>
          <a:xfrm>
            <a:off x="-1062176" y="0"/>
            <a:ext cx="10108968" cy="6858000"/>
            <a:chOff x="-2093495" y="0"/>
            <a:chExt cx="5755104" cy="6858000"/>
          </a:xfrm>
          <a:solidFill>
            <a:schemeClr val="accent5">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731919"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691E69F9-0A4C-CCF0-2C05-8DE6A22796BA}"/>
              </a:ext>
            </a:extLst>
          </p:cNvPr>
          <p:cNvSpPr txBox="1"/>
          <p:nvPr/>
        </p:nvSpPr>
        <p:spPr>
          <a:xfrm>
            <a:off x="1194335" y="347771"/>
            <a:ext cx="6306675"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OUR STORY</a:t>
            </a:r>
            <a:endParaRPr lang="en-US" sz="1600" b="1">
              <a:solidFill>
                <a:schemeClr val="bg2">
                  <a:lumMod val="25000"/>
                </a:schemeClr>
              </a:solidFill>
              <a:latin typeface="+mj-lt"/>
              <a:ea typeface="Calibri"/>
              <a:cs typeface="Calibri"/>
            </a:endParaRPr>
          </a:p>
          <a:p>
            <a:r>
              <a:rPr lang="en-US" sz="1600">
                <a:solidFill>
                  <a:schemeClr val="bg2">
                    <a:lumMod val="10000"/>
                  </a:schemeClr>
                </a:solidFill>
                <a:cs typeface="Arial"/>
              </a:rPr>
              <a:t>Despite the shock, and the fear, we spoke with our daughter about the reasons for making the change. We saw how natural and right it felt for her, and we decided the best thing for us to do, the thing that made the most sense, would be to support her throughout the process. When we told her brother Santiago about it, he said: “Well, it was about time!”</a:t>
            </a:r>
          </a:p>
          <a:p>
            <a:endParaRPr lang="en-US" sz="1600">
              <a:solidFill>
                <a:schemeClr val="bg2">
                  <a:lumMod val="10000"/>
                </a:schemeClr>
              </a:solidFill>
              <a:cs typeface="Arial"/>
            </a:endParaRPr>
          </a:p>
          <a:p>
            <a:r>
              <a:rPr lang="en-US" sz="1600">
                <a:solidFill>
                  <a:schemeClr val="bg2">
                    <a:lumMod val="10000"/>
                  </a:schemeClr>
                </a:solidFill>
                <a:cs typeface="Arial"/>
              </a:rPr>
              <a:t>We used the pandemic to change her clothing, let her hair grow, put earrings on, and she chose her new name: Alicia</a:t>
            </a:r>
            <a:endParaRPr lang="en-US" sz="1600">
              <a:solidFill>
                <a:schemeClr val="bg2">
                  <a:lumMod val="10000"/>
                </a:schemeClr>
              </a:solidFill>
            </a:endParaRPr>
          </a:p>
          <a:p>
            <a:endParaRPr lang="en-US" sz="1600">
              <a:solidFill>
                <a:schemeClr val="bg2">
                  <a:lumMod val="10000"/>
                </a:schemeClr>
              </a:solidFill>
              <a:cs typeface="Arial"/>
            </a:endParaRPr>
          </a:p>
          <a:p>
            <a:r>
              <a:rPr lang="en-US" sz="1600">
                <a:solidFill>
                  <a:schemeClr val="bg2">
                    <a:lumMod val="10000"/>
                  </a:schemeClr>
                </a:solidFill>
                <a:cs typeface="Arial"/>
              </a:rPr>
              <a:t>The critical day was September 8, 2020. Alicia appeared at school before her classmates in her girl's uniform. In the first minutes of the class, she explained that she was no longer Joaquín, that she was a girl, and her name was now Alicia. The acceptance her classmates and friends showed was incredible: total acceptance, zero problems. Today, three years later, Alicia is the delegate of her class, voted for by her classmates.</a:t>
            </a:r>
            <a:endParaRPr lang="en-US" sz="1600">
              <a:solidFill>
                <a:schemeClr val="bg2">
                  <a:lumMod val="10000"/>
                </a:schemeClr>
              </a:solidFill>
            </a:endParaRPr>
          </a:p>
          <a:p>
            <a:endParaRPr lang="en-US" sz="1600">
              <a:solidFill>
                <a:schemeClr val="bg2">
                  <a:lumMod val="10000"/>
                </a:schemeClr>
              </a:solidFill>
            </a:endParaRPr>
          </a:p>
          <a:p>
            <a:r>
              <a:rPr lang="en-US" sz="1600">
                <a:solidFill>
                  <a:schemeClr val="bg2">
                    <a:lumMod val="10000"/>
                  </a:schemeClr>
                </a:solidFill>
              </a:rPr>
              <a:t>We’re currently attending the Gender Identity Unit (UIG) of the Ramón y </a:t>
            </a:r>
            <a:r>
              <a:rPr lang="en-US" sz="1600" err="1">
                <a:solidFill>
                  <a:schemeClr val="bg2">
                    <a:lumMod val="10000"/>
                  </a:schemeClr>
                </a:solidFill>
              </a:rPr>
              <a:t>Cajal</a:t>
            </a:r>
            <a:r>
              <a:rPr lang="en-US" sz="1600">
                <a:solidFill>
                  <a:schemeClr val="bg2">
                    <a:lumMod val="10000"/>
                  </a:schemeClr>
                </a:solidFill>
              </a:rPr>
              <a:t> Hospital of the public health system. This public medical service was created back in 2007. We meet with a multidisciplinary team of </a:t>
            </a:r>
            <a:r>
              <a:rPr lang="en-US" sz="1600" err="1">
                <a:solidFill>
                  <a:schemeClr val="bg2">
                    <a:lumMod val="10000"/>
                  </a:schemeClr>
                </a:solidFill>
              </a:rPr>
              <a:t>paediatricians</a:t>
            </a:r>
            <a:r>
              <a:rPr lang="en-US" sz="1600">
                <a:solidFill>
                  <a:schemeClr val="bg2">
                    <a:lumMod val="10000"/>
                  </a:schemeClr>
                </a:solidFill>
              </a:rPr>
              <a:t>, endocrinologists, surgeons, psychologists, psychiatrists and sociologists there, where we have checks and follow-ups but no primary treatments yet.</a:t>
            </a:r>
            <a:endParaRPr lang="en-US" sz="1600">
              <a:solidFill>
                <a:schemeClr val="bg2">
                  <a:lumMod val="10000"/>
                </a:schemeClr>
              </a:solidFill>
              <a:cs typeface="Arial" panose="020B0604020202020204"/>
            </a:endParaRPr>
          </a:p>
        </p:txBody>
      </p:sp>
      <p:grpSp>
        <p:nvGrpSpPr>
          <p:cNvPr id="21" name="Group 20">
            <a:extLst>
              <a:ext uri="{FF2B5EF4-FFF2-40B4-BE49-F238E27FC236}">
                <a16:creationId xmlns:a16="http://schemas.microsoft.com/office/drawing/2014/main" id="{C8F83BFC-8DAE-8AEA-5245-0FFBC875F3A2}"/>
              </a:ext>
            </a:extLst>
          </p:cNvPr>
          <p:cNvGrpSpPr/>
          <p:nvPr/>
        </p:nvGrpSpPr>
        <p:grpSpPr>
          <a:xfrm>
            <a:off x="-9588385" y="0"/>
            <a:ext cx="10714394" cy="6858000"/>
            <a:chOff x="-8999621" y="0"/>
            <a:chExt cx="10714394" cy="6858000"/>
          </a:xfrm>
          <a:solidFill>
            <a:schemeClr val="accent5">
              <a:lumMod val="20000"/>
              <a:lumOff val="80000"/>
            </a:schemeClr>
          </a:solidFill>
        </p:grpSpPr>
        <p:grpSp>
          <p:nvGrpSpPr>
            <p:cNvPr id="29" name="Group 28">
              <a:extLst>
                <a:ext uri="{FF2B5EF4-FFF2-40B4-BE49-F238E27FC236}">
                  <a16:creationId xmlns:a16="http://schemas.microsoft.com/office/drawing/2014/main" id="{D42F3883-F8C0-BD99-F494-A718134044C4}"/>
                </a:ext>
              </a:extLst>
            </p:cNvPr>
            <p:cNvGrpSpPr/>
            <p:nvPr/>
          </p:nvGrpSpPr>
          <p:grpSpPr>
            <a:xfrm>
              <a:off x="-4804224" y="0"/>
              <a:ext cx="6518997" cy="6858000"/>
              <a:chOff x="-2093495" y="0"/>
              <a:chExt cx="4634163" cy="6858000"/>
            </a:xfrm>
            <a:grpFill/>
          </p:grpSpPr>
          <p:sp>
            <p:nvSpPr>
              <p:cNvPr id="31" name="Rectangle: Rounded Corners 30">
                <a:extLst>
                  <a:ext uri="{FF2B5EF4-FFF2-40B4-BE49-F238E27FC236}">
                    <a16:creationId xmlns:a16="http://schemas.microsoft.com/office/drawing/2014/main" id="{06F8A046-7CC8-2284-47EB-48C0CDDCDBB7}"/>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8CE0591C-DE5D-EBD2-B51A-CF373BCFF5A4}"/>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EB9B2C6-441D-35D6-B8D1-0499059313EE}"/>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a:extLst>
                <a:ext uri="{FF2B5EF4-FFF2-40B4-BE49-F238E27FC236}">
                  <a16:creationId xmlns:a16="http://schemas.microsoft.com/office/drawing/2014/main" id="{AC1C4D79-DB7C-CF9D-A4EF-72E36D6BB6FB}"/>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5560EF1F-A688-CB5A-1585-FA0640838622}"/>
              </a:ext>
            </a:extLst>
          </p:cNvPr>
          <p:cNvSpPr txBox="1"/>
          <p:nvPr/>
        </p:nvSpPr>
        <p:spPr>
          <a:xfrm>
            <a:off x="8954286" y="5253758"/>
            <a:ext cx="2784527" cy="1323439"/>
          </a:xfrm>
          <a:prstGeom prst="rect">
            <a:avLst/>
          </a:prstGeom>
          <a:noFill/>
        </p:spPr>
        <p:txBody>
          <a:bodyPr wrap="square">
            <a:spAutoFit/>
          </a:bodyPr>
          <a:lstStyle/>
          <a:p>
            <a:pPr algn="r"/>
            <a:r>
              <a:rPr lang="en-US" sz="4000" b="1">
                <a:solidFill>
                  <a:srgbClr val="FFFFFF"/>
                </a:solidFill>
              </a:rPr>
              <a:t>Joaquin &amp; Alicia </a:t>
            </a:r>
            <a:endParaRPr lang="en-GB" sz="4000" b="1"/>
          </a:p>
        </p:txBody>
      </p:sp>
      <p:pic>
        <p:nvPicPr>
          <p:cNvPr id="4" name="Picture 7" descr="A group of women posing for a picture&#10;&#10;Description automatically generated">
            <a:extLst>
              <a:ext uri="{FF2B5EF4-FFF2-40B4-BE49-F238E27FC236}">
                <a16:creationId xmlns:a16="http://schemas.microsoft.com/office/drawing/2014/main" id="{FFD18769-6A19-414A-7382-2293DABF1F5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221638" y="2243630"/>
            <a:ext cx="2687800" cy="2729325"/>
          </a:xfrm>
          <a:prstGeom prst="ellipse">
            <a:avLst/>
          </a:prstGeom>
        </p:spPr>
      </p:pic>
    </p:spTree>
    <p:extLst>
      <p:ext uri="{BB962C8B-B14F-4D97-AF65-F5344CB8AC3E}">
        <p14:creationId xmlns:p14="http://schemas.microsoft.com/office/powerpoint/2010/main" val="2908470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39EB11-5EBF-5C5E-D104-CDCC25D97D8D}"/>
              </a:ext>
            </a:extLst>
          </p:cNvPr>
          <p:cNvSpPr/>
          <p:nvPr/>
        </p:nvSpPr>
        <p:spPr>
          <a:xfrm>
            <a:off x="-240631" y="0"/>
            <a:ext cx="1243263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7E4F21E8-DEF3-0D40-3FFC-0003D3DE59CD}"/>
              </a:ext>
            </a:extLst>
          </p:cNvPr>
          <p:cNvGrpSpPr/>
          <p:nvPr/>
        </p:nvGrpSpPr>
        <p:grpSpPr>
          <a:xfrm>
            <a:off x="-594311" y="0"/>
            <a:ext cx="9548597" cy="6858000"/>
            <a:chOff x="-2093495" y="0"/>
            <a:chExt cx="6787816" cy="6858000"/>
          </a:xfrm>
          <a:solidFill>
            <a:schemeClr val="accent1">
              <a:lumMod val="60000"/>
              <a:lumOff val="40000"/>
            </a:schemeClr>
          </a:solidFill>
        </p:grpSpPr>
        <p:sp>
          <p:nvSpPr>
            <p:cNvPr id="23" name="Rectangle 22">
              <a:extLst>
                <a:ext uri="{FF2B5EF4-FFF2-40B4-BE49-F238E27FC236}">
                  <a16:creationId xmlns:a16="http://schemas.microsoft.com/office/drawing/2014/main" id="{6BA2DD0F-4067-FAB2-42D5-0CE66F016D45}"/>
                </a:ext>
              </a:extLst>
            </p:cNvPr>
            <p:cNvSpPr/>
            <p:nvPr/>
          </p:nvSpPr>
          <p:spPr>
            <a:xfrm>
              <a:off x="-2093495" y="0"/>
              <a:ext cx="524576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DBF9F12-E6B5-9F25-81FC-D35BC4E0C096}"/>
                </a:ext>
              </a:extLst>
            </p:cNvPr>
            <p:cNvSpPr/>
            <p:nvPr/>
          </p:nvSpPr>
          <p:spPr>
            <a:xfrm>
              <a:off x="1648327"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FECD8D79-1FBC-9AE5-B15F-51389246F947}"/>
                </a:ext>
              </a:extLst>
            </p:cNvPr>
            <p:cNvSpPr/>
            <p:nvPr/>
          </p:nvSpPr>
          <p:spPr>
            <a:xfrm>
              <a:off x="3719763" y="2004749"/>
              <a:ext cx="974558" cy="1397925"/>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6" name="Group 25">
            <a:extLst>
              <a:ext uri="{FF2B5EF4-FFF2-40B4-BE49-F238E27FC236}">
                <a16:creationId xmlns:a16="http://schemas.microsoft.com/office/drawing/2014/main" id="{65F6E8BD-40F7-65D0-6378-59840035990F}"/>
              </a:ext>
            </a:extLst>
          </p:cNvPr>
          <p:cNvGrpSpPr/>
          <p:nvPr/>
        </p:nvGrpSpPr>
        <p:grpSpPr>
          <a:xfrm>
            <a:off x="858431" y="0"/>
            <a:ext cx="8095855" cy="6858000"/>
            <a:chOff x="-2093495" y="0"/>
            <a:chExt cx="5755104" cy="6858000"/>
          </a:xfrm>
          <a:solidFill>
            <a:schemeClr val="accent5">
              <a:lumMod val="40000"/>
              <a:lumOff val="60000"/>
            </a:schemeClr>
          </a:solidFill>
        </p:grpSpPr>
        <p:sp>
          <p:nvSpPr>
            <p:cNvPr id="13" name="Rectangle: Rounded Corners 12">
              <a:extLst>
                <a:ext uri="{FF2B5EF4-FFF2-40B4-BE49-F238E27FC236}">
                  <a16:creationId xmlns:a16="http://schemas.microsoft.com/office/drawing/2014/main" id="{216FBC3F-FABF-1347-ACA3-27856A32AA23}"/>
                </a:ext>
              </a:extLst>
            </p:cNvPr>
            <p:cNvSpPr/>
            <p:nvPr/>
          </p:nvSpPr>
          <p:spPr>
            <a:xfrm>
              <a:off x="615615"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1DB0044-ACE8-6AA7-55D2-6C054FA4CDC6}"/>
                </a:ext>
              </a:extLst>
            </p:cNvPr>
            <p:cNvSpPr/>
            <p:nvPr/>
          </p:nvSpPr>
          <p:spPr>
            <a:xfrm>
              <a:off x="2687051" y="3402674"/>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1249B0-E8B8-CF5F-5B98-F1FE81E1195F}"/>
                </a:ext>
              </a:extLst>
            </p:cNvPr>
            <p:cNvSpPr/>
            <p:nvPr/>
          </p:nvSpPr>
          <p:spPr>
            <a:xfrm>
              <a:off x="-2093495" y="0"/>
              <a:ext cx="4176963"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DA74CF13-7312-317C-6595-39D65B300C86}"/>
              </a:ext>
            </a:extLst>
          </p:cNvPr>
          <p:cNvGrpSpPr/>
          <p:nvPr/>
        </p:nvGrpSpPr>
        <p:grpSpPr>
          <a:xfrm>
            <a:off x="-1760108" y="0"/>
            <a:ext cx="10714394" cy="6858000"/>
            <a:chOff x="-8999621" y="0"/>
            <a:chExt cx="10714394" cy="6858000"/>
          </a:xfrm>
          <a:solidFill>
            <a:schemeClr val="accent5">
              <a:lumMod val="20000"/>
              <a:lumOff val="80000"/>
            </a:schemeClr>
          </a:solidFill>
        </p:grpSpPr>
        <p:grpSp>
          <p:nvGrpSpPr>
            <p:cNvPr id="28" name="Group 27">
              <a:extLst>
                <a:ext uri="{FF2B5EF4-FFF2-40B4-BE49-F238E27FC236}">
                  <a16:creationId xmlns:a16="http://schemas.microsoft.com/office/drawing/2014/main" id="{792CB401-0CCF-CD11-4E85-ACAA909A3CC3}"/>
                </a:ext>
              </a:extLst>
            </p:cNvPr>
            <p:cNvGrpSpPr/>
            <p:nvPr/>
          </p:nvGrpSpPr>
          <p:grpSpPr>
            <a:xfrm>
              <a:off x="-4804224" y="0"/>
              <a:ext cx="6518997" cy="6858000"/>
              <a:chOff x="-2093495" y="0"/>
              <a:chExt cx="4634163" cy="6858000"/>
            </a:xfrm>
            <a:grpFill/>
          </p:grpSpPr>
          <p:sp>
            <p:nvSpPr>
              <p:cNvPr id="9" name="Rectangle: Rounded Corners 8">
                <a:extLst>
                  <a:ext uri="{FF2B5EF4-FFF2-40B4-BE49-F238E27FC236}">
                    <a16:creationId xmlns:a16="http://schemas.microsoft.com/office/drawing/2014/main" id="{9C86D7A3-1D3D-D7B1-DF90-217628A5C2ED}"/>
                  </a:ext>
                </a:extLst>
              </p:cNvPr>
              <p:cNvSpPr/>
              <p:nvPr/>
            </p:nvSpPr>
            <p:spPr>
              <a:xfrm>
                <a:off x="-505326" y="0"/>
                <a:ext cx="2442411" cy="6858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3085E36D-F365-DDCB-3102-4E86175A97B8}"/>
                  </a:ext>
                </a:extLst>
              </p:cNvPr>
              <p:cNvSpPr/>
              <p:nvPr/>
            </p:nvSpPr>
            <p:spPr>
              <a:xfrm>
                <a:off x="1566110" y="4800599"/>
                <a:ext cx="974558" cy="139792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308C91F-2548-0A0F-775A-AF434E529D47}"/>
                  </a:ext>
                </a:extLst>
              </p:cNvPr>
              <p:cNvSpPr/>
              <p:nvPr/>
            </p:nvSpPr>
            <p:spPr>
              <a:xfrm>
                <a:off x="-2093495" y="0"/>
                <a:ext cx="225191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7EF64217-663B-5685-C283-B1A34D3B23EC}"/>
                </a:ext>
              </a:extLst>
            </p:cNvPr>
            <p:cNvSpPr/>
            <p:nvPr/>
          </p:nvSpPr>
          <p:spPr>
            <a:xfrm>
              <a:off x="-8999621" y="0"/>
              <a:ext cx="419539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691E69F9-0A4C-CCF0-2C05-8DE6A22796BA}"/>
              </a:ext>
            </a:extLst>
          </p:cNvPr>
          <p:cNvSpPr txBox="1"/>
          <p:nvPr/>
        </p:nvSpPr>
        <p:spPr>
          <a:xfrm>
            <a:off x="60129" y="459915"/>
            <a:ext cx="5542980"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latin typeface="+mj-lt"/>
                <a:ea typeface="Calibri"/>
                <a:cs typeface="Calibri"/>
              </a:rPr>
              <a:t>MY CONCLUSIONS</a:t>
            </a:r>
          </a:p>
          <a:p>
            <a:pPr marL="0" indent="0">
              <a:buNone/>
            </a:pPr>
            <a:r>
              <a:rPr lang="en-US" sz="1600">
                <a:solidFill>
                  <a:schemeClr val="bg2">
                    <a:lumMod val="10000"/>
                  </a:schemeClr>
                </a:solidFill>
                <a:cs typeface="Arial"/>
              </a:rPr>
              <a:t>The support, understanding and love from our family, friends and the school community has been extraordinary. We haven't had any social problems at all. No issues with any stakeholders in Alicia's life. We have a happy family life with our son and daughter, and Alicia lives an everyday life as an 11-year-old girl. </a:t>
            </a:r>
          </a:p>
          <a:p>
            <a:endParaRPr lang="en-US" sz="1600">
              <a:solidFill>
                <a:schemeClr val="bg2">
                  <a:lumMod val="10000"/>
                </a:schemeClr>
              </a:solidFill>
              <a:cs typeface="Arial"/>
            </a:endParaRPr>
          </a:p>
          <a:p>
            <a:pPr marL="0" indent="0">
              <a:buNone/>
            </a:pPr>
            <a:r>
              <a:rPr lang="en-US" sz="1600">
                <a:solidFill>
                  <a:schemeClr val="bg2">
                    <a:lumMod val="10000"/>
                  </a:schemeClr>
                </a:solidFill>
                <a:cs typeface="Arial"/>
              </a:rPr>
              <a:t>The conclusions I’ve taken away from these experiences as a caring father are:</a:t>
            </a:r>
          </a:p>
          <a:p>
            <a:endParaRPr lang="en-US" sz="1600">
              <a:solidFill>
                <a:schemeClr val="bg2">
                  <a:lumMod val="10000"/>
                </a:schemeClr>
              </a:solidFill>
              <a:cs typeface="Arial"/>
            </a:endParaRPr>
          </a:p>
          <a:p>
            <a:pPr marL="285750" indent="-285750">
              <a:buFont typeface="Arial"/>
              <a:buChar char="•"/>
            </a:pPr>
            <a:r>
              <a:rPr lang="en-US" sz="1600">
                <a:solidFill>
                  <a:schemeClr val="bg2">
                    <a:lumMod val="10000"/>
                  </a:schemeClr>
                </a:solidFill>
                <a:cs typeface="Arial"/>
              </a:rPr>
              <a:t>It’s not about ideology – it’s nature itself. In 2015 I would have denied that a person could decide on their gender assignment. My daughter has taught me just the opposite. </a:t>
            </a:r>
          </a:p>
          <a:p>
            <a:pPr marL="285750" indent="-285750">
              <a:buFont typeface="Arial"/>
              <a:buChar char="•"/>
            </a:pPr>
            <a:r>
              <a:rPr lang="en-US" sz="1600">
                <a:solidFill>
                  <a:schemeClr val="bg2">
                    <a:lumMod val="10000"/>
                  </a:schemeClr>
                </a:solidFill>
                <a:cs typeface="Arial"/>
              </a:rPr>
              <a:t>Each person and each case is different. Being transgender is not a black and white experience – there’s a very wide greyscale. </a:t>
            </a:r>
          </a:p>
          <a:p>
            <a:pPr marL="285750" indent="-285750">
              <a:buFont typeface="Arial"/>
              <a:buChar char="•"/>
            </a:pPr>
            <a:r>
              <a:rPr lang="en-US" sz="1600">
                <a:solidFill>
                  <a:schemeClr val="bg2">
                    <a:lumMod val="10000"/>
                  </a:schemeClr>
                </a:solidFill>
                <a:cs typeface="Arial"/>
              </a:rPr>
              <a:t>People react better than you think. I was afraid for Alicia but everyone in her life has supported her from the beginning with understanding and love. </a:t>
            </a:r>
          </a:p>
          <a:p>
            <a:pPr marL="285750" indent="-285750">
              <a:buFont typeface="Arial"/>
              <a:buChar char="•"/>
            </a:pPr>
            <a:r>
              <a:rPr lang="en-US" sz="1600">
                <a:solidFill>
                  <a:schemeClr val="bg2">
                    <a:lumMod val="10000"/>
                  </a:schemeClr>
                </a:solidFill>
                <a:cs typeface="Arial"/>
              </a:rPr>
              <a:t>Happiness. Although I was afraid for her, and I know the path forward may not always be easy, I’m certain that Alicia will grow up to be a happy woman.</a:t>
            </a:r>
            <a:endParaRPr kumimoji="0" lang="en-GB" sz="1400" b="0" i="0" u="none" strike="noStrike" kern="1200" cap="none" spc="0" normalizeH="0" baseline="0" noProof="0">
              <a:ln>
                <a:noFill/>
              </a:ln>
              <a:solidFill>
                <a:schemeClr val="bg2">
                  <a:lumMod val="10000"/>
                </a:schemeClr>
              </a:solidFill>
              <a:effectLst/>
              <a:uLnTx/>
              <a:uFillTx/>
              <a:latin typeface="Arial" panose="020B0604020202020204"/>
              <a:ea typeface="+mn-ea"/>
              <a:cs typeface="+mn-cs"/>
            </a:endParaRPr>
          </a:p>
        </p:txBody>
      </p:sp>
      <p:pic>
        <p:nvPicPr>
          <p:cNvPr id="8" name="Picture 7" descr="A child and child standing together&#10;&#10;Description automatically generated">
            <a:extLst>
              <a:ext uri="{FF2B5EF4-FFF2-40B4-BE49-F238E27FC236}">
                <a16:creationId xmlns:a16="http://schemas.microsoft.com/office/drawing/2014/main" id="{D3DF469B-5A72-F7B1-0E61-E00381A85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854" y="845535"/>
            <a:ext cx="2232388" cy="4884089"/>
          </a:xfrm>
          <a:prstGeom prst="rect">
            <a:avLst/>
          </a:prstGeom>
        </p:spPr>
      </p:pic>
      <p:sp>
        <p:nvSpPr>
          <p:cNvPr id="4" name="TextBox 3">
            <a:extLst>
              <a:ext uri="{FF2B5EF4-FFF2-40B4-BE49-F238E27FC236}">
                <a16:creationId xmlns:a16="http://schemas.microsoft.com/office/drawing/2014/main" id="{512DE92B-1CEB-A6D4-6C36-A69C6A5A47D2}"/>
              </a:ext>
            </a:extLst>
          </p:cNvPr>
          <p:cNvSpPr txBox="1"/>
          <p:nvPr/>
        </p:nvSpPr>
        <p:spPr>
          <a:xfrm>
            <a:off x="8954286" y="5253758"/>
            <a:ext cx="2784527" cy="1323439"/>
          </a:xfrm>
          <a:prstGeom prst="rect">
            <a:avLst/>
          </a:prstGeom>
          <a:noFill/>
        </p:spPr>
        <p:txBody>
          <a:bodyPr wrap="square">
            <a:spAutoFit/>
          </a:bodyPr>
          <a:lstStyle/>
          <a:p>
            <a:pPr algn="r"/>
            <a:r>
              <a:rPr lang="en-US" sz="4000" b="1">
                <a:solidFill>
                  <a:srgbClr val="FFFFFF"/>
                </a:solidFill>
              </a:rPr>
              <a:t>Joaquin &amp; Alicia </a:t>
            </a:r>
            <a:endParaRPr lang="en-GB" sz="4000" b="1"/>
          </a:p>
        </p:txBody>
      </p:sp>
      <p:pic>
        <p:nvPicPr>
          <p:cNvPr id="5" name="Picture 7" descr="A group of women posing for a picture&#10;&#10;Description automatically generated">
            <a:extLst>
              <a:ext uri="{FF2B5EF4-FFF2-40B4-BE49-F238E27FC236}">
                <a16:creationId xmlns:a16="http://schemas.microsoft.com/office/drawing/2014/main" id="{F71656FE-FA29-012D-5EB5-C000F75759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221638" y="2243630"/>
            <a:ext cx="2687800" cy="2729325"/>
          </a:xfrm>
          <a:prstGeom prst="ellipse">
            <a:avLst/>
          </a:prstGeom>
        </p:spPr>
      </p:pic>
    </p:spTree>
    <p:extLst>
      <p:ext uri="{BB962C8B-B14F-4D97-AF65-F5344CB8AC3E}">
        <p14:creationId xmlns:p14="http://schemas.microsoft.com/office/powerpoint/2010/main" val="3671550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under a tent&#10;&#10;Description automatically generated">
            <a:extLst>
              <a:ext uri="{FF2B5EF4-FFF2-40B4-BE49-F238E27FC236}">
                <a16:creationId xmlns:a16="http://schemas.microsoft.com/office/drawing/2014/main" id="{DE66BB81-0A7D-C822-F6E0-2A32966153F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4235113" y="0"/>
            <a:ext cx="7956885" cy="5715000"/>
          </a:xfrm>
          <a:prstGeom prst="rect">
            <a:avLst/>
          </a:prstGeom>
        </p:spPr>
      </p:pic>
      <p:sp>
        <p:nvSpPr>
          <p:cNvPr id="7" name="Rectangle 6">
            <a:extLst>
              <a:ext uri="{FF2B5EF4-FFF2-40B4-BE49-F238E27FC236}">
                <a16:creationId xmlns:a16="http://schemas.microsoft.com/office/drawing/2014/main" id="{9A53F069-0950-F744-4301-3EAA4C0D49F5}"/>
              </a:ext>
            </a:extLst>
          </p:cNvPr>
          <p:cNvSpPr/>
          <p:nvPr/>
        </p:nvSpPr>
        <p:spPr>
          <a:xfrm>
            <a:off x="-2" y="0"/>
            <a:ext cx="423511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FBC00FB-EDC4-3F82-5A25-740816F28F45}"/>
              </a:ext>
            </a:extLst>
          </p:cNvPr>
          <p:cNvSpPr txBox="1"/>
          <p:nvPr/>
        </p:nvSpPr>
        <p:spPr>
          <a:xfrm>
            <a:off x="224590" y="603840"/>
            <a:ext cx="4235117" cy="707886"/>
          </a:xfrm>
          <a:prstGeom prst="rect">
            <a:avLst/>
          </a:prstGeom>
          <a:noFill/>
        </p:spPr>
        <p:txBody>
          <a:bodyPr wrap="square">
            <a:spAutoFit/>
          </a:bodyPr>
          <a:lstStyle/>
          <a:p>
            <a:r>
              <a:rPr lang="en-US" sz="4000" b="1">
                <a:solidFill>
                  <a:srgbClr val="FFFFFF"/>
                </a:solidFill>
              </a:rPr>
              <a:t>Misconceptions</a:t>
            </a:r>
            <a:endParaRPr lang="en-GB" sz="4000" b="1"/>
          </a:p>
        </p:txBody>
      </p:sp>
      <p:sp>
        <p:nvSpPr>
          <p:cNvPr id="3" name="TextBox 2">
            <a:extLst>
              <a:ext uri="{FF2B5EF4-FFF2-40B4-BE49-F238E27FC236}">
                <a16:creationId xmlns:a16="http://schemas.microsoft.com/office/drawing/2014/main" id="{6F30085B-9CFA-48C8-9045-5A46F36B4D1D}"/>
              </a:ext>
            </a:extLst>
          </p:cNvPr>
          <p:cNvSpPr txBox="1"/>
          <p:nvPr/>
        </p:nvSpPr>
        <p:spPr>
          <a:xfrm>
            <a:off x="224590" y="1460998"/>
            <a:ext cx="377534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accent1">
                    <a:lumMod val="40000"/>
                    <a:lumOff val="60000"/>
                  </a:schemeClr>
                </a:solidFill>
              </a:rPr>
              <a:t>This section addresses some misconceptions and points of misinformation that harm our community.  </a:t>
            </a:r>
          </a:p>
        </p:txBody>
      </p:sp>
    </p:spTree>
    <p:extLst>
      <p:ext uri="{BB962C8B-B14F-4D97-AF65-F5344CB8AC3E}">
        <p14:creationId xmlns:p14="http://schemas.microsoft.com/office/powerpoint/2010/main" val="1266909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A6B81C-A254-136D-EC82-4310CB5F8FCB}"/>
              </a:ext>
            </a:extLst>
          </p:cNvPr>
          <p:cNvSpPr/>
          <p:nvPr/>
        </p:nvSpPr>
        <p:spPr>
          <a:xfrm>
            <a:off x="-2" y="0"/>
            <a:ext cx="258989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5" name="TextBox 14">
            <a:extLst>
              <a:ext uri="{FF2B5EF4-FFF2-40B4-BE49-F238E27FC236}">
                <a16:creationId xmlns:a16="http://schemas.microsoft.com/office/drawing/2014/main" id="{BEAA0AEA-E08A-719F-26B4-ACF43E3B9AAA}"/>
              </a:ext>
            </a:extLst>
          </p:cNvPr>
          <p:cNvSpPr txBox="1"/>
          <p:nvPr/>
        </p:nvSpPr>
        <p:spPr>
          <a:xfrm rot="16200000">
            <a:off x="881421" y="5015831"/>
            <a:ext cx="2889370" cy="461665"/>
          </a:xfrm>
          <a:prstGeom prst="rect">
            <a:avLst/>
          </a:prstGeom>
          <a:noFill/>
        </p:spPr>
        <p:txBody>
          <a:bodyPr wrap="square">
            <a:spAutoFit/>
          </a:bodyPr>
          <a:lstStyle/>
          <a:p>
            <a:r>
              <a:rPr lang="en-US" sz="2400" b="1" cap="all">
                <a:solidFill>
                  <a:srgbClr val="FFFFFF"/>
                </a:solidFill>
              </a:rPr>
              <a:t>Misconception</a:t>
            </a:r>
            <a:endParaRPr lang="en-GB" sz="2400" b="1" cap="all"/>
          </a:p>
        </p:txBody>
      </p:sp>
      <p:sp>
        <p:nvSpPr>
          <p:cNvPr id="16" name="TextBox 15">
            <a:extLst>
              <a:ext uri="{FF2B5EF4-FFF2-40B4-BE49-F238E27FC236}">
                <a16:creationId xmlns:a16="http://schemas.microsoft.com/office/drawing/2014/main" id="{4C8B8F15-CDBD-4D06-CFC9-FD65454CBA28}"/>
              </a:ext>
            </a:extLst>
          </p:cNvPr>
          <p:cNvSpPr txBox="1"/>
          <p:nvPr/>
        </p:nvSpPr>
        <p:spPr>
          <a:xfrm>
            <a:off x="3343003" y="144197"/>
            <a:ext cx="5343261" cy="1200329"/>
          </a:xfrm>
          <a:prstGeom prst="rect">
            <a:avLst/>
          </a:prstGeom>
          <a:noFill/>
        </p:spPr>
        <p:txBody>
          <a:bodyPr wrap="square">
            <a:spAutoFit/>
          </a:bodyPr>
          <a:lstStyle/>
          <a:p>
            <a:r>
              <a:rPr lang="en-US" sz="3600" b="1">
                <a:solidFill>
                  <a:schemeClr val="accent1"/>
                </a:solidFill>
              </a:rPr>
              <a:t>Trans people are new and didn't exist before</a:t>
            </a:r>
            <a:endParaRPr lang="en-GB" sz="3600" b="1">
              <a:solidFill>
                <a:schemeClr val="accent1"/>
              </a:solidFill>
            </a:endParaRPr>
          </a:p>
        </p:txBody>
      </p:sp>
      <p:pic>
        <p:nvPicPr>
          <p:cNvPr id="17" name="Graphic 16" descr="Open quotation mark outline">
            <a:extLst>
              <a:ext uri="{FF2B5EF4-FFF2-40B4-BE49-F238E27FC236}">
                <a16:creationId xmlns:a16="http://schemas.microsoft.com/office/drawing/2014/main" id="{9D9F7895-25EF-4EE8-9124-52677C3777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939" y="0"/>
            <a:ext cx="914400" cy="914400"/>
          </a:xfrm>
          <a:prstGeom prst="rect">
            <a:avLst/>
          </a:prstGeom>
        </p:spPr>
      </p:pic>
      <p:pic>
        <p:nvPicPr>
          <p:cNvPr id="18" name="Graphic 17" descr="Open quotation mark outline">
            <a:extLst>
              <a:ext uri="{FF2B5EF4-FFF2-40B4-BE49-F238E27FC236}">
                <a16:creationId xmlns:a16="http://schemas.microsoft.com/office/drawing/2014/main" id="{1438D2B0-96E9-2393-FD7C-FDB569D682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245106" y="622449"/>
            <a:ext cx="914400" cy="914400"/>
          </a:xfrm>
          <a:prstGeom prst="rect">
            <a:avLst/>
          </a:prstGeom>
        </p:spPr>
      </p:pic>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1</a:t>
            </a:r>
          </a:p>
        </p:txBody>
      </p:sp>
      <p:sp>
        <p:nvSpPr>
          <p:cNvPr id="10" name="Content Placeholder 1">
            <a:extLst>
              <a:ext uri="{FF2B5EF4-FFF2-40B4-BE49-F238E27FC236}">
                <a16:creationId xmlns:a16="http://schemas.microsoft.com/office/drawing/2014/main" id="{A7F7D130-095B-5A5E-8C54-FF4657C93455}"/>
              </a:ext>
            </a:extLst>
          </p:cNvPr>
          <p:cNvSpPr txBox="1">
            <a:spLocks/>
          </p:cNvSpPr>
          <p:nvPr/>
        </p:nvSpPr>
        <p:spPr>
          <a:xfrm>
            <a:off x="2742013" y="1556656"/>
            <a:ext cx="4304028" cy="4029497"/>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a:solidFill>
                  <a:schemeClr val="bg2">
                    <a:lumMod val="10000"/>
                  </a:schemeClr>
                </a:solidFill>
                <a:latin typeface="+mj-lt"/>
                <a:cs typeface="Arial"/>
              </a:rPr>
              <a:t>Trans people have always existed. </a:t>
            </a:r>
          </a:p>
          <a:p>
            <a:pPr>
              <a:lnSpc>
                <a:spcPct val="100000"/>
              </a:lnSpc>
              <a:spcBef>
                <a:spcPts val="600"/>
              </a:spcBef>
            </a:pPr>
            <a:endParaRPr lang="en-US">
              <a:solidFill>
                <a:schemeClr val="bg2">
                  <a:lumMod val="10000"/>
                </a:schemeClr>
              </a:solidFill>
              <a:latin typeface="+mj-lt"/>
              <a:cs typeface="Arial"/>
            </a:endParaRPr>
          </a:p>
          <a:p>
            <a:pPr>
              <a:lnSpc>
                <a:spcPct val="100000"/>
              </a:lnSpc>
              <a:spcBef>
                <a:spcPts val="600"/>
              </a:spcBef>
            </a:pPr>
            <a:r>
              <a:rPr lang="en-US">
                <a:solidFill>
                  <a:schemeClr val="bg2">
                    <a:lumMod val="10000"/>
                  </a:schemeClr>
                </a:solidFill>
                <a:latin typeface="+mj-lt"/>
                <a:cs typeface="Arial"/>
              </a:rPr>
              <a:t>History often upholds narratives with limited inclusions of minorities. </a:t>
            </a:r>
          </a:p>
          <a:p>
            <a:pPr>
              <a:lnSpc>
                <a:spcPct val="100000"/>
              </a:lnSpc>
              <a:spcBef>
                <a:spcPts val="600"/>
              </a:spcBef>
            </a:pPr>
            <a:endParaRPr lang="en-US">
              <a:solidFill>
                <a:schemeClr val="bg2">
                  <a:lumMod val="10000"/>
                </a:schemeClr>
              </a:solidFill>
              <a:latin typeface="+mj-lt"/>
              <a:cs typeface="Arial"/>
            </a:endParaRPr>
          </a:p>
          <a:p>
            <a:pPr>
              <a:lnSpc>
                <a:spcPct val="100000"/>
              </a:lnSpc>
              <a:spcBef>
                <a:spcPts val="600"/>
              </a:spcBef>
            </a:pPr>
            <a:r>
              <a:rPr lang="en-US">
                <a:solidFill>
                  <a:schemeClr val="bg2">
                    <a:lumMod val="10000"/>
                  </a:schemeClr>
                </a:solidFill>
                <a:latin typeface="+mj-lt"/>
                <a:cs typeface="Arial"/>
              </a:rPr>
              <a:t>This goes as far as negating events and experiences of minority groups. </a:t>
            </a:r>
          </a:p>
          <a:p>
            <a:pPr>
              <a:lnSpc>
                <a:spcPct val="100000"/>
              </a:lnSpc>
              <a:spcBef>
                <a:spcPts val="600"/>
              </a:spcBef>
            </a:pPr>
            <a:endParaRPr lang="en-US">
              <a:solidFill>
                <a:schemeClr val="bg2">
                  <a:lumMod val="10000"/>
                </a:schemeClr>
              </a:solidFill>
              <a:latin typeface="+mj-lt"/>
            </a:endParaRPr>
          </a:p>
          <a:p>
            <a:pPr>
              <a:lnSpc>
                <a:spcPct val="100000"/>
              </a:lnSpc>
              <a:spcBef>
                <a:spcPts val="600"/>
              </a:spcBef>
            </a:pPr>
            <a:r>
              <a:rPr lang="en-US">
                <a:solidFill>
                  <a:schemeClr val="bg2">
                    <a:lumMod val="10000"/>
                  </a:schemeClr>
                </a:solidFill>
                <a:latin typeface="+mj-lt"/>
                <a:cs typeface="Arial"/>
              </a:rPr>
              <a:t>Despite this, archives document the lives of iconic trans people through the centuries. </a:t>
            </a:r>
            <a:endParaRPr lang="en-US">
              <a:solidFill>
                <a:schemeClr val="bg2">
                  <a:lumMod val="10000"/>
                </a:schemeClr>
              </a:solidFill>
              <a:latin typeface="+mj-lt"/>
            </a:endParaRPr>
          </a:p>
        </p:txBody>
      </p:sp>
      <p:pic>
        <p:nvPicPr>
          <p:cNvPr id="11" name="Picture 10">
            <a:extLst>
              <a:ext uri="{FF2B5EF4-FFF2-40B4-BE49-F238E27FC236}">
                <a16:creationId xmlns:a16="http://schemas.microsoft.com/office/drawing/2014/main" id="{E03B0E92-E375-FA9F-A447-56BEA3E2E6B0}"/>
              </a:ext>
            </a:extLst>
          </p:cNvPr>
          <p:cNvPicPr>
            <a:picLocks noChangeAspect="1"/>
          </p:cNvPicPr>
          <p:nvPr/>
        </p:nvPicPr>
        <p:blipFill rotWithShape="1">
          <a:blip r:embed="rId5">
            <a:extLst>
              <a:ext uri="{28A0092B-C50C-407E-A947-70E740481C1C}">
                <a14:useLocalDpi xmlns:a14="http://schemas.microsoft.com/office/drawing/2010/main" val="0"/>
              </a:ext>
            </a:extLst>
          </a:blip>
          <a:srcRect l="628" t="357" r="-209" b="829"/>
          <a:stretch/>
        </p:blipFill>
        <p:spPr>
          <a:xfrm>
            <a:off x="7226383" y="1534968"/>
            <a:ext cx="4482010" cy="3770090"/>
          </a:xfrm>
          <a:prstGeom prst="rect">
            <a:avLst/>
          </a:prstGeom>
          <a:noFill/>
        </p:spPr>
      </p:pic>
    </p:spTree>
    <p:extLst>
      <p:ext uri="{BB962C8B-B14F-4D97-AF65-F5344CB8AC3E}">
        <p14:creationId xmlns:p14="http://schemas.microsoft.com/office/powerpoint/2010/main" val="640052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BBC236-53E8-D8EA-89B4-59D0A4D93A9A}"/>
              </a:ext>
            </a:extLst>
          </p:cNvPr>
          <p:cNvSpPr/>
          <p:nvPr/>
        </p:nvSpPr>
        <p:spPr>
          <a:xfrm>
            <a:off x="-2" y="0"/>
            <a:ext cx="258989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21" name="TextBox 20">
            <a:extLst>
              <a:ext uri="{FF2B5EF4-FFF2-40B4-BE49-F238E27FC236}">
                <a16:creationId xmlns:a16="http://schemas.microsoft.com/office/drawing/2014/main" id="{332F7DEA-C073-A7F8-8462-917AC2FD16DB}"/>
              </a:ext>
            </a:extLst>
          </p:cNvPr>
          <p:cNvSpPr txBox="1"/>
          <p:nvPr/>
        </p:nvSpPr>
        <p:spPr>
          <a:xfrm rot="16200000">
            <a:off x="881421" y="5015831"/>
            <a:ext cx="2889370" cy="461665"/>
          </a:xfrm>
          <a:prstGeom prst="rect">
            <a:avLst/>
          </a:prstGeom>
          <a:noFill/>
        </p:spPr>
        <p:txBody>
          <a:bodyPr wrap="square">
            <a:spAutoFit/>
          </a:bodyPr>
          <a:lstStyle/>
          <a:p>
            <a:r>
              <a:rPr lang="en-US" sz="2400" b="1" cap="all">
                <a:solidFill>
                  <a:srgbClr val="FFFFFF"/>
                </a:solidFill>
              </a:rPr>
              <a:t>Misconception</a:t>
            </a:r>
            <a:endParaRPr lang="en-GB" sz="2400" b="1" cap="all"/>
          </a:p>
        </p:txBody>
      </p:sp>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1</a:t>
            </a:r>
          </a:p>
        </p:txBody>
      </p:sp>
      <p:sp>
        <p:nvSpPr>
          <p:cNvPr id="6" name="TextBox 5">
            <a:extLst>
              <a:ext uri="{FF2B5EF4-FFF2-40B4-BE49-F238E27FC236}">
                <a16:creationId xmlns:a16="http://schemas.microsoft.com/office/drawing/2014/main" id="{EC1290C0-2034-8493-CB9E-25137C6C099B}"/>
              </a:ext>
            </a:extLst>
          </p:cNvPr>
          <p:cNvSpPr txBox="1"/>
          <p:nvPr/>
        </p:nvSpPr>
        <p:spPr>
          <a:xfrm>
            <a:off x="3343003" y="144197"/>
            <a:ext cx="5343261" cy="1200329"/>
          </a:xfrm>
          <a:prstGeom prst="rect">
            <a:avLst/>
          </a:prstGeom>
          <a:noFill/>
        </p:spPr>
        <p:txBody>
          <a:bodyPr wrap="square">
            <a:spAutoFit/>
          </a:bodyPr>
          <a:lstStyle/>
          <a:p>
            <a:r>
              <a:rPr lang="en-US" sz="3600" b="1">
                <a:solidFill>
                  <a:schemeClr val="accent1"/>
                </a:solidFill>
              </a:rPr>
              <a:t>Trans people are new and didn't exist before</a:t>
            </a:r>
            <a:endParaRPr lang="en-GB" sz="3600" b="1">
              <a:solidFill>
                <a:schemeClr val="accent1"/>
              </a:solidFill>
            </a:endParaRPr>
          </a:p>
        </p:txBody>
      </p:sp>
      <p:pic>
        <p:nvPicPr>
          <p:cNvPr id="8" name="Graphic 7" descr="Open quotation mark outline">
            <a:extLst>
              <a:ext uri="{FF2B5EF4-FFF2-40B4-BE49-F238E27FC236}">
                <a16:creationId xmlns:a16="http://schemas.microsoft.com/office/drawing/2014/main" id="{9CE1C5F4-279A-6A71-1BA3-D61B88A1F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939" y="0"/>
            <a:ext cx="914400" cy="914400"/>
          </a:xfrm>
          <a:prstGeom prst="rect">
            <a:avLst/>
          </a:prstGeom>
        </p:spPr>
      </p:pic>
      <p:pic>
        <p:nvPicPr>
          <p:cNvPr id="9" name="Graphic 8" descr="Open quotation mark outline">
            <a:extLst>
              <a:ext uri="{FF2B5EF4-FFF2-40B4-BE49-F238E27FC236}">
                <a16:creationId xmlns:a16="http://schemas.microsoft.com/office/drawing/2014/main" id="{8CE113F0-868D-966F-41D4-88E28D865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245106" y="622449"/>
            <a:ext cx="914400" cy="914400"/>
          </a:xfrm>
          <a:prstGeom prst="rect">
            <a:avLst/>
          </a:prstGeom>
        </p:spPr>
      </p:pic>
      <p:pic>
        <p:nvPicPr>
          <p:cNvPr id="3" name="Picture 4" descr="A picture containing text, necktie&#10;&#10;Description automatically generated">
            <a:extLst>
              <a:ext uri="{FF2B5EF4-FFF2-40B4-BE49-F238E27FC236}">
                <a16:creationId xmlns:a16="http://schemas.microsoft.com/office/drawing/2014/main" id="{34AAEB7D-AB6A-E196-CF75-DB889BE4EC6D}"/>
              </a:ext>
            </a:extLst>
          </p:cNvPr>
          <p:cNvPicPr>
            <a:picLocks noChangeAspect="1"/>
          </p:cNvPicPr>
          <p:nvPr/>
        </p:nvPicPr>
        <p:blipFill rotWithShape="1">
          <a:blip r:embed="rId5">
            <a:extLst>
              <a:ext uri="{28A0092B-C50C-407E-A947-70E740481C1C}">
                <a14:useLocalDpi xmlns:a14="http://schemas.microsoft.com/office/drawing/2010/main" val="0"/>
              </a:ext>
            </a:extLst>
          </a:blip>
          <a:stretch/>
        </p:blipFill>
        <p:spPr>
          <a:xfrm>
            <a:off x="2829272" y="1536849"/>
            <a:ext cx="1314719" cy="1752959"/>
          </a:xfrm>
          <a:prstGeom prst="rect">
            <a:avLst/>
          </a:prstGeom>
        </p:spPr>
      </p:pic>
      <p:sp>
        <p:nvSpPr>
          <p:cNvPr id="4" name="TextBox 3">
            <a:extLst>
              <a:ext uri="{FF2B5EF4-FFF2-40B4-BE49-F238E27FC236}">
                <a16:creationId xmlns:a16="http://schemas.microsoft.com/office/drawing/2014/main" id="{CC4EB1B0-2F93-2F94-2BE1-9A1582B496F2}"/>
              </a:ext>
            </a:extLst>
          </p:cNvPr>
          <p:cNvSpPr txBox="1"/>
          <p:nvPr/>
        </p:nvSpPr>
        <p:spPr>
          <a:xfrm>
            <a:off x="4187510" y="1536849"/>
            <a:ext cx="2650645"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5"/>
                </a:solidFill>
                <a:ea typeface="+mn-lt"/>
                <a:cs typeface="+mn-lt"/>
              </a:rPr>
              <a:t>Eleanor </a:t>
            </a:r>
            <a:r>
              <a:rPr lang="en-US" sz="1600" b="1" err="1">
                <a:solidFill>
                  <a:schemeClr val="accent5"/>
                </a:solidFill>
                <a:ea typeface="+mn-lt"/>
                <a:cs typeface="+mn-lt"/>
              </a:rPr>
              <a:t>Rykener</a:t>
            </a:r>
            <a:r>
              <a:rPr lang="en-US" sz="1600" b="1">
                <a:solidFill>
                  <a:schemeClr val="accent5"/>
                </a:solidFill>
                <a:ea typeface="+mn-lt"/>
                <a:cs typeface="+mn-lt"/>
              </a:rPr>
              <a:t> </a:t>
            </a:r>
          </a:p>
          <a:p>
            <a:r>
              <a:rPr lang="en-US" sz="1400">
                <a:solidFill>
                  <a:schemeClr val="bg2">
                    <a:lumMod val="10000"/>
                  </a:schemeClr>
                </a:solidFill>
                <a:cs typeface="Arial"/>
              </a:rPr>
              <a:t>(late 1300s to early 1400s)</a:t>
            </a:r>
            <a:endParaRPr lang="en-US">
              <a:solidFill>
                <a:schemeClr val="bg2">
                  <a:lumMod val="10000"/>
                </a:schemeClr>
              </a:solidFill>
              <a:cs typeface="Arial"/>
            </a:endParaRPr>
          </a:p>
          <a:p>
            <a:r>
              <a:rPr lang="en-US" sz="1400">
                <a:solidFill>
                  <a:schemeClr val="bg2">
                    <a:lumMod val="10000"/>
                  </a:schemeClr>
                </a:solidFill>
                <a:cs typeface="Arial"/>
              </a:rPr>
              <a:t>Worked as an embroiderer and a barmaid but little is known about her.</a:t>
            </a:r>
          </a:p>
          <a:p>
            <a:endParaRPr lang="en-US" sz="1400">
              <a:solidFill>
                <a:schemeClr val="bg2">
                  <a:lumMod val="10000"/>
                </a:schemeClr>
              </a:solidFill>
              <a:cs typeface="Arial"/>
            </a:endParaRPr>
          </a:p>
        </p:txBody>
      </p:sp>
      <p:pic>
        <p:nvPicPr>
          <p:cNvPr id="12" name="Picture 4">
            <a:extLst>
              <a:ext uri="{FF2B5EF4-FFF2-40B4-BE49-F238E27FC236}">
                <a16:creationId xmlns:a16="http://schemas.microsoft.com/office/drawing/2014/main" id="{F9CC1E77-8F2B-D2E0-96A1-5A11D9F9DFC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379502" y="1536849"/>
            <a:ext cx="1435758" cy="1846659"/>
          </a:xfrm>
          <a:prstGeom prst="rect">
            <a:avLst/>
          </a:prstGeom>
        </p:spPr>
      </p:pic>
      <p:sp>
        <p:nvSpPr>
          <p:cNvPr id="13" name="TextBox 12">
            <a:extLst>
              <a:ext uri="{FF2B5EF4-FFF2-40B4-BE49-F238E27FC236}">
                <a16:creationId xmlns:a16="http://schemas.microsoft.com/office/drawing/2014/main" id="{1D10983D-FF2B-3760-3D4B-239C7815F265}"/>
              </a:ext>
            </a:extLst>
          </p:cNvPr>
          <p:cNvSpPr txBox="1"/>
          <p:nvPr/>
        </p:nvSpPr>
        <p:spPr>
          <a:xfrm>
            <a:off x="8928672" y="1536849"/>
            <a:ext cx="3117264"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5"/>
                </a:solidFill>
              </a:rPr>
              <a:t>Lucy Hicks Anderson </a:t>
            </a:r>
            <a:endParaRPr lang="en-US" sz="1600" b="1">
              <a:solidFill>
                <a:schemeClr val="accent5"/>
              </a:solidFill>
              <a:ea typeface="+mn-lt"/>
              <a:cs typeface="+mn-lt"/>
            </a:endParaRPr>
          </a:p>
          <a:p>
            <a:r>
              <a:rPr lang="en-US" sz="1400">
                <a:solidFill>
                  <a:schemeClr val="bg2">
                    <a:lumMod val="10000"/>
                  </a:schemeClr>
                </a:solidFill>
                <a:cs typeface="Arial"/>
              </a:rPr>
              <a:t>(1886–1954)</a:t>
            </a:r>
            <a:endParaRPr lang="en-US">
              <a:solidFill>
                <a:schemeClr val="bg2">
                  <a:lumMod val="10000"/>
                </a:schemeClr>
              </a:solidFill>
              <a:cs typeface="Arial"/>
            </a:endParaRPr>
          </a:p>
          <a:p>
            <a:r>
              <a:rPr lang="en-US" sz="1400">
                <a:solidFill>
                  <a:schemeClr val="bg2">
                    <a:lumMod val="10000"/>
                  </a:schemeClr>
                </a:solidFill>
                <a:ea typeface="+mn-lt"/>
                <a:cs typeface="+mn-lt"/>
              </a:rPr>
              <a:t>American socialite, chef, and prohibition-era entrepreneur. She established a boarding house in Oxnard, where she became a popular hostess.</a:t>
            </a:r>
            <a:endParaRPr lang="en-US">
              <a:solidFill>
                <a:schemeClr val="bg2">
                  <a:lumMod val="10000"/>
                </a:schemeClr>
              </a:solidFill>
              <a:cs typeface="Arial"/>
            </a:endParaRPr>
          </a:p>
          <a:p>
            <a:endParaRPr lang="en-US" sz="1400">
              <a:solidFill>
                <a:schemeClr val="bg2">
                  <a:lumMod val="10000"/>
                </a:schemeClr>
              </a:solidFill>
              <a:cs typeface="Arial"/>
            </a:endParaRPr>
          </a:p>
        </p:txBody>
      </p:sp>
      <p:pic>
        <p:nvPicPr>
          <p:cNvPr id="14" name="Picture 4">
            <a:extLst>
              <a:ext uri="{FF2B5EF4-FFF2-40B4-BE49-F238E27FC236}">
                <a16:creationId xmlns:a16="http://schemas.microsoft.com/office/drawing/2014/main" id="{74A01B8C-F167-4B93-1967-C2534E5D43C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829272" y="3646690"/>
            <a:ext cx="2711499" cy="1940467"/>
          </a:xfrm>
          <a:prstGeom prst="rect">
            <a:avLst/>
          </a:prstGeom>
        </p:spPr>
      </p:pic>
      <p:sp>
        <p:nvSpPr>
          <p:cNvPr id="15" name="TextBox 14">
            <a:extLst>
              <a:ext uri="{FF2B5EF4-FFF2-40B4-BE49-F238E27FC236}">
                <a16:creationId xmlns:a16="http://schemas.microsoft.com/office/drawing/2014/main" id="{123478C8-B0E7-484E-6FD3-43BE8ED87192}"/>
              </a:ext>
            </a:extLst>
          </p:cNvPr>
          <p:cNvSpPr txBox="1"/>
          <p:nvPr/>
        </p:nvSpPr>
        <p:spPr>
          <a:xfrm>
            <a:off x="5577048" y="3569809"/>
            <a:ext cx="618181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5"/>
                </a:solidFill>
                <a:ea typeface="+mn-lt"/>
                <a:cs typeface="+mn-lt"/>
              </a:rPr>
              <a:t>Chevalier </a:t>
            </a:r>
            <a:r>
              <a:rPr lang="en-US" sz="1600" b="1" err="1">
                <a:solidFill>
                  <a:schemeClr val="accent5"/>
                </a:solidFill>
                <a:ea typeface="+mn-lt"/>
                <a:cs typeface="+mn-lt"/>
              </a:rPr>
              <a:t>d’Eon</a:t>
            </a:r>
            <a:r>
              <a:rPr lang="en-US" sz="1600" b="1">
                <a:solidFill>
                  <a:schemeClr val="accent5"/>
                </a:solidFill>
              </a:rPr>
              <a:t> </a:t>
            </a:r>
            <a:endParaRPr lang="en-US" sz="1600" b="1">
              <a:solidFill>
                <a:schemeClr val="accent5"/>
              </a:solidFill>
              <a:ea typeface="+mn-lt"/>
              <a:cs typeface="+mn-lt"/>
            </a:endParaRPr>
          </a:p>
          <a:p>
            <a:r>
              <a:rPr lang="en-US" sz="1400">
                <a:solidFill>
                  <a:schemeClr val="bg2">
                    <a:lumMod val="10000"/>
                  </a:schemeClr>
                </a:solidFill>
                <a:cs typeface="Arial"/>
              </a:rPr>
              <a:t>(1728–1810)</a:t>
            </a:r>
            <a:endParaRPr lang="en-US">
              <a:solidFill>
                <a:schemeClr val="bg2">
                  <a:lumMod val="10000"/>
                </a:schemeClr>
              </a:solidFill>
              <a:cs typeface="Arial"/>
            </a:endParaRPr>
          </a:p>
          <a:p>
            <a:r>
              <a:rPr lang="en-US" sz="1400">
                <a:solidFill>
                  <a:schemeClr val="bg2">
                    <a:lumMod val="10000"/>
                  </a:schemeClr>
                </a:solidFill>
                <a:ea typeface="+mn-lt"/>
                <a:cs typeface="+mn-lt"/>
              </a:rPr>
              <a:t>After a career as a French spy, diplomat and soldier, she disguised her transgender identity, by coming out as transgender... In her later years she applied to be assigned female at birth, stating she was assigned male only to ensure she would inherit the family estate. The ruse paid off and she was accepted by the French and the British government - she was living in London at the time. </a:t>
            </a:r>
            <a:endParaRPr lang="en-US">
              <a:solidFill>
                <a:schemeClr val="bg2">
                  <a:lumMod val="10000"/>
                </a:schemeClr>
              </a:solidFill>
            </a:endParaRPr>
          </a:p>
          <a:p>
            <a:endParaRPr lang="en-US" sz="1400">
              <a:solidFill>
                <a:schemeClr val="bg2">
                  <a:lumMod val="10000"/>
                </a:schemeClr>
              </a:solidFill>
              <a:cs typeface="Arial"/>
            </a:endParaRPr>
          </a:p>
        </p:txBody>
      </p:sp>
    </p:spTree>
    <p:extLst>
      <p:ext uri="{BB962C8B-B14F-4D97-AF65-F5344CB8AC3E}">
        <p14:creationId xmlns:p14="http://schemas.microsoft.com/office/powerpoint/2010/main" val="3994602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5BABCD8-994C-CBAF-1349-5D04FD6B99D3}"/>
              </a:ext>
            </a:extLst>
          </p:cNvPr>
          <p:cNvSpPr/>
          <p:nvPr/>
        </p:nvSpPr>
        <p:spPr>
          <a:xfrm>
            <a:off x="-2" y="0"/>
            <a:ext cx="258989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21" name="TextBox 20">
            <a:extLst>
              <a:ext uri="{FF2B5EF4-FFF2-40B4-BE49-F238E27FC236}">
                <a16:creationId xmlns:a16="http://schemas.microsoft.com/office/drawing/2014/main" id="{1F8E76A4-F22F-AA45-62E1-6033C15B7317}"/>
              </a:ext>
            </a:extLst>
          </p:cNvPr>
          <p:cNvSpPr txBox="1"/>
          <p:nvPr/>
        </p:nvSpPr>
        <p:spPr>
          <a:xfrm rot="16200000">
            <a:off x="881421" y="5015831"/>
            <a:ext cx="2889370" cy="461665"/>
          </a:xfrm>
          <a:prstGeom prst="rect">
            <a:avLst/>
          </a:prstGeom>
          <a:noFill/>
        </p:spPr>
        <p:txBody>
          <a:bodyPr wrap="square">
            <a:spAutoFit/>
          </a:bodyPr>
          <a:lstStyle/>
          <a:p>
            <a:r>
              <a:rPr lang="en-US" sz="2400" b="1" cap="all">
                <a:solidFill>
                  <a:srgbClr val="FFFFFF"/>
                </a:solidFill>
              </a:rPr>
              <a:t>Misconception</a:t>
            </a:r>
            <a:endParaRPr lang="en-GB" sz="2400" b="1" cap="all"/>
          </a:p>
        </p:txBody>
      </p:sp>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1</a:t>
            </a:r>
          </a:p>
        </p:txBody>
      </p:sp>
      <p:sp>
        <p:nvSpPr>
          <p:cNvPr id="6" name="TextBox 5">
            <a:extLst>
              <a:ext uri="{FF2B5EF4-FFF2-40B4-BE49-F238E27FC236}">
                <a16:creationId xmlns:a16="http://schemas.microsoft.com/office/drawing/2014/main" id="{EC1290C0-2034-8493-CB9E-25137C6C099B}"/>
              </a:ext>
            </a:extLst>
          </p:cNvPr>
          <p:cNvSpPr txBox="1"/>
          <p:nvPr/>
        </p:nvSpPr>
        <p:spPr>
          <a:xfrm>
            <a:off x="3329283" y="144197"/>
            <a:ext cx="5343261" cy="1200329"/>
          </a:xfrm>
          <a:prstGeom prst="rect">
            <a:avLst/>
          </a:prstGeom>
          <a:noFill/>
        </p:spPr>
        <p:txBody>
          <a:bodyPr wrap="square">
            <a:spAutoFit/>
          </a:bodyPr>
          <a:lstStyle/>
          <a:p>
            <a:r>
              <a:rPr lang="en-US" sz="3600" b="1">
                <a:solidFill>
                  <a:schemeClr val="accent1"/>
                </a:solidFill>
              </a:rPr>
              <a:t>Trans people are new and didn't exist before</a:t>
            </a:r>
            <a:endParaRPr lang="en-GB" sz="3600" b="1">
              <a:solidFill>
                <a:schemeClr val="accent1"/>
              </a:solidFill>
            </a:endParaRPr>
          </a:p>
        </p:txBody>
      </p:sp>
      <p:pic>
        <p:nvPicPr>
          <p:cNvPr id="8" name="Graphic 7" descr="Open quotation mark outline">
            <a:extLst>
              <a:ext uri="{FF2B5EF4-FFF2-40B4-BE49-F238E27FC236}">
                <a16:creationId xmlns:a16="http://schemas.microsoft.com/office/drawing/2014/main" id="{9CE1C5F4-279A-6A71-1BA3-D61B88A1F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3219" y="0"/>
            <a:ext cx="914400" cy="914400"/>
          </a:xfrm>
          <a:prstGeom prst="rect">
            <a:avLst/>
          </a:prstGeom>
        </p:spPr>
      </p:pic>
      <p:pic>
        <p:nvPicPr>
          <p:cNvPr id="9" name="Graphic 8" descr="Open quotation mark outline">
            <a:extLst>
              <a:ext uri="{FF2B5EF4-FFF2-40B4-BE49-F238E27FC236}">
                <a16:creationId xmlns:a16="http://schemas.microsoft.com/office/drawing/2014/main" id="{8CE113F0-868D-966F-41D4-88E28D865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231386" y="622449"/>
            <a:ext cx="914400" cy="914400"/>
          </a:xfrm>
          <a:prstGeom prst="rect">
            <a:avLst/>
          </a:prstGeom>
        </p:spPr>
      </p:pic>
      <p:sp>
        <p:nvSpPr>
          <p:cNvPr id="10" name="TextBox 9">
            <a:extLst>
              <a:ext uri="{FF2B5EF4-FFF2-40B4-BE49-F238E27FC236}">
                <a16:creationId xmlns:a16="http://schemas.microsoft.com/office/drawing/2014/main" id="{7255CE8E-67FF-69DE-F2F3-1F1BA91814D9}"/>
              </a:ext>
            </a:extLst>
          </p:cNvPr>
          <p:cNvSpPr txBox="1"/>
          <p:nvPr/>
        </p:nvSpPr>
        <p:spPr>
          <a:xfrm>
            <a:off x="5520282" y="3611744"/>
            <a:ext cx="3264075"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5"/>
                </a:solidFill>
                <a:ea typeface="+mn-lt"/>
                <a:cs typeface="+mn-lt"/>
              </a:rPr>
              <a:t>Wendy Carlos </a:t>
            </a:r>
            <a:endParaRPr lang="en-US" b="1">
              <a:solidFill>
                <a:schemeClr val="accent5"/>
              </a:solidFill>
              <a:ea typeface="+mn-lt"/>
              <a:cs typeface="+mn-lt"/>
            </a:endParaRPr>
          </a:p>
          <a:p>
            <a:r>
              <a:rPr lang="en-US" sz="1400">
                <a:solidFill>
                  <a:schemeClr val="bg2">
                    <a:lumMod val="10000"/>
                  </a:schemeClr>
                </a:solidFill>
                <a:ea typeface="+mn-lt"/>
                <a:cs typeface="+mn-lt"/>
              </a:rPr>
              <a:t>(born 1939) </a:t>
            </a:r>
          </a:p>
          <a:p>
            <a:r>
              <a:rPr lang="en-US" sz="1400">
                <a:solidFill>
                  <a:schemeClr val="bg2">
                    <a:lumMod val="10000"/>
                  </a:schemeClr>
                </a:solidFill>
                <a:ea typeface="+mn-lt"/>
                <a:cs typeface="+mn-lt"/>
              </a:rPr>
              <a:t>pioneering electronic sound engineer and composer. Her music will be included among the major milestones of music of the 20th century. </a:t>
            </a:r>
            <a:endParaRPr lang="en-US">
              <a:solidFill>
                <a:schemeClr val="bg2">
                  <a:lumMod val="10000"/>
                </a:schemeClr>
              </a:solidFill>
            </a:endParaRPr>
          </a:p>
        </p:txBody>
      </p:sp>
      <p:pic>
        <p:nvPicPr>
          <p:cNvPr id="11" name="Picture 5">
            <a:extLst>
              <a:ext uri="{FF2B5EF4-FFF2-40B4-BE49-F238E27FC236}">
                <a16:creationId xmlns:a16="http://schemas.microsoft.com/office/drawing/2014/main" id="{D9C6A2E5-B88E-6619-C1D6-6634CD6B7B0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25565" y="3607298"/>
            <a:ext cx="2711499" cy="1887177"/>
          </a:xfrm>
          <a:prstGeom prst="rect">
            <a:avLst/>
          </a:prstGeom>
        </p:spPr>
      </p:pic>
      <p:pic>
        <p:nvPicPr>
          <p:cNvPr id="16" name="Picture 15" descr="A cover of a music album&#10;&#10;Description automatically generated">
            <a:extLst>
              <a:ext uri="{FF2B5EF4-FFF2-40B4-BE49-F238E27FC236}">
                <a16:creationId xmlns:a16="http://schemas.microsoft.com/office/drawing/2014/main" id="{DF7CCC26-8DDA-AF56-3C8F-82B293EC5116}"/>
              </a:ext>
            </a:extLst>
          </p:cNvPr>
          <p:cNvPicPr>
            <a:picLocks noChangeAspect="1"/>
          </p:cNvPicPr>
          <p:nvPr/>
        </p:nvPicPr>
        <p:blipFill rotWithShape="1">
          <a:blip r:embed="rId6"/>
          <a:srcRect l="37242" t="9953" r="935" b="11576"/>
          <a:stretch/>
        </p:blipFill>
        <p:spPr>
          <a:xfrm>
            <a:off x="7360992" y="1551225"/>
            <a:ext cx="1483375" cy="1833529"/>
          </a:xfrm>
          <a:prstGeom prst="rect">
            <a:avLst/>
          </a:prstGeom>
        </p:spPr>
      </p:pic>
      <p:sp>
        <p:nvSpPr>
          <p:cNvPr id="17" name="TextBox 2">
            <a:extLst>
              <a:ext uri="{FF2B5EF4-FFF2-40B4-BE49-F238E27FC236}">
                <a16:creationId xmlns:a16="http://schemas.microsoft.com/office/drawing/2014/main" id="{4C3544F4-0B61-D36E-FCA3-836F4B81F8B3}"/>
              </a:ext>
            </a:extLst>
          </p:cNvPr>
          <p:cNvSpPr txBox="1"/>
          <p:nvPr/>
        </p:nvSpPr>
        <p:spPr>
          <a:xfrm>
            <a:off x="9015367" y="1553986"/>
            <a:ext cx="2831578" cy="187743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5"/>
                </a:solidFill>
                <a:cs typeface="Arial"/>
              </a:rPr>
              <a:t>Willmer "Little Axe” Broadnax</a:t>
            </a:r>
            <a:endParaRPr lang="en-US" b="1">
              <a:solidFill>
                <a:schemeClr val="accent5"/>
              </a:solidFill>
            </a:endParaRPr>
          </a:p>
          <a:p>
            <a:r>
              <a:rPr lang="en-US" sz="1400">
                <a:solidFill>
                  <a:schemeClr val="bg2">
                    <a:lumMod val="10000"/>
                  </a:schemeClr>
                </a:solidFill>
                <a:ea typeface="+mn-lt"/>
                <a:cs typeface="+mn-lt"/>
              </a:rPr>
              <a:t>(1916-1992)</a:t>
            </a:r>
            <a:endParaRPr lang="en-US">
              <a:solidFill>
                <a:schemeClr val="bg2">
                  <a:lumMod val="10000"/>
                </a:schemeClr>
              </a:solidFill>
            </a:endParaRPr>
          </a:p>
          <a:p>
            <a:r>
              <a:rPr lang="en-US" sz="1400">
                <a:solidFill>
                  <a:schemeClr val="bg2">
                    <a:lumMod val="10000"/>
                  </a:schemeClr>
                </a:solidFill>
                <a:cs typeface="Arial"/>
              </a:rPr>
              <a:t>talented gospel quartet singer </a:t>
            </a:r>
            <a:r>
              <a:rPr lang="en-US" sz="1400">
                <a:solidFill>
                  <a:schemeClr val="bg2">
                    <a:lumMod val="10000"/>
                  </a:schemeClr>
                </a:solidFill>
                <a:ea typeface="+mn-lt"/>
                <a:cs typeface="+mn-lt"/>
              </a:rPr>
              <a:t>known for his powerful tenor voice. He performed with his brother, who accepted and supported him, through his life.</a:t>
            </a:r>
            <a:endParaRPr lang="en-US">
              <a:solidFill>
                <a:schemeClr val="bg2">
                  <a:lumMod val="10000"/>
                </a:schemeClr>
              </a:solidFill>
              <a:cs typeface="Arial" panose="020B0604020202020204"/>
            </a:endParaRPr>
          </a:p>
        </p:txBody>
      </p:sp>
      <p:pic>
        <p:nvPicPr>
          <p:cNvPr id="18" name="Picture 17">
            <a:extLst>
              <a:ext uri="{FF2B5EF4-FFF2-40B4-BE49-F238E27FC236}">
                <a16:creationId xmlns:a16="http://schemas.microsoft.com/office/drawing/2014/main" id="{358BFE55-DB99-529C-B60D-7D26C7CBF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3460" y="1553986"/>
            <a:ext cx="1435758" cy="1843852"/>
          </a:xfrm>
          <a:prstGeom prst="rect">
            <a:avLst/>
          </a:prstGeom>
        </p:spPr>
      </p:pic>
      <p:sp>
        <p:nvSpPr>
          <p:cNvPr id="19" name="TextBox 2">
            <a:extLst>
              <a:ext uri="{FF2B5EF4-FFF2-40B4-BE49-F238E27FC236}">
                <a16:creationId xmlns:a16="http://schemas.microsoft.com/office/drawing/2014/main" id="{4A8DF932-0EC2-0C94-7960-203E80C5A0CE}"/>
              </a:ext>
            </a:extLst>
          </p:cNvPr>
          <p:cNvSpPr txBox="1"/>
          <p:nvPr/>
        </p:nvSpPr>
        <p:spPr>
          <a:xfrm>
            <a:off x="4302630" y="1536849"/>
            <a:ext cx="2195394"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5"/>
                </a:solidFill>
                <a:ea typeface="+mn-lt"/>
                <a:cs typeface="+mn-lt"/>
              </a:rPr>
              <a:t>Alan L. Hart</a:t>
            </a:r>
            <a:endParaRPr lang="en-US" b="1">
              <a:solidFill>
                <a:schemeClr val="accent5"/>
              </a:solidFill>
            </a:endParaRPr>
          </a:p>
          <a:p>
            <a:r>
              <a:rPr lang="en-US" sz="1400">
                <a:solidFill>
                  <a:schemeClr val="bg2">
                    <a:lumMod val="10000"/>
                  </a:schemeClr>
                </a:solidFill>
                <a:ea typeface="+mn-lt"/>
                <a:cs typeface="+mn-lt"/>
              </a:rPr>
              <a:t>(1890-1962)</a:t>
            </a:r>
            <a:endParaRPr lang="en-US">
              <a:solidFill>
                <a:schemeClr val="bg2">
                  <a:lumMod val="10000"/>
                </a:schemeClr>
              </a:solidFill>
            </a:endParaRPr>
          </a:p>
          <a:p>
            <a:r>
              <a:rPr lang="en-US" sz="1400">
                <a:solidFill>
                  <a:schemeClr val="bg2">
                    <a:lumMod val="10000"/>
                  </a:schemeClr>
                </a:solidFill>
                <a:ea typeface="+mn-lt"/>
                <a:cs typeface="+mn-lt"/>
              </a:rPr>
              <a:t>pioneering radiologist, physician and tuberculosis researcher.</a:t>
            </a:r>
            <a:endParaRPr lang="en-US" sz="1400">
              <a:solidFill>
                <a:schemeClr val="bg2">
                  <a:lumMod val="10000"/>
                </a:schemeClr>
              </a:solidFill>
            </a:endParaRPr>
          </a:p>
        </p:txBody>
      </p:sp>
    </p:spTree>
    <p:extLst>
      <p:ext uri="{BB962C8B-B14F-4D97-AF65-F5344CB8AC3E}">
        <p14:creationId xmlns:p14="http://schemas.microsoft.com/office/powerpoint/2010/main" val="1079576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5BABCD8-994C-CBAF-1349-5D04FD6B99D3}"/>
              </a:ext>
            </a:extLst>
          </p:cNvPr>
          <p:cNvSpPr/>
          <p:nvPr/>
        </p:nvSpPr>
        <p:spPr>
          <a:xfrm>
            <a:off x="-2" y="0"/>
            <a:ext cx="258989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21" name="TextBox 20">
            <a:extLst>
              <a:ext uri="{FF2B5EF4-FFF2-40B4-BE49-F238E27FC236}">
                <a16:creationId xmlns:a16="http://schemas.microsoft.com/office/drawing/2014/main" id="{1F8E76A4-F22F-AA45-62E1-6033C15B7317}"/>
              </a:ext>
            </a:extLst>
          </p:cNvPr>
          <p:cNvSpPr txBox="1"/>
          <p:nvPr/>
        </p:nvSpPr>
        <p:spPr>
          <a:xfrm rot="16200000">
            <a:off x="881421" y="5015831"/>
            <a:ext cx="2889370" cy="461665"/>
          </a:xfrm>
          <a:prstGeom prst="rect">
            <a:avLst/>
          </a:prstGeom>
          <a:noFill/>
        </p:spPr>
        <p:txBody>
          <a:bodyPr wrap="square">
            <a:spAutoFit/>
          </a:bodyPr>
          <a:lstStyle/>
          <a:p>
            <a:r>
              <a:rPr lang="en-US" sz="2400" b="1" cap="all">
                <a:solidFill>
                  <a:srgbClr val="FFFFFF"/>
                </a:solidFill>
              </a:rPr>
              <a:t>Misconception</a:t>
            </a:r>
            <a:endParaRPr lang="en-GB" sz="2400" b="1" cap="all"/>
          </a:p>
        </p:txBody>
      </p:sp>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1</a:t>
            </a:r>
          </a:p>
        </p:txBody>
      </p:sp>
      <p:sp>
        <p:nvSpPr>
          <p:cNvPr id="6" name="TextBox 5">
            <a:extLst>
              <a:ext uri="{FF2B5EF4-FFF2-40B4-BE49-F238E27FC236}">
                <a16:creationId xmlns:a16="http://schemas.microsoft.com/office/drawing/2014/main" id="{EC1290C0-2034-8493-CB9E-25137C6C099B}"/>
              </a:ext>
            </a:extLst>
          </p:cNvPr>
          <p:cNvSpPr txBox="1"/>
          <p:nvPr/>
        </p:nvSpPr>
        <p:spPr>
          <a:xfrm>
            <a:off x="3329283" y="144197"/>
            <a:ext cx="5343261" cy="1200329"/>
          </a:xfrm>
          <a:prstGeom prst="rect">
            <a:avLst/>
          </a:prstGeom>
          <a:noFill/>
        </p:spPr>
        <p:txBody>
          <a:bodyPr wrap="square">
            <a:spAutoFit/>
          </a:bodyPr>
          <a:lstStyle/>
          <a:p>
            <a:r>
              <a:rPr lang="en-US" sz="3600" b="1">
                <a:solidFill>
                  <a:schemeClr val="accent1"/>
                </a:solidFill>
              </a:rPr>
              <a:t>Trans people are new and didn't exist before</a:t>
            </a:r>
            <a:endParaRPr lang="en-GB" sz="3600" b="1">
              <a:solidFill>
                <a:schemeClr val="accent1"/>
              </a:solidFill>
            </a:endParaRPr>
          </a:p>
        </p:txBody>
      </p:sp>
      <p:pic>
        <p:nvPicPr>
          <p:cNvPr id="8" name="Graphic 7" descr="Open quotation mark outline">
            <a:extLst>
              <a:ext uri="{FF2B5EF4-FFF2-40B4-BE49-F238E27FC236}">
                <a16:creationId xmlns:a16="http://schemas.microsoft.com/office/drawing/2014/main" id="{9CE1C5F4-279A-6A71-1BA3-D61B88A1F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3219" y="0"/>
            <a:ext cx="914400" cy="914400"/>
          </a:xfrm>
          <a:prstGeom prst="rect">
            <a:avLst/>
          </a:prstGeom>
        </p:spPr>
      </p:pic>
      <p:pic>
        <p:nvPicPr>
          <p:cNvPr id="9" name="Graphic 8" descr="Open quotation mark outline">
            <a:extLst>
              <a:ext uri="{FF2B5EF4-FFF2-40B4-BE49-F238E27FC236}">
                <a16:creationId xmlns:a16="http://schemas.microsoft.com/office/drawing/2014/main" id="{8CE113F0-868D-966F-41D4-88E28D865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231386" y="622449"/>
            <a:ext cx="914400" cy="914400"/>
          </a:xfrm>
          <a:prstGeom prst="rect">
            <a:avLst/>
          </a:prstGeom>
        </p:spPr>
      </p:pic>
      <p:pic>
        <p:nvPicPr>
          <p:cNvPr id="18" name="Picture 17" descr="A person in a suit and tie&#10;&#10;Description automatically generated">
            <a:extLst>
              <a:ext uri="{FF2B5EF4-FFF2-40B4-BE49-F238E27FC236}">
                <a16:creationId xmlns:a16="http://schemas.microsoft.com/office/drawing/2014/main" id="{358BFE55-DB99-529C-B60D-7D26C7CBF19C}"/>
              </a:ext>
            </a:extLst>
          </p:cNvPr>
          <p:cNvPicPr>
            <a:picLocks noChangeAspect="1"/>
          </p:cNvPicPr>
          <p:nvPr/>
        </p:nvPicPr>
        <p:blipFill rotWithShape="1">
          <a:blip r:embed="rId5"/>
          <a:srcRect l="12500" t="145" r="12963" b="18430"/>
          <a:stretch/>
        </p:blipFill>
        <p:spPr>
          <a:xfrm>
            <a:off x="3085333" y="1558620"/>
            <a:ext cx="1751951" cy="2591585"/>
          </a:xfrm>
          <a:prstGeom prst="rect">
            <a:avLst/>
          </a:prstGeom>
        </p:spPr>
      </p:pic>
      <p:sp>
        <p:nvSpPr>
          <p:cNvPr id="19" name="TextBox 2">
            <a:extLst>
              <a:ext uri="{FF2B5EF4-FFF2-40B4-BE49-F238E27FC236}">
                <a16:creationId xmlns:a16="http://schemas.microsoft.com/office/drawing/2014/main" id="{4A8DF932-0EC2-0C94-7960-203E80C5A0CE}"/>
              </a:ext>
            </a:extLst>
          </p:cNvPr>
          <p:cNvSpPr txBox="1"/>
          <p:nvPr/>
        </p:nvSpPr>
        <p:spPr>
          <a:xfrm>
            <a:off x="5097287" y="1558620"/>
            <a:ext cx="6411793" cy="29238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5"/>
                </a:solidFill>
                <a:latin typeface="Arial"/>
                <a:ea typeface="+mn-lt"/>
                <a:cs typeface="Arial"/>
              </a:rPr>
              <a:t>Magnus Hirschfeld </a:t>
            </a:r>
            <a:endParaRPr lang="en-US">
              <a:solidFill>
                <a:schemeClr val="accent5"/>
              </a:solidFill>
              <a:cs typeface="Arial"/>
            </a:endParaRPr>
          </a:p>
          <a:p>
            <a:r>
              <a:rPr lang="en-US" sz="1400">
                <a:solidFill>
                  <a:schemeClr val="bg2">
                    <a:lumMod val="10000"/>
                  </a:schemeClr>
                </a:solidFill>
                <a:ea typeface="+mn-lt"/>
                <a:cs typeface="+mn-lt"/>
              </a:rPr>
              <a:t>(1868–1935)</a:t>
            </a:r>
            <a:endParaRPr lang="en-US">
              <a:solidFill>
                <a:schemeClr val="bg2">
                  <a:lumMod val="10000"/>
                </a:schemeClr>
              </a:solidFill>
            </a:endParaRPr>
          </a:p>
          <a:p>
            <a:r>
              <a:rPr lang="en-US" sz="1400">
                <a:solidFill>
                  <a:schemeClr val="bg2">
                    <a:lumMod val="10000"/>
                  </a:schemeClr>
                </a:solidFill>
                <a:ea typeface="+mn-lt"/>
                <a:cs typeface="+mn-lt"/>
              </a:rPr>
              <a:t>A famous doctor who helped pioneer the study of sexuality and gender.</a:t>
            </a:r>
            <a:endParaRPr lang="en-US">
              <a:solidFill>
                <a:schemeClr val="bg2">
                  <a:lumMod val="10000"/>
                </a:schemeClr>
              </a:solidFill>
            </a:endParaRPr>
          </a:p>
          <a:p>
            <a:endParaRPr lang="en-US" sz="1400">
              <a:solidFill>
                <a:schemeClr val="bg2">
                  <a:lumMod val="10000"/>
                </a:schemeClr>
              </a:solidFill>
              <a:ea typeface="+mn-lt"/>
              <a:cs typeface="+mn-lt"/>
            </a:endParaRPr>
          </a:p>
          <a:p>
            <a:r>
              <a:rPr lang="en-US" sz="1400">
                <a:solidFill>
                  <a:schemeClr val="bg2">
                    <a:lumMod val="10000"/>
                  </a:schemeClr>
                </a:solidFill>
                <a:ea typeface="+mn-lt"/>
                <a:cs typeface="+mn-lt"/>
              </a:rPr>
              <a:t>Hirschfeld believed in the natural diversity of sexual and gender identities. </a:t>
            </a:r>
            <a:endParaRPr lang="en-US">
              <a:solidFill>
                <a:schemeClr val="bg2">
                  <a:lumMod val="10000"/>
                </a:schemeClr>
              </a:solidFill>
              <a:ea typeface="+mn-lt"/>
              <a:cs typeface="+mn-lt"/>
            </a:endParaRPr>
          </a:p>
          <a:p>
            <a:endParaRPr lang="en-US" sz="1400">
              <a:solidFill>
                <a:schemeClr val="bg2">
                  <a:lumMod val="10000"/>
                </a:schemeClr>
              </a:solidFill>
              <a:ea typeface="+mn-lt"/>
              <a:cs typeface="+mn-lt"/>
            </a:endParaRPr>
          </a:p>
          <a:p>
            <a:r>
              <a:rPr lang="en-US" sz="1400">
                <a:solidFill>
                  <a:schemeClr val="bg2">
                    <a:lumMod val="10000"/>
                  </a:schemeClr>
                </a:solidFill>
                <a:ea typeface="+mn-lt"/>
                <a:cs typeface="+mn-lt"/>
              </a:rPr>
              <a:t>He challenged the traditional views of sexuality and fixed gender roles that were widespread at the time. </a:t>
            </a:r>
            <a:endParaRPr lang="en-US">
              <a:solidFill>
                <a:schemeClr val="bg2">
                  <a:lumMod val="10000"/>
                </a:schemeClr>
              </a:solidFill>
              <a:ea typeface="+mn-lt"/>
              <a:cs typeface="+mn-lt"/>
            </a:endParaRPr>
          </a:p>
          <a:p>
            <a:endParaRPr lang="en-US" sz="1400">
              <a:solidFill>
                <a:schemeClr val="bg2">
                  <a:lumMod val="10000"/>
                </a:schemeClr>
              </a:solidFill>
              <a:ea typeface="+mn-lt"/>
              <a:cs typeface="+mn-lt"/>
            </a:endParaRPr>
          </a:p>
          <a:p>
            <a:r>
              <a:rPr lang="en-US" sz="1400">
                <a:solidFill>
                  <a:schemeClr val="bg2">
                    <a:lumMod val="10000"/>
                  </a:schemeClr>
                </a:solidFill>
                <a:ea typeface="+mn-lt"/>
                <a:cs typeface="+mn-lt"/>
              </a:rPr>
              <a:t>In 1933 he was forced to live in exile. In May 1933, Nazis looted Hirschfeld’s Institute for Sexual Science and destroyed much of the archives in the Berlin book burning.</a:t>
            </a:r>
            <a:endParaRPr lang="en-US">
              <a:solidFill>
                <a:schemeClr val="bg2">
                  <a:lumMod val="10000"/>
                </a:schemeClr>
              </a:solidFill>
              <a:cs typeface="Arial" panose="020B0604020202020204"/>
            </a:endParaRPr>
          </a:p>
          <a:p>
            <a:endParaRPr lang="en-US" sz="1400">
              <a:solidFill>
                <a:schemeClr val="bg2">
                  <a:lumMod val="10000"/>
                </a:schemeClr>
              </a:solidFill>
              <a:cs typeface="Arial"/>
            </a:endParaRPr>
          </a:p>
        </p:txBody>
      </p:sp>
      <p:sp>
        <p:nvSpPr>
          <p:cNvPr id="5" name="TextBox 2">
            <a:extLst>
              <a:ext uri="{FF2B5EF4-FFF2-40B4-BE49-F238E27FC236}">
                <a16:creationId xmlns:a16="http://schemas.microsoft.com/office/drawing/2014/main" id="{FB64E73C-4ED0-50D3-80CE-3100BE588B4E}"/>
              </a:ext>
            </a:extLst>
          </p:cNvPr>
          <p:cNvSpPr txBox="1"/>
          <p:nvPr/>
        </p:nvSpPr>
        <p:spPr>
          <a:xfrm>
            <a:off x="3083429" y="4653377"/>
            <a:ext cx="6329191"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2">
                    <a:lumMod val="10000"/>
                  </a:schemeClr>
                </a:solidFill>
                <a:ea typeface="+mn-lt"/>
                <a:cs typeface="+mn-lt"/>
              </a:rPr>
              <a:t>In forcing Hirschfeld into exile and destroying his work, an important piece of trans history was purposefully destroyed by the nazi regime.</a:t>
            </a:r>
            <a:endParaRPr lang="en-US" i="1">
              <a:solidFill>
                <a:schemeClr val="bg2">
                  <a:lumMod val="10000"/>
                </a:schemeClr>
              </a:solidFill>
              <a:cs typeface="Arial" panose="020B0604020202020204"/>
            </a:endParaRPr>
          </a:p>
          <a:p>
            <a:endParaRPr lang="en-US" sz="1400">
              <a:solidFill>
                <a:schemeClr val="bg2">
                  <a:lumMod val="10000"/>
                </a:schemeClr>
              </a:solidFill>
              <a:ea typeface="+mn-lt"/>
              <a:cs typeface="+mn-lt"/>
            </a:endParaRPr>
          </a:p>
          <a:p>
            <a:endParaRPr lang="en-US"/>
          </a:p>
        </p:txBody>
      </p:sp>
    </p:spTree>
    <p:extLst>
      <p:ext uri="{BB962C8B-B14F-4D97-AF65-F5344CB8AC3E}">
        <p14:creationId xmlns:p14="http://schemas.microsoft.com/office/powerpoint/2010/main" val="3357604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A1A8A67-5614-0BD3-3B76-4121B393CF59}"/>
              </a:ext>
            </a:extLst>
          </p:cNvPr>
          <p:cNvSpPr/>
          <p:nvPr/>
        </p:nvSpPr>
        <p:spPr>
          <a:xfrm>
            <a:off x="-2" y="0"/>
            <a:ext cx="258989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5" name="TextBox 14">
            <a:extLst>
              <a:ext uri="{FF2B5EF4-FFF2-40B4-BE49-F238E27FC236}">
                <a16:creationId xmlns:a16="http://schemas.microsoft.com/office/drawing/2014/main" id="{96A2FC80-50CB-7892-61A8-CED1EE13A8B6}"/>
              </a:ext>
            </a:extLst>
          </p:cNvPr>
          <p:cNvSpPr txBox="1"/>
          <p:nvPr/>
        </p:nvSpPr>
        <p:spPr>
          <a:xfrm rot="16200000">
            <a:off x="881421" y="5015831"/>
            <a:ext cx="2889370" cy="461665"/>
          </a:xfrm>
          <a:prstGeom prst="rect">
            <a:avLst/>
          </a:prstGeom>
          <a:solidFill>
            <a:schemeClr val="accent4"/>
          </a:solidFill>
        </p:spPr>
        <p:txBody>
          <a:bodyPr wrap="square">
            <a:spAutoFit/>
          </a:bodyPr>
          <a:lstStyle/>
          <a:p>
            <a:r>
              <a:rPr lang="en-US" sz="2400" b="1" cap="all">
                <a:solidFill>
                  <a:srgbClr val="FFFFFF"/>
                </a:solidFill>
              </a:rPr>
              <a:t>Misconception</a:t>
            </a:r>
            <a:endParaRPr lang="en-GB" sz="2400" b="1" cap="all"/>
          </a:p>
        </p:txBody>
      </p:sp>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2</a:t>
            </a:r>
          </a:p>
        </p:txBody>
      </p:sp>
      <p:sp>
        <p:nvSpPr>
          <p:cNvPr id="6" name="TextBox 5">
            <a:extLst>
              <a:ext uri="{FF2B5EF4-FFF2-40B4-BE49-F238E27FC236}">
                <a16:creationId xmlns:a16="http://schemas.microsoft.com/office/drawing/2014/main" id="{EC1290C0-2034-8493-CB9E-25137C6C099B}"/>
              </a:ext>
            </a:extLst>
          </p:cNvPr>
          <p:cNvSpPr txBox="1"/>
          <p:nvPr/>
        </p:nvSpPr>
        <p:spPr>
          <a:xfrm>
            <a:off x="3343003" y="144197"/>
            <a:ext cx="5668470" cy="1200329"/>
          </a:xfrm>
          <a:prstGeom prst="rect">
            <a:avLst/>
          </a:prstGeom>
          <a:noFill/>
        </p:spPr>
        <p:txBody>
          <a:bodyPr wrap="square">
            <a:spAutoFit/>
          </a:bodyPr>
          <a:lstStyle/>
          <a:p>
            <a:r>
              <a:rPr lang="en-US" sz="3600" b="1">
                <a:solidFill>
                  <a:schemeClr val="accent4"/>
                </a:solidFill>
              </a:rPr>
              <a:t>People will get angry if I make a simple mistake</a:t>
            </a:r>
            <a:endParaRPr lang="en-GB" sz="2800" b="1">
              <a:solidFill>
                <a:schemeClr val="accent4"/>
              </a:solidFill>
            </a:endParaRPr>
          </a:p>
        </p:txBody>
      </p:sp>
      <p:pic>
        <p:nvPicPr>
          <p:cNvPr id="8" name="Graphic 7" descr="Open quotation mark outline">
            <a:extLst>
              <a:ext uri="{FF2B5EF4-FFF2-40B4-BE49-F238E27FC236}">
                <a16:creationId xmlns:a16="http://schemas.microsoft.com/office/drawing/2014/main" id="{9CE1C5F4-279A-6A71-1BA3-D61B88A1F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939" y="0"/>
            <a:ext cx="914400" cy="914400"/>
          </a:xfrm>
          <a:prstGeom prst="rect">
            <a:avLst/>
          </a:prstGeom>
        </p:spPr>
      </p:pic>
      <p:pic>
        <p:nvPicPr>
          <p:cNvPr id="9" name="Graphic 8" descr="Open quotation mark outline">
            <a:extLst>
              <a:ext uri="{FF2B5EF4-FFF2-40B4-BE49-F238E27FC236}">
                <a16:creationId xmlns:a16="http://schemas.microsoft.com/office/drawing/2014/main" id="{8CE113F0-868D-966F-41D4-88E28D865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41776" y="622449"/>
            <a:ext cx="914400" cy="914400"/>
          </a:xfrm>
          <a:prstGeom prst="rect">
            <a:avLst/>
          </a:prstGeom>
        </p:spPr>
      </p:pic>
      <p:sp>
        <p:nvSpPr>
          <p:cNvPr id="12" name="Content Placeholder 1">
            <a:extLst>
              <a:ext uri="{FF2B5EF4-FFF2-40B4-BE49-F238E27FC236}">
                <a16:creationId xmlns:a16="http://schemas.microsoft.com/office/drawing/2014/main" id="{27ADA7F3-5E86-D1BA-106D-5948B61C3681}"/>
              </a:ext>
            </a:extLst>
          </p:cNvPr>
          <p:cNvSpPr txBox="1">
            <a:spLocks/>
          </p:cNvSpPr>
          <p:nvPr/>
        </p:nvSpPr>
        <p:spPr>
          <a:xfrm>
            <a:off x="2820728" y="1668951"/>
            <a:ext cx="8883838" cy="402949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1200"/>
              </a:spcAft>
              <a:buClr>
                <a:schemeClr val="accent4"/>
              </a:buClr>
            </a:pPr>
            <a:r>
              <a:rPr lang="en-US" sz="1900">
                <a:solidFill>
                  <a:schemeClr val="bg2">
                    <a:lumMod val="10000"/>
                  </a:schemeClr>
                </a:solidFill>
                <a:latin typeface="Arial"/>
                <a:cs typeface="Arial"/>
              </a:rPr>
              <a:t>Genuine mistakes are ok if they are not constant. Simply correct yourself and move on. </a:t>
            </a:r>
          </a:p>
          <a:p>
            <a:pPr>
              <a:lnSpc>
                <a:spcPct val="100000"/>
              </a:lnSpc>
              <a:spcBef>
                <a:spcPts val="300"/>
              </a:spcBef>
              <a:spcAft>
                <a:spcPts val="1200"/>
              </a:spcAft>
              <a:buClr>
                <a:schemeClr val="accent4"/>
              </a:buClr>
            </a:pPr>
            <a:r>
              <a:rPr lang="en-US" sz="1900">
                <a:solidFill>
                  <a:schemeClr val="bg2">
                    <a:lumMod val="10000"/>
                  </a:schemeClr>
                </a:solidFill>
                <a:latin typeface="Arial"/>
                <a:cs typeface="Arial"/>
              </a:rPr>
              <a:t>Make a mental note to prevent yourself from making repeated errors. </a:t>
            </a:r>
            <a:endParaRPr lang="en-US" sz="1900">
              <a:solidFill>
                <a:schemeClr val="bg2">
                  <a:lumMod val="10000"/>
                </a:schemeClr>
              </a:solidFill>
              <a:cs typeface="Arial"/>
            </a:endParaRPr>
          </a:p>
          <a:p>
            <a:pPr>
              <a:lnSpc>
                <a:spcPct val="100000"/>
              </a:lnSpc>
              <a:spcBef>
                <a:spcPts val="300"/>
              </a:spcBef>
              <a:spcAft>
                <a:spcPts val="1200"/>
              </a:spcAft>
              <a:buClr>
                <a:schemeClr val="accent4"/>
              </a:buClr>
            </a:pPr>
            <a:r>
              <a:rPr lang="en-US" sz="1900">
                <a:solidFill>
                  <a:schemeClr val="bg2">
                    <a:lumMod val="10000"/>
                  </a:schemeClr>
                </a:solidFill>
                <a:latin typeface="Arial"/>
                <a:cs typeface="Arial"/>
              </a:rPr>
              <a:t>However, it is distressing to be repeatedly misgendered and this can be by multiple people in one day. This can understandably change how people react.</a:t>
            </a:r>
          </a:p>
          <a:p>
            <a:pPr>
              <a:lnSpc>
                <a:spcPct val="100000"/>
              </a:lnSpc>
              <a:spcBef>
                <a:spcPts val="300"/>
              </a:spcBef>
              <a:spcAft>
                <a:spcPts val="1200"/>
              </a:spcAft>
              <a:buClr>
                <a:schemeClr val="accent4"/>
              </a:buClr>
            </a:pPr>
            <a:r>
              <a:rPr lang="en-US" sz="1900">
                <a:solidFill>
                  <a:schemeClr val="bg2">
                    <a:lumMod val="10000"/>
                  </a:schemeClr>
                </a:solidFill>
                <a:latin typeface="Arial"/>
                <a:cs typeface="Arial"/>
              </a:rPr>
              <a:t>Making the effort to use the correct pronouns and name will be noticed and will help affirm the person's gender.</a:t>
            </a:r>
          </a:p>
          <a:p>
            <a:pPr>
              <a:lnSpc>
                <a:spcPct val="100000"/>
              </a:lnSpc>
              <a:spcBef>
                <a:spcPts val="300"/>
              </a:spcBef>
              <a:spcAft>
                <a:spcPts val="1200"/>
              </a:spcAft>
              <a:buClr>
                <a:schemeClr val="accent4"/>
              </a:buClr>
            </a:pPr>
            <a:r>
              <a:rPr lang="en-US" sz="1900">
                <a:solidFill>
                  <a:schemeClr val="bg2">
                    <a:lumMod val="10000"/>
                  </a:schemeClr>
                </a:solidFill>
                <a:latin typeface="Arial"/>
                <a:cs typeface="Arial"/>
              </a:rPr>
              <a:t>Going beyond pronouns and making the person feel welcome and included in certain spaces is even better (e.g., at a men's barber's, a women's networking event, creating an award ceremony category that includes non-binary people).</a:t>
            </a:r>
          </a:p>
        </p:txBody>
      </p:sp>
    </p:spTree>
    <p:extLst>
      <p:ext uri="{BB962C8B-B14F-4D97-AF65-F5344CB8AC3E}">
        <p14:creationId xmlns:p14="http://schemas.microsoft.com/office/powerpoint/2010/main" val="2162402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39D68-040D-D184-8B4E-B0F0590B78F3}"/>
              </a:ext>
            </a:extLst>
          </p:cNvPr>
          <p:cNvSpPr/>
          <p:nvPr/>
        </p:nvSpPr>
        <p:spPr>
          <a:xfrm>
            <a:off x="-2" y="0"/>
            <a:ext cx="2589896"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10" name="TextBox 9">
            <a:extLst>
              <a:ext uri="{FF2B5EF4-FFF2-40B4-BE49-F238E27FC236}">
                <a16:creationId xmlns:a16="http://schemas.microsoft.com/office/drawing/2014/main" id="{1163392A-E3A9-83D1-3388-4D887E52F7F0}"/>
              </a:ext>
            </a:extLst>
          </p:cNvPr>
          <p:cNvSpPr txBox="1"/>
          <p:nvPr/>
        </p:nvSpPr>
        <p:spPr>
          <a:xfrm rot="16200000">
            <a:off x="881421" y="5015831"/>
            <a:ext cx="2889370" cy="461665"/>
          </a:xfrm>
          <a:prstGeom prst="rect">
            <a:avLst/>
          </a:prstGeom>
          <a:noFill/>
        </p:spPr>
        <p:txBody>
          <a:bodyPr wrap="square">
            <a:spAutoFit/>
          </a:bodyPr>
          <a:lstStyle/>
          <a:p>
            <a:r>
              <a:rPr lang="en-US" sz="2400" b="1" cap="all">
                <a:solidFill>
                  <a:srgbClr val="FFFFFF"/>
                </a:solidFill>
              </a:rPr>
              <a:t>Misconception</a:t>
            </a:r>
            <a:endParaRPr lang="en-GB" sz="2400" b="1" cap="all"/>
          </a:p>
        </p:txBody>
      </p:sp>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3</a:t>
            </a:r>
          </a:p>
        </p:txBody>
      </p:sp>
      <p:sp>
        <p:nvSpPr>
          <p:cNvPr id="6" name="TextBox 5">
            <a:extLst>
              <a:ext uri="{FF2B5EF4-FFF2-40B4-BE49-F238E27FC236}">
                <a16:creationId xmlns:a16="http://schemas.microsoft.com/office/drawing/2014/main" id="{EC1290C0-2034-8493-CB9E-25137C6C099B}"/>
              </a:ext>
            </a:extLst>
          </p:cNvPr>
          <p:cNvSpPr txBox="1"/>
          <p:nvPr/>
        </p:nvSpPr>
        <p:spPr>
          <a:xfrm>
            <a:off x="3343003" y="144197"/>
            <a:ext cx="5668470" cy="1200329"/>
          </a:xfrm>
          <a:prstGeom prst="rect">
            <a:avLst/>
          </a:prstGeom>
          <a:noFill/>
        </p:spPr>
        <p:txBody>
          <a:bodyPr wrap="square">
            <a:spAutoFit/>
          </a:bodyPr>
          <a:lstStyle/>
          <a:p>
            <a:r>
              <a:rPr lang="en-US" sz="3600" b="1">
                <a:solidFill>
                  <a:schemeClr val="accent5"/>
                </a:solidFill>
              </a:rPr>
              <a:t>There is a </a:t>
            </a:r>
            <a:r>
              <a:rPr lang="en-US" sz="3600" b="1" i="1">
                <a:solidFill>
                  <a:schemeClr val="accent5"/>
                </a:solidFill>
              </a:rPr>
              <a:t>trans epidemic</a:t>
            </a:r>
            <a:endParaRPr lang="en-GB" sz="2000" b="1">
              <a:solidFill>
                <a:schemeClr val="accent5"/>
              </a:solidFill>
            </a:endParaRPr>
          </a:p>
        </p:txBody>
      </p:sp>
      <p:pic>
        <p:nvPicPr>
          <p:cNvPr id="8" name="Graphic 7" descr="Open quotation mark outline">
            <a:extLst>
              <a:ext uri="{FF2B5EF4-FFF2-40B4-BE49-F238E27FC236}">
                <a16:creationId xmlns:a16="http://schemas.microsoft.com/office/drawing/2014/main" id="{9CE1C5F4-279A-6A71-1BA3-D61B88A1F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939" y="0"/>
            <a:ext cx="914400" cy="914400"/>
          </a:xfrm>
          <a:prstGeom prst="rect">
            <a:avLst/>
          </a:prstGeom>
        </p:spPr>
      </p:pic>
      <p:pic>
        <p:nvPicPr>
          <p:cNvPr id="9" name="Graphic 8" descr="Open quotation mark outline">
            <a:extLst>
              <a:ext uri="{FF2B5EF4-FFF2-40B4-BE49-F238E27FC236}">
                <a16:creationId xmlns:a16="http://schemas.microsoft.com/office/drawing/2014/main" id="{8CE113F0-868D-966F-41D4-88E28D865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418041" y="622449"/>
            <a:ext cx="914400" cy="914400"/>
          </a:xfrm>
          <a:prstGeom prst="rect">
            <a:avLst/>
          </a:prstGeom>
        </p:spPr>
      </p:pic>
      <p:sp>
        <p:nvSpPr>
          <p:cNvPr id="12" name="Content Placeholder 1">
            <a:extLst>
              <a:ext uri="{FF2B5EF4-FFF2-40B4-BE49-F238E27FC236}">
                <a16:creationId xmlns:a16="http://schemas.microsoft.com/office/drawing/2014/main" id="{27ADA7F3-5E86-D1BA-106D-5948B61C3681}"/>
              </a:ext>
            </a:extLst>
          </p:cNvPr>
          <p:cNvSpPr txBox="1">
            <a:spLocks/>
          </p:cNvSpPr>
          <p:nvPr/>
        </p:nvSpPr>
        <p:spPr>
          <a:xfrm>
            <a:off x="2783305" y="1668951"/>
            <a:ext cx="3703423" cy="402949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5"/>
              </a:buClr>
            </a:pPr>
            <a:r>
              <a:rPr lang="en-US">
                <a:solidFill>
                  <a:schemeClr val="bg2">
                    <a:lumMod val="10000"/>
                  </a:schemeClr>
                </a:solidFill>
                <a:latin typeface="Arial"/>
                <a:cs typeface="Arial"/>
              </a:rPr>
              <a:t>The apparent increase in numbers of trans youth is because there is more awareness, and more support for trans people to be themselves, and more visibility.</a:t>
            </a:r>
          </a:p>
          <a:p>
            <a:pPr>
              <a:buClr>
                <a:schemeClr val="accent5"/>
              </a:buClr>
            </a:pPr>
            <a:r>
              <a:rPr lang="en-US">
                <a:solidFill>
                  <a:schemeClr val="bg2">
                    <a:lumMod val="10000"/>
                  </a:schemeClr>
                </a:solidFill>
                <a:latin typeface="Arial"/>
                <a:cs typeface="Arial"/>
              </a:rPr>
              <a:t>A similar example is with the history of left-handedness:</a:t>
            </a:r>
          </a:p>
          <a:p>
            <a:pPr>
              <a:buClr>
                <a:schemeClr val="accent5"/>
              </a:buClr>
            </a:pPr>
            <a:r>
              <a:rPr lang="en-US" sz="1800">
                <a:solidFill>
                  <a:schemeClr val="bg2">
                    <a:lumMod val="10000"/>
                  </a:schemeClr>
                </a:solidFill>
                <a:latin typeface="Arial"/>
                <a:cs typeface="Arial"/>
              </a:rPr>
              <a:t>The graph shows significant increases in left handedness over the past 100 years – from under 4% in 1900 to almost 12% in 2000. This is because people are no longer punished for being left-handed. </a:t>
            </a:r>
            <a:endParaRPr lang="en-US" sz="1800">
              <a:solidFill>
                <a:schemeClr val="bg2">
                  <a:lumMod val="10000"/>
                </a:schemeClr>
              </a:solidFill>
              <a:cs typeface="Arial"/>
            </a:endParaRPr>
          </a:p>
        </p:txBody>
      </p:sp>
      <p:pic>
        <p:nvPicPr>
          <p:cNvPr id="3" name="Picture 3" descr="A graph with a purple line&#10;&#10;Description automatically generated">
            <a:extLst>
              <a:ext uri="{FF2B5EF4-FFF2-40B4-BE49-F238E27FC236}">
                <a16:creationId xmlns:a16="http://schemas.microsoft.com/office/drawing/2014/main" id="{86BFE478-7744-736D-EE24-1428315AD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2743" y="1344247"/>
            <a:ext cx="5038998" cy="4029497"/>
          </a:xfrm>
          <a:prstGeom prst="rect">
            <a:avLst/>
          </a:prstGeom>
          <a:noFill/>
        </p:spPr>
      </p:pic>
      <p:pic>
        <p:nvPicPr>
          <p:cNvPr id="11" name="Graphic 10" descr="Open quotation mark outline">
            <a:extLst>
              <a:ext uri="{FF2B5EF4-FFF2-40B4-BE49-F238E27FC236}">
                <a16:creationId xmlns:a16="http://schemas.microsoft.com/office/drawing/2014/main" id="{E0C2A955-AAC3-F5E7-7A2A-519F589119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6939" y="-706949"/>
            <a:ext cx="914400" cy="914400"/>
          </a:xfrm>
          <a:prstGeom prst="rect">
            <a:avLst/>
          </a:prstGeom>
        </p:spPr>
      </p:pic>
    </p:spTree>
    <p:extLst>
      <p:ext uri="{BB962C8B-B14F-4D97-AF65-F5344CB8AC3E}">
        <p14:creationId xmlns:p14="http://schemas.microsoft.com/office/powerpoint/2010/main" val="295068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B004B6-4302-8F56-10D9-73C8B9ACC029}"/>
              </a:ext>
            </a:extLst>
          </p:cNvPr>
          <p:cNvSpPr>
            <a:spLocks noGrp="1" noRot="1" noMove="1" noResize="1" noEditPoints="1" noAdjustHandles="1" noChangeArrowheads="1" noChangeShapeType="1"/>
          </p:cNvSpPr>
          <p:nvPr/>
        </p:nvSpPr>
        <p:spPr>
          <a:xfrm>
            <a:off x="0" y="-123825"/>
            <a:ext cx="12192000" cy="58769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FA91D0-65E3-11BE-F961-6FDADC55139A}"/>
              </a:ext>
            </a:extLst>
          </p:cNvPr>
          <p:cNvSpPr txBox="1"/>
          <p:nvPr/>
        </p:nvSpPr>
        <p:spPr>
          <a:xfrm>
            <a:off x="1754841" y="44968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1</a:t>
            </a:r>
          </a:p>
        </p:txBody>
      </p:sp>
      <p:sp>
        <p:nvSpPr>
          <p:cNvPr id="9" name="TextBox 8">
            <a:extLst>
              <a:ext uri="{FF2B5EF4-FFF2-40B4-BE49-F238E27FC236}">
                <a16:creationId xmlns:a16="http://schemas.microsoft.com/office/drawing/2014/main" id="{0B5C1ADD-2875-6781-5F76-30780E2F1F4F}"/>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bg1"/>
                </a:solidFill>
              </a:rPr>
              <a:t>CONTENTS</a:t>
            </a:r>
          </a:p>
        </p:txBody>
      </p:sp>
      <p:sp>
        <p:nvSpPr>
          <p:cNvPr id="10" name="TextBox 9">
            <a:extLst>
              <a:ext uri="{FF2B5EF4-FFF2-40B4-BE49-F238E27FC236}">
                <a16:creationId xmlns:a16="http://schemas.microsoft.com/office/drawing/2014/main" id="{457D4535-B6F4-E847-A120-AE8FD5261D3B}"/>
              </a:ext>
            </a:extLst>
          </p:cNvPr>
          <p:cNvSpPr txBox="1"/>
          <p:nvPr/>
        </p:nvSpPr>
        <p:spPr>
          <a:xfrm>
            <a:off x="1754841" y="131903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2</a:t>
            </a:r>
          </a:p>
        </p:txBody>
      </p:sp>
      <p:sp>
        <p:nvSpPr>
          <p:cNvPr id="11" name="TextBox 10">
            <a:extLst>
              <a:ext uri="{FF2B5EF4-FFF2-40B4-BE49-F238E27FC236}">
                <a16:creationId xmlns:a16="http://schemas.microsoft.com/office/drawing/2014/main" id="{53F3BCC4-AF30-AE5B-3722-83C8F3F26745}"/>
              </a:ext>
            </a:extLst>
          </p:cNvPr>
          <p:cNvSpPr txBox="1"/>
          <p:nvPr/>
        </p:nvSpPr>
        <p:spPr>
          <a:xfrm>
            <a:off x="1754841" y="2165991"/>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3</a:t>
            </a:r>
          </a:p>
        </p:txBody>
      </p:sp>
      <p:sp>
        <p:nvSpPr>
          <p:cNvPr id="12" name="TextBox 11">
            <a:extLst>
              <a:ext uri="{FF2B5EF4-FFF2-40B4-BE49-F238E27FC236}">
                <a16:creationId xmlns:a16="http://schemas.microsoft.com/office/drawing/2014/main" id="{19136BCD-485F-A493-9635-98419A74B3F3}"/>
              </a:ext>
            </a:extLst>
          </p:cNvPr>
          <p:cNvSpPr txBox="1"/>
          <p:nvPr/>
        </p:nvSpPr>
        <p:spPr>
          <a:xfrm>
            <a:off x="1754841" y="3024142"/>
            <a:ext cx="1285875" cy="830997"/>
          </a:xfrm>
          <a:prstGeom prst="rect">
            <a:avLst/>
          </a:prstGeom>
          <a:noFill/>
        </p:spPr>
        <p:txBody>
          <a:bodyPr wrap="square" rtlCol="0">
            <a:spAutoFit/>
          </a:bodyPr>
          <a:lstStyle/>
          <a:p>
            <a:pPr algn="ctr"/>
            <a:r>
              <a:rPr lang="en-GB" sz="4800" b="1">
                <a:solidFill>
                  <a:schemeClr val="bg1"/>
                </a:solidFill>
              </a:rPr>
              <a:t>4</a:t>
            </a:r>
          </a:p>
        </p:txBody>
      </p:sp>
      <p:sp>
        <p:nvSpPr>
          <p:cNvPr id="13" name="TextBox 12">
            <a:extLst>
              <a:ext uri="{FF2B5EF4-FFF2-40B4-BE49-F238E27FC236}">
                <a16:creationId xmlns:a16="http://schemas.microsoft.com/office/drawing/2014/main" id="{E9417A94-233A-DB4A-605D-4E3457E910AD}"/>
              </a:ext>
            </a:extLst>
          </p:cNvPr>
          <p:cNvSpPr txBox="1"/>
          <p:nvPr/>
        </p:nvSpPr>
        <p:spPr>
          <a:xfrm>
            <a:off x="1754841" y="3882293"/>
            <a:ext cx="1285875" cy="830997"/>
          </a:xfrm>
          <a:prstGeom prst="rect">
            <a:avLst/>
          </a:prstGeom>
          <a:noFill/>
        </p:spPr>
        <p:txBody>
          <a:bodyPr wrap="square" rtlCol="0">
            <a:spAutoFit/>
          </a:bodyPr>
          <a:lstStyle/>
          <a:p>
            <a:pPr algn="ctr"/>
            <a:r>
              <a:rPr lang="en-GB" sz="4800" b="1">
                <a:solidFill>
                  <a:schemeClr val="accent4"/>
                </a:solidFill>
              </a:rPr>
              <a:t>5</a:t>
            </a:r>
          </a:p>
        </p:txBody>
      </p:sp>
      <p:sp>
        <p:nvSpPr>
          <p:cNvPr id="14" name="TextBox 13">
            <a:extLst>
              <a:ext uri="{FF2B5EF4-FFF2-40B4-BE49-F238E27FC236}">
                <a16:creationId xmlns:a16="http://schemas.microsoft.com/office/drawing/2014/main" id="{1F79A459-D803-A1D5-57AB-8070572816A4}"/>
              </a:ext>
            </a:extLst>
          </p:cNvPr>
          <p:cNvSpPr txBox="1"/>
          <p:nvPr/>
        </p:nvSpPr>
        <p:spPr>
          <a:xfrm>
            <a:off x="1754841" y="4740445"/>
            <a:ext cx="1285875" cy="830997"/>
          </a:xfrm>
          <a:prstGeom prst="rect">
            <a:avLst/>
          </a:prstGeom>
          <a:noFill/>
        </p:spPr>
        <p:txBody>
          <a:bodyPr wrap="square" rtlCol="0">
            <a:spAutoFit/>
          </a:bodyPr>
          <a:lstStyle/>
          <a:p>
            <a:pPr algn="ctr"/>
            <a:r>
              <a:rPr lang="en-GB" sz="4800" b="1">
                <a:solidFill>
                  <a:schemeClr val="accent4"/>
                </a:solidFill>
              </a:rPr>
              <a:t>6</a:t>
            </a:r>
          </a:p>
        </p:txBody>
      </p:sp>
      <p:sp>
        <p:nvSpPr>
          <p:cNvPr id="15" name="TextBox 14">
            <a:extLst>
              <a:ext uri="{FF2B5EF4-FFF2-40B4-BE49-F238E27FC236}">
                <a16:creationId xmlns:a16="http://schemas.microsoft.com/office/drawing/2014/main" id="{F2C9B7C9-2ED6-6F51-F7C6-41B8EC0388B0}"/>
              </a:ext>
            </a:extLst>
          </p:cNvPr>
          <p:cNvSpPr txBox="1"/>
          <p:nvPr/>
        </p:nvSpPr>
        <p:spPr>
          <a:xfrm>
            <a:off x="3040716" y="661509"/>
            <a:ext cx="4392931" cy="369332"/>
          </a:xfrm>
          <a:prstGeom prst="rect">
            <a:avLst/>
          </a:prstGeom>
          <a:noFill/>
        </p:spPr>
        <p:txBody>
          <a:bodyPr wrap="square" rtlCol="0">
            <a:spAutoFit/>
          </a:bodyPr>
          <a:lstStyle/>
          <a:p>
            <a:r>
              <a:rPr lang="en-GB" sz="1800">
                <a:solidFill>
                  <a:schemeClr val="accent4">
                    <a:lumMod val="60000"/>
                    <a:lumOff val="40000"/>
                  </a:schemeClr>
                </a:solidFill>
              </a:rPr>
              <a:t>An Introduction to Inclusive Language</a:t>
            </a:r>
            <a:endParaRPr lang="en-GB">
              <a:solidFill>
                <a:schemeClr val="accent4">
                  <a:lumMod val="60000"/>
                  <a:lumOff val="40000"/>
                </a:schemeClr>
              </a:solidFill>
            </a:endParaRPr>
          </a:p>
        </p:txBody>
      </p:sp>
      <p:sp>
        <p:nvSpPr>
          <p:cNvPr id="16" name="TextBox 15">
            <a:extLst>
              <a:ext uri="{FF2B5EF4-FFF2-40B4-BE49-F238E27FC236}">
                <a16:creationId xmlns:a16="http://schemas.microsoft.com/office/drawing/2014/main" id="{C70EBA00-A682-E2A0-3FC6-A9F4F91BB333}"/>
              </a:ext>
            </a:extLst>
          </p:cNvPr>
          <p:cNvSpPr txBox="1"/>
          <p:nvPr/>
        </p:nvSpPr>
        <p:spPr>
          <a:xfrm>
            <a:off x="3040715" y="1531034"/>
            <a:ext cx="4845985" cy="369332"/>
          </a:xfrm>
          <a:prstGeom prst="rect">
            <a:avLst/>
          </a:prstGeom>
          <a:noFill/>
        </p:spPr>
        <p:txBody>
          <a:bodyPr wrap="square" rtlCol="0">
            <a:spAutoFit/>
          </a:bodyPr>
          <a:lstStyle/>
          <a:p>
            <a:pPr lvl="0" algn="l"/>
            <a:r>
              <a:rPr lang="en-GB" sz="1800">
                <a:solidFill>
                  <a:schemeClr val="accent4">
                    <a:lumMod val="60000"/>
                    <a:lumOff val="40000"/>
                  </a:schemeClr>
                </a:solidFill>
              </a:rPr>
              <a:t>What’s Going on with Transgender Rights?</a:t>
            </a:r>
          </a:p>
        </p:txBody>
      </p:sp>
      <p:sp>
        <p:nvSpPr>
          <p:cNvPr id="17" name="TextBox 16">
            <a:extLst>
              <a:ext uri="{FF2B5EF4-FFF2-40B4-BE49-F238E27FC236}">
                <a16:creationId xmlns:a16="http://schemas.microsoft.com/office/drawing/2014/main" id="{A8BC8F64-A312-5890-DE25-AE1BB99DBED1}"/>
              </a:ext>
            </a:extLst>
          </p:cNvPr>
          <p:cNvSpPr txBox="1"/>
          <p:nvPr/>
        </p:nvSpPr>
        <p:spPr>
          <a:xfrm>
            <a:off x="3040716" y="2389185"/>
            <a:ext cx="4392931" cy="369332"/>
          </a:xfrm>
          <a:prstGeom prst="rect">
            <a:avLst/>
          </a:prstGeom>
          <a:noFill/>
        </p:spPr>
        <p:txBody>
          <a:bodyPr wrap="square" rtlCol="0">
            <a:spAutoFit/>
          </a:bodyPr>
          <a:lstStyle/>
          <a:p>
            <a:pPr lvl="0" algn="l"/>
            <a:r>
              <a:rPr lang="en-GB" sz="1800">
                <a:solidFill>
                  <a:schemeClr val="accent4">
                    <a:lumMod val="60000"/>
                    <a:lumOff val="40000"/>
                  </a:schemeClr>
                </a:solidFill>
              </a:rPr>
              <a:t>Why is Inclusivity </a:t>
            </a:r>
            <a:r>
              <a:rPr lang="en-GB">
                <a:solidFill>
                  <a:schemeClr val="accent4">
                    <a:lumMod val="60000"/>
                    <a:lumOff val="40000"/>
                  </a:schemeClr>
                </a:solidFill>
              </a:rPr>
              <a:t>I</a:t>
            </a:r>
            <a:r>
              <a:rPr lang="en-GB" sz="1800">
                <a:solidFill>
                  <a:schemeClr val="accent4">
                    <a:lumMod val="60000"/>
                    <a:lumOff val="40000"/>
                  </a:schemeClr>
                </a:solidFill>
              </a:rPr>
              <a:t>mportant at Work?</a:t>
            </a:r>
          </a:p>
        </p:txBody>
      </p:sp>
      <p:sp>
        <p:nvSpPr>
          <p:cNvPr id="18" name="TextBox 17">
            <a:extLst>
              <a:ext uri="{FF2B5EF4-FFF2-40B4-BE49-F238E27FC236}">
                <a16:creationId xmlns:a16="http://schemas.microsoft.com/office/drawing/2014/main" id="{F3938692-7592-B808-3124-E8BBBC5D1020}"/>
              </a:ext>
            </a:extLst>
          </p:cNvPr>
          <p:cNvSpPr txBox="1"/>
          <p:nvPr/>
        </p:nvSpPr>
        <p:spPr>
          <a:xfrm>
            <a:off x="3040715" y="3258710"/>
            <a:ext cx="4845985" cy="369332"/>
          </a:xfrm>
          <a:prstGeom prst="rect">
            <a:avLst/>
          </a:prstGeom>
          <a:noFill/>
        </p:spPr>
        <p:txBody>
          <a:bodyPr wrap="square" rtlCol="0">
            <a:spAutoFit/>
          </a:bodyPr>
          <a:lstStyle/>
          <a:p>
            <a:pPr lvl="0" algn="l"/>
            <a:r>
              <a:rPr lang="en-GB" sz="1800">
                <a:solidFill>
                  <a:schemeClr val="bg1"/>
                </a:solidFill>
              </a:rPr>
              <a:t>Lived Experience Stories</a:t>
            </a:r>
          </a:p>
        </p:txBody>
      </p:sp>
      <p:sp>
        <p:nvSpPr>
          <p:cNvPr id="19" name="TextBox 18">
            <a:extLst>
              <a:ext uri="{FF2B5EF4-FFF2-40B4-BE49-F238E27FC236}">
                <a16:creationId xmlns:a16="http://schemas.microsoft.com/office/drawing/2014/main" id="{C6745DFF-583E-A13B-B46B-A65C2985645F}"/>
              </a:ext>
            </a:extLst>
          </p:cNvPr>
          <p:cNvSpPr txBox="1"/>
          <p:nvPr/>
        </p:nvSpPr>
        <p:spPr>
          <a:xfrm>
            <a:off x="2996899" y="4088109"/>
            <a:ext cx="4392931" cy="369332"/>
          </a:xfrm>
          <a:prstGeom prst="rect">
            <a:avLst/>
          </a:prstGeom>
          <a:noFill/>
        </p:spPr>
        <p:txBody>
          <a:bodyPr wrap="square" rtlCol="0">
            <a:spAutoFit/>
          </a:bodyPr>
          <a:lstStyle/>
          <a:p>
            <a:pPr lvl="0" algn="l"/>
            <a:r>
              <a:rPr lang="en-GB" sz="1800">
                <a:solidFill>
                  <a:schemeClr val="accent4"/>
                </a:solidFill>
              </a:rPr>
              <a:t>Misconceptions</a:t>
            </a:r>
          </a:p>
        </p:txBody>
      </p:sp>
      <p:sp>
        <p:nvSpPr>
          <p:cNvPr id="20" name="TextBox 19">
            <a:extLst>
              <a:ext uri="{FF2B5EF4-FFF2-40B4-BE49-F238E27FC236}">
                <a16:creationId xmlns:a16="http://schemas.microsoft.com/office/drawing/2014/main" id="{96F505BD-4938-E5B4-CE3B-8F9E262F46AA}"/>
              </a:ext>
            </a:extLst>
          </p:cNvPr>
          <p:cNvSpPr txBox="1"/>
          <p:nvPr/>
        </p:nvSpPr>
        <p:spPr>
          <a:xfrm>
            <a:off x="2996898" y="4957634"/>
            <a:ext cx="4845985" cy="369332"/>
          </a:xfrm>
          <a:prstGeom prst="rect">
            <a:avLst/>
          </a:prstGeom>
          <a:noFill/>
        </p:spPr>
        <p:txBody>
          <a:bodyPr wrap="square" rtlCol="0">
            <a:spAutoFit/>
          </a:bodyPr>
          <a:lstStyle/>
          <a:p>
            <a:pPr lvl="0" algn="l"/>
            <a:r>
              <a:rPr lang="en-GB" sz="1800">
                <a:solidFill>
                  <a:schemeClr val="accent4"/>
                </a:solidFill>
              </a:rPr>
              <a:t>Questions, Support &amp; Resources </a:t>
            </a:r>
          </a:p>
        </p:txBody>
      </p:sp>
      <p:sp>
        <p:nvSpPr>
          <p:cNvPr id="2" name="Rectangle 1">
            <a:extLst>
              <a:ext uri="{FF2B5EF4-FFF2-40B4-BE49-F238E27FC236}">
                <a16:creationId xmlns:a16="http://schemas.microsoft.com/office/drawing/2014/main" id="{B75D9F91-2C72-DC3C-0839-18CEF3B0EFA9}"/>
              </a:ext>
            </a:extLst>
          </p:cNvPr>
          <p:cNvSpPr/>
          <p:nvPr/>
        </p:nvSpPr>
        <p:spPr>
          <a:xfrm>
            <a:off x="1838325" y="3074648"/>
            <a:ext cx="10453584" cy="763022"/>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0024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53F069-0950-F744-4301-3EAA4C0D49F5}"/>
              </a:ext>
            </a:extLst>
          </p:cNvPr>
          <p:cNvSpPr/>
          <p:nvPr/>
        </p:nvSpPr>
        <p:spPr>
          <a:xfrm>
            <a:off x="-2" y="0"/>
            <a:ext cx="258989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5" name="TextBox 4">
            <a:extLst>
              <a:ext uri="{FF2B5EF4-FFF2-40B4-BE49-F238E27FC236}">
                <a16:creationId xmlns:a16="http://schemas.microsoft.com/office/drawing/2014/main" id="{8FBC00FB-EDC4-3F82-5A25-740816F28F45}"/>
              </a:ext>
            </a:extLst>
          </p:cNvPr>
          <p:cNvSpPr txBox="1"/>
          <p:nvPr/>
        </p:nvSpPr>
        <p:spPr>
          <a:xfrm rot="16200000">
            <a:off x="881421" y="5015831"/>
            <a:ext cx="2889370" cy="461665"/>
          </a:xfrm>
          <a:prstGeom prst="rect">
            <a:avLst/>
          </a:prstGeom>
          <a:noFill/>
        </p:spPr>
        <p:txBody>
          <a:bodyPr wrap="square">
            <a:spAutoFit/>
          </a:bodyPr>
          <a:lstStyle/>
          <a:p>
            <a:r>
              <a:rPr lang="en-US" sz="2400" b="1" cap="all">
                <a:solidFill>
                  <a:srgbClr val="FFFFFF"/>
                </a:solidFill>
              </a:rPr>
              <a:t>Misconception</a:t>
            </a:r>
            <a:endParaRPr lang="en-GB" sz="2400" b="1" cap="all"/>
          </a:p>
        </p:txBody>
      </p:sp>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4</a:t>
            </a:r>
          </a:p>
        </p:txBody>
      </p:sp>
      <p:sp>
        <p:nvSpPr>
          <p:cNvPr id="6" name="TextBox 5">
            <a:extLst>
              <a:ext uri="{FF2B5EF4-FFF2-40B4-BE49-F238E27FC236}">
                <a16:creationId xmlns:a16="http://schemas.microsoft.com/office/drawing/2014/main" id="{EC1290C0-2034-8493-CB9E-25137C6C099B}"/>
              </a:ext>
            </a:extLst>
          </p:cNvPr>
          <p:cNvSpPr txBox="1"/>
          <p:nvPr/>
        </p:nvSpPr>
        <p:spPr>
          <a:xfrm>
            <a:off x="3343003" y="144197"/>
            <a:ext cx="5668470" cy="1200329"/>
          </a:xfrm>
          <a:prstGeom prst="rect">
            <a:avLst/>
          </a:prstGeom>
          <a:noFill/>
        </p:spPr>
        <p:txBody>
          <a:bodyPr wrap="square" lIns="91440" tIns="45720" rIns="91440" bIns="45720" anchor="t">
            <a:spAutoFit/>
          </a:bodyPr>
          <a:lstStyle/>
          <a:p>
            <a:r>
              <a:rPr lang="en-US" sz="3600" b="1">
                <a:solidFill>
                  <a:schemeClr val="accent2"/>
                </a:solidFill>
              </a:rPr>
              <a:t>Transness reinforces gender stereotypes</a:t>
            </a:r>
            <a:endParaRPr lang="en-GB" sz="1600" b="1">
              <a:solidFill>
                <a:schemeClr val="accent2"/>
              </a:solidFill>
            </a:endParaRPr>
          </a:p>
        </p:txBody>
      </p:sp>
      <p:pic>
        <p:nvPicPr>
          <p:cNvPr id="8" name="Graphic 7" descr="Open quotation mark outline">
            <a:extLst>
              <a:ext uri="{FF2B5EF4-FFF2-40B4-BE49-F238E27FC236}">
                <a16:creationId xmlns:a16="http://schemas.microsoft.com/office/drawing/2014/main" id="{9CE1C5F4-279A-6A71-1BA3-D61B88A1F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939" y="0"/>
            <a:ext cx="914400" cy="914400"/>
          </a:xfrm>
          <a:prstGeom prst="rect">
            <a:avLst/>
          </a:prstGeom>
        </p:spPr>
      </p:pic>
      <p:pic>
        <p:nvPicPr>
          <p:cNvPr id="9" name="Graphic 8" descr="Open quotation mark outline">
            <a:extLst>
              <a:ext uri="{FF2B5EF4-FFF2-40B4-BE49-F238E27FC236}">
                <a16:creationId xmlns:a16="http://schemas.microsoft.com/office/drawing/2014/main" id="{8CE113F0-868D-966F-41D4-88E28D865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7641642" y="661425"/>
            <a:ext cx="914400" cy="914400"/>
          </a:xfrm>
          <a:prstGeom prst="rect">
            <a:avLst/>
          </a:prstGeom>
        </p:spPr>
      </p:pic>
      <p:sp>
        <p:nvSpPr>
          <p:cNvPr id="12" name="Content Placeholder 1">
            <a:extLst>
              <a:ext uri="{FF2B5EF4-FFF2-40B4-BE49-F238E27FC236}">
                <a16:creationId xmlns:a16="http://schemas.microsoft.com/office/drawing/2014/main" id="{27ADA7F3-5E86-D1BA-106D-5948B61C3681}"/>
              </a:ext>
            </a:extLst>
          </p:cNvPr>
          <p:cNvSpPr txBox="1">
            <a:spLocks/>
          </p:cNvSpPr>
          <p:nvPr/>
        </p:nvSpPr>
        <p:spPr>
          <a:xfrm>
            <a:off x="2783305" y="1668951"/>
            <a:ext cx="8939446" cy="452255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900"/>
              </a:spcAft>
              <a:buClr>
                <a:schemeClr val="accent2"/>
              </a:buClr>
            </a:pPr>
            <a:r>
              <a:rPr lang="en-US" dirty="0">
                <a:solidFill>
                  <a:schemeClr val="bg2">
                    <a:lumMod val="10000"/>
                  </a:schemeClr>
                </a:solidFill>
                <a:latin typeface="Arial"/>
                <a:cs typeface="Arial"/>
              </a:rPr>
              <a:t>Being trans is an experience unique to each person, just as cisgender people have different relationships with gender.</a:t>
            </a:r>
            <a:endParaRPr lang="en-US" dirty="0">
              <a:solidFill>
                <a:schemeClr val="bg2">
                  <a:lumMod val="10000"/>
                </a:schemeClr>
              </a:solidFill>
            </a:endParaRPr>
          </a:p>
          <a:p>
            <a:pPr>
              <a:lnSpc>
                <a:spcPct val="100000"/>
              </a:lnSpc>
              <a:spcBef>
                <a:spcPts val="600"/>
              </a:spcBef>
              <a:spcAft>
                <a:spcPts val="900"/>
              </a:spcAft>
              <a:buClr>
                <a:schemeClr val="accent2"/>
              </a:buClr>
            </a:pPr>
            <a:r>
              <a:rPr lang="en-US" dirty="0">
                <a:solidFill>
                  <a:schemeClr val="bg2">
                    <a:lumMod val="10000"/>
                  </a:schemeClr>
                </a:solidFill>
                <a:latin typeface="Arial"/>
                <a:cs typeface="Arial"/>
              </a:rPr>
              <a:t>Gender exists within social rules, cultural norms, and a network of complex biological factors. But there is a societal expectation that everyone should conform to gender 'norms' or 'stereotypes'. </a:t>
            </a:r>
            <a:endParaRPr lang="en-US" dirty="0">
              <a:solidFill>
                <a:schemeClr val="bg2">
                  <a:lumMod val="10000"/>
                </a:schemeClr>
              </a:solidFill>
              <a:cs typeface="Arial"/>
            </a:endParaRPr>
          </a:p>
          <a:p>
            <a:pPr>
              <a:lnSpc>
                <a:spcPct val="100000"/>
              </a:lnSpc>
              <a:spcBef>
                <a:spcPts val="600"/>
              </a:spcBef>
              <a:spcAft>
                <a:spcPts val="900"/>
              </a:spcAft>
              <a:buClr>
                <a:schemeClr val="accent2"/>
              </a:buClr>
            </a:pPr>
            <a:r>
              <a:rPr lang="en-US" dirty="0">
                <a:solidFill>
                  <a:schemeClr val="bg2">
                    <a:lumMod val="10000"/>
                  </a:schemeClr>
                </a:solidFill>
                <a:latin typeface="Arial"/>
                <a:cs typeface="Arial"/>
              </a:rPr>
              <a:t>This feeds into a double</a:t>
            </a:r>
            <a:r>
              <a:rPr lang="en-US" dirty="0">
                <a:solidFill>
                  <a:schemeClr val="bg2">
                    <a:lumMod val="10000"/>
                  </a:schemeClr>
                </a:solidFill>
                <a:ea typeface="+mn-lt"/>
                <a:cs typeface="+mn-lt"/>
              </a:rPr>
              <a:t> standard of transmisogyny, where trans women are seen as always doing too much or too little. This narrative is hurtful and used to wrongly </a:t>
            </a:r>
            <a:r>
              <a:rPr lang="en-US" dirty="0" err="1">
                <a:solidFill>
                  <a:schemeClr val="bg2">
                    <a:lumMod val="10000"/>
                  </a:schemeClr>
                </a:solidFill>
                <a:ea typeface="+mn-lt"/>
                <a:cs typeface="+mn-lt"/>
              </a:rPr>
              <a:t>devalidate</a:t>
            </a:r>
            <a:r>
              <a:rPr lang="en-US" dirty="0">
                <a:solidFill>
                  <a:schemeClr val="bg2">
                    <a:lumMod val="10000"/>
                  </a:schemeClr>
                </a:solidFill>
                <a:ea typeface="+mn-lt"/>
                <a:cs typeface="+mn-lt"/>
              </a:rPr>
              <a:t> trans identities.</a:t>
            </a:r>
            <a:endParaRPr lang="en-US" dirty="0">
              <a:solidFill>
                <a:schemeClr val="bg2">
                  <a:lumMod val="10000"/>
                </a:schemeClr>
              </a:solidFill>
              <a:latin typeface="Arial"/>
              <a:cs typeface="Arial"/>
            </a:endParaRPr>
          </a:p>
          <a:p>
            <a:pPr>
              <a:lnSpc>
                <a:spcPct val="100000"/>
              </a:lnSpc>
              <a:spcBef>
                <a:spcPts val="600"/>
              </a:spcBef>
              <a:spcAft>
                <a:spcPts val="900"/>
              </a:spcAft>
              <a:buClr>
                <a:srgbClr val="F18A00"/>
              </a:buClr>
            </a:pPr>
            <a:r>
              <a:rPr lang="en-US" sz="1800" dirty="0">
                <a:solidFill>
                  <a:schemeClr val="bg2">
                    <a:lumMod val="10000"/>
                  </a:schemeClr>
                </a:solidFill>
                <a:latin typeface="Arial"/>
                <a:cs typeface="Arial"/>
              </a:rPr>
              <a:t>Presentation is an external expression, often read as gendered. </a:t>
            </a:r>
            <a:r>
              <a:rPr lang="en-US" dirty="0">
                <a:solidFill>
                  <a:schemeClr val="bg2">
                    <a:lumMod val="10000"/>
                  </a:schemeClr>
                </a:solidFill>
                <a:latin typeface="Arial"/>
                <a:ea typeface="Calibri"/>
                <a:cs typeface="Arial"/>
              </a:rPr>
              <a:t>Gender and presentation are not equivalents. </a:t>
            </a:r>
            <a:endParaRPr lang="en-US" dirty="0">
              <a:solidFill>
                <a:schemeClr val="bg2">
                  <a:lumMod val="10000"/>
                </a:schemeClr>
              </a:solidFill>
              <a:latin typeface="Arial"/>
              <a:cs typeface="Arial"/>
            </a:endParaRPr>
          </a:p>
          <a:p>
            <a:pPr>
              <a:lnSpc>
                <a:spcPct val="100000"/>
              </a:lnSpc>
              <a:spcBef>
                <a:spcPts val="600"/>
              </a:spcBef>
              <a:spcAft>
                <a:spcPts val="900"/>
              </a:spcAft>
              <a:buClr>
                <a:srgbClr val="F18A00"/>
              </a:buClr>
            </a:pPr>
            <a:r>
              <a:rPr lang="en-US" dirty="0">
                <a:solidFill>
                  <a:schemeClr val="bg2">
                    <a:lumMod val="10000"/>
                  </a:schemeClr>
                </a:solidFill>
                <a:latin typeface="Arial"/>
                <a:cs typeface="Arial"/>
              </a:rPr>
              <a:t>Presentation can be a means of self-expression and gender euphoria but also a way to encourage others to affirm their identity.</a:t>
            </a:r>
            <a:endParaRPr lang="en-US">
              <a:solidFill>
                <a:schemeClr val="bg2">
                  <a:lumMod val="10000"/>
                </a:schemeClr>
              </a:solidFill>
              <a:cs typeface="Arial"/>
            </a:endParaRPr>
          </a:p>
        </p:txBody>
      </p:sp>
    </p:spTree>
    <p:extLst>
      <p:ext uri="{BB962C8B-B14F-4D97-AF65-F5344CB8AC3E}">
        <p14:creationId xmlns:p14="http://schemas.microsoft.com/office/powerpoint/2010/main" val="1886144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53F069-0950-F744-4301-3EAA4C0D49F5}"/>
              </a:ext>
            </a:extLst>
          </p:cNvPr>
          <p:cNvSpPr/>
          <p:nvPr/>
        </p:nvSpPr>
        <p:spPr>
          <a:xfrm>
            <a:off x="-2" y="0"/>
            <a:ext cx="258989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5" name="TextBox 4">
            <a:extLst>
              <a:ext uri="{FF2B5EF4-FFF2-40B4-BE49-F238E27FC236}">
                <a16:creationId xmlns:a16="http://schemas.microsoft.com/office/drawing/2014/main" id="{8FBC00FB-EDC4-3F82-5A25-740816F28F45}"/>
              </a:ext>
            </a:extLst>
          </p:cNvPr>
          <p:cNvSpPr txBox="1"/>
          <p:nvPr/>
        </p:nvSpPr>
        <p:spPr>
          <a:xfrm rot="16200000">
            <a:off x="881421" y="5015831"/>
            <a:ext cx="2889370" cy="461665"/>
          </a:xfrm>
          <a:prstGeom prst="rect">
            <a:avLst/>
          </a:prstGeom>
          <a:noFill/>
        </p:spPr>
        <p:txBody>
          <a:bodyPr wrap="square">
            <a:spAutoFit/>
          </a:bodyPr>
          <a:lstStyle/>
          <a:p>
            <a:r>
              <a:rPr lang="en-US" sz="2400" b="1" cap="all">
                <a:solidFill>
                  <a:srgbClr val="FFFFFF"/>
                </a:solidFill>
              </a:rPr>
              <a:t>Misconception</a:t>
            </a:r>
            <a:endParaRPr lang="en-GB" sz="2400" b="1" cap="all"/>
          </a:p>
        </p:txBody>
      </p:sp>
      <p:sp>
        <p:nvSpPr>
          <p:cNvPr id="2" name="TextBox 1">
            <a:extLst>
              <a:ext uri="{FF2B5EF4-FFF2-40B4-BE49-F238E27FC236}">
                <a16:creationId xmlns:a16="http://schemas.microsoft.com/office/drawing/2014/main" id="{1ADA5F86-34C0-1961-6C35-BB06BCD2DDB3}"/>
              </a:ext>
            </a:extLst>
          </p:cNvPr>
          <p:cNvSpPr txBox="1"/>
          <p:nvPr/>
        </p:nvSpPr>
        <p:spPr>
          <a:xfrm>
            <a:off x="-2" y="3056022"/>
            <a:ext cx="1700463" cy="4508927"/>
          </a:xfrm>
          <a:prstGeom prst="rect">
            <a:avLst/>
          </a:prstGeom>
          <a:noFill/>
        </p:spPr>
        <p:txBody>
          <a:bodyPr wrap="square" rtlCol="0">
            <a:spAutoFit/>
          </a:bodyPr>
          <a:lstStyle/>
          <a:p>
            <a:r>
              <a:rPr lang="en-GB" sz="28700" b="1">
                <a:solidFill>
                  <a:schemeClr val="bg1"/>
                </a:solidFill>
              </a:rPr>
              <a:t>5</a:t>
            </a:r>
          </a:p>
        </p:txBody>
      </p:sp>
      <p:sp>
        <p:nvSpPr>
          <p:cNvPr id="6" name="TextBox 5">
            <a:extLst>
              <a:ext uri="{FF2B5EF4-FFF2-40B4-BE49-F238E27FC236}">
                <a16:creationId xmlns:a16="http://schemas.microsoft.com/office/drawing/2014/main" id="{EC1290C0-2034-8493-CB9E-25137C6C099B}"/>
              </a:ext>
            </a:extLst>
          </p:cNvPr>
          <p:cNvSpPr txBox="1"/>
          <p:nvPr/>
        </p:nvSpPr>
        <p:spPr>
          <a:xfrm>
            <a:off x="3343003" y="144197"/>
            <a:ext cx="4645965" cy="1200329"/>
          </a:xfrm>
          <a:prstGeom prst="rect">
            <a:avLst/>
          </a:prstGeom>
          <a:noFill/>
        </p:spPr>
        <p:txBody>
          <a:bodyPr wrap="square">
            <a:spAutoFit/>
          </a:bodyPr>
          <a:lstStyle/>
          <a:p>
            <a:r>
              <a:rPr lang="en-US" sz="3600" b="1">
                <a:solidFill>
                  <a:schemeClr val="accent3"/>
                </a:solidFill>
              </a:rPr>
              <a:t>Being transgender is a mental illness</a:t>
            </a:r>
            <a:endParaRPr lang="en-GB" sz="1600" b="1">
              <a:solidFill>
                <a:schemeClr val="accent3"/>
              </a:solidFill>
            </a:endParaRPr>
          </a:p>
        </p:txBody>
      </p:sp>
      <p:pic>
        <p:nvPicPr>
          <p:cNvPr id="8" name="Graphic 7" descr="Open quotation mark outline">
            <a:extLst>
              <a:ext uri="{FF2B5EF4-FFF2-40B4-BE49-F238E27FC236}">
                <a16:creationId xmlns:a16="http://schemas.microsoft.com/office/drawing/2014/main" id="{9CE1C5F4-279A-6A71-1BA3-D61B88A1F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939" y="0"/>
            <a:ext cx="914400" cy="914400"/>
          </a:xfrm>
          <a:prstGeom prst="rect">
            <a:avLst/>
          </a:prstGeom>
        </p:spPr>
      </p:pic>
      <p:pic>
        <p:nvPicPr>
          <p:cNvPr id="9" name="Graphic 8" descr="Open quotation mark outline">
            <a:extLst>
              <a:ext uri="{FF2B5EF4-FFF2-40B4-BE49-F238E27FC236}">
                <a16:creationId xmlns:a16="http://schemas.microsoft.com/office/drawing/2014/main" id="{8CE113F0-868D-966F-41D4-88E28D865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7423484" y="622449"/>
            <a:ext cx="914400" cy="914400"/>
          </a:xfrm>
          <a:prstGeom prst="rect">
            <a:avLst/>
          </a:prstGeom>
        </p:spPr>
      </p:pic>
      <p:sp>
        <p:nvSpPr>
          <p:cNvPr id="12" name="Content Placeholder 1">
            <a:extLst>
              <a:ext uri="{FF2B5EF4-FFF2-40B4-BE49-F238E27FC236}">
                <a16:creationId xmlns:a16="http://schemas.microsoft.com/office/drawing/2014/main" id="{27ADA7F3-5E86-D1BA-106D-5948B61C3681}"/>
              </a:ext>
            </a:extLst>
          </p:cNvPr>
          <p:cNvSpPr txBox="1">
            <a:spLocks/>
          </p:cNvSpPr>
          <p:nvPr/>
        </p:nvSpPr>
        <p:spPr>
          <a:xfrm>
            <a:off x="2783305" y="1668951"/>
            <a:ext cx="8852672" cy="402949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900"/>
              </a:spcAft>
              <a:buClr>
                <a:schemeClr val="accent3"/>
              </a:buClr>
            </a:pPr>
            <a:r>
              <a:rPr lang="en-US">
                <a:solidFill>
                  <a:schemeClr val="bg2">
                    <a:lumMod val="10000"/>
                  </a:schemeClr>
                </a:solidFill>
                <a:latin typeface="Arial"/>
                <a:cs typeface="Arial"/>
              </a:rPr>
              <a:t>World Health </a:t>
            </a:r>
            <a:r>
              <a:rPr lang="en-US" err="1">
                <a:solidFill>
                  <a:schemeClr val="bg2">
                    <a:lumMod val="10000"/>
                  </a:schemeClr>
                </a:solidFill>
                <a:latin typeface="Arial"/>
                <a:cs typeface="Arial"/>
              </a:rPr>
              <a:t>Organisation</a:t>
            </a:r>
            <a:r>
              <a:rPr lang="en-US">
                <a:solidFill>
                  <a:schemeClr val="bg2">
                    <a:lumMod val="10000"/>
                  </a:schemeClr>
                </a:solidFill>
                <a:latin typeface="Arial"/>
                <a:cs typeface="Arial"/>
              </a:rPr>
              <a:t> stopped classifying trans and gender diverse identities as a mental disorder in 2019.</a:t>
            </a:r>
            <a:endParaRPr lang="en-US">
              <a:solidFill>
                <a:schemeClr val="bg2">
                  <a:lumMod val="10000"/>
                </a:schemeClr>
              </a:solidFill>
            </a:endParaRPr>
          </a:p>
          <a:p>
            <a:pPr>
              <a:lnSpc>
                <a:spcPct val="100000"/>
              </a:lnSpc>
              <a:spcBef>
                <a:spcPts val="600"/>
              </a:spcBef>
              <a:spcAft>
                <a:spcPts val="900"/>
              </a:spcAft>
              <a:buClr>
                <a:schemeClr val="accent3"/>
              </a:buClr>
            </a:pPr>
            <a:r>
              <a:rPr lang="en-US" sz="1800">
                <a:solidFill>
                  <a:schemeClr val="bg2">
                    <a:lumMod val="10000"/>
                  </a:schemeClr>
                </a:solidFill>
                <a:latin typeface="Arial"/>
                <a:cs typeface="Arial"/>
              </a:rPr>
              <a:t>Films and news headlines have been portraying trans people in a negative light, as mentally ill, and as threats to society for decades. The same has been true for other </a:t>
            </a:r>
            <a:r>
              <a:rPr lang="en-US">
                <a:solidFill>
                  <a:schemeClr val="bg2">
                    <a:lumMod val="10000"/>
                  </a:schemeClr>
                </a:solidFill>
                <a:latin typeface="Arial"/>
                <a:cs typeface="Arial"/>
              </a:rPr>
              <a:t>LGBTQ</a:t>
            </a:r>
            <a:r>
              <a:rPr lang="en-US" sz="1800">
                <a:solidFill>
                  <a:schemeClr val="bg2">
                    <a:lumMod val="10000"/>
                  </a:schemeClr>
                </a:solidFill>
                <a:latin typeface="Arial"/>
                <a:cs typeface="Arial"/>
              </a:rPr>
              <a:t>+ identities.</a:t>
            </a:r>
            <a:endParaRPr lang="en-US" sz="1800">
              <a:solidFill>
                <a:schemeClr val="bg2">
                  <a:lumMod val="10000"/>
                </a:schemeClr>
              </a:solidFill>
              <a:cs typeface="Arial"/>
            </a:endParaRPr>
          </a:p>
          <a:p>
            <a:pPr>
              <a:lnSpc>
                <a:spcPct val="100000"/>
              </a:lnSpc>
              <a:spcBef>
                <a:spcPts val="600"/>
              </a:spcBef>
              <a:spcAft>
                <a:spcPts val="900"/>
              </a:spcAft>
              <a:buClr>
                <a:schemeClr val="accent3"/>
              </a:buClr>
            </a:pPr>
            <a:r>
              <a:rPr lang="en-US" sz="1800">
                <a:solidFill>
                  <a:schemeClr val="bg2">
                    <a:lumMod val="10000"/>
                  </a:schemeClr>
                </a:solidFill>
                <a:latin typeface="Arial"/>
                <a:cs typeface="Arial"/>
              </a:rPr>
              <a:t>This is why authentic representation is so important, not just for the community but in wider society. </a:t>
            </a:r>
          </a:p>
          <a:p>
            <a:pPr>
              <a:lnSpc>
                <a:spcPct val="100000"/>
              </a:lnSpc>
              <a:spcBef>
                <a:spcPts val="600"/>
              </a:spcBef>
              <a:spcAft>
                <a:spcPts val="900"/>
              </a:spcAft>
              <a:buClr>
                <a:schemeClr val="accent3"/>
              </a:buClr>
            </a:pPr>
            <a:r>
              <a:rPr lang="en-US" sz="1800">
                <a:solidFill>
                  <a:schemeClr val="bg2">
                    <a:lumMod val="10000"/>
                  </a:schemeClr>
                </a:solidFill>
                <a:latin typeface="Arial"/>
                <a:cs typeface="Arial"/>
              </a:rPr>
              <a:t>There are lots of great things about being trans, cue next slide.... !</a:t>
            </a:r>
            <a:endParaRPr lang="en-US" sz="1800">
              <a:solidFill>
                <a:schemeClr val="bg2">
                  <a:lumMod val="10000"/>
                </a:schemeClr>
              </a:solidFill>
              <a:cs typeface="Arial"/>
            </a:endParaRPr>
          </a:p>
        </p:txBody>
      </p:sp>
    </p:spTree>
    <p:extLst>
      <p:ext uri="{BB962C8B-B14F-4D97-AF65-F5344CB8AC3E}">
        <p14:creationId xmlns:p14="http://schemas.microsoft.com/office/powerpoint/2010/main" val="1066999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title="Twinkling lights">
            <a:hlinkClick r:id="" action="ppaction://media"/>
            <a:extLst>
              <a:ext uri="{FF2B5EF4-FFF2-40B4-BE49-F238E27FC236}">
                <a16:creationId xmlns:a16="http://schemas.microsoft.com/office/drawing/2014/main" id="{6B7A3712-44D9-E022-60E5-92D3F28CBA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B806CE33-CDF4-B15C-4201-36D5937BEAC8}"/>
              </a:ext>
            </a:extLst>
          </p:cNvPr>
          <p:cNvSpPr/>
          <p:nvPr/>
        </p:nvSpPr>
        <p:spPr>
          <a:xfrm>
            <a:off x="245492" y="0"/>
            <a:ext cx="11747135" cy="7448193"/>
          </a:xfrm>
          <a:prstGeom prst="rect">
            <a:avLst/>
          </a:prstGeom>
          <a:noFill/>
        </p:spPr>
        <p:txBody>
          <a:bodyPr wrap="square" lIns="91440" tIns="45720" rIns="91440" bIns="45720">
            <a:spAutoFit/>
          </a:bodyPr>
          <a:lstStyle/>
          <a:p>
            <a:pPr algn="ctr"/>
            <a:r>
              <a:rPr lang="en-US" sz="23900" b="1" cap="none" spc="0">
                <a:ln w="12700">
                  <a:noFill/>
                  <a:prstDash val="solid"/>
                </a:ln>
                <a:solidFill>
                  <a:schemeClr val="bg1"/>
                </a:solidFill>
              </a:rPr>
              <a:t>TRANS JOY</a:t>
            </a:r>
          </a:p>
        </p:txBody>
      </p:sp>
    </p:spTree>
    <p:extLst>
      <p:ext uri="{BB962C8B-B14F-4D97-AF65-F5344CB8AC3E}">
        <p14:creationId xmlns:p14="http://schemas.microsoft.com/office/powerpoint/2010/main" val="60392588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1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next to a vehicle&#10;&#10;Description automatically generated with medium confidence">
            <a:extLst>
              <a:ext uri="{FF2B5EF4-FFF2-40B4-BE49-F238E27FC236}">
                <a16:creationId xmlns:a16="http://schemas.microsoft.com/office/drawing/2014/main" id="{E867EE40-E0C4-DC07-4EC7-BC65A66D7B8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568750" y="-568752"/>
            <a:ext cx="6858000" cy="7995504"/>
          </a:xfrm>
          <a:prstGeom prst="rect">
            <a:avLst/>
          </a:prstGeom>
        </p:spPr>
      </p:pic>
      <p:pic>
        <p:nvPicPr>
          <p:cNvPr id="5" name="Picture 6" descr="A group of people wearing safety vests and holding a banner&#10;&#10;Description automatically generated">
            <a:extLst>
              <a:ext uri="{FF2B5EF4-FFF2-40B4-BE49-F238E27FC236}">
                <a16:creationId xmlns:a16="http://schemas.microsoft.com/office/drawing/2014/main" id="{DC2FE9A5-9D42-1E05-039A-D64B290A49F6}"/>
              </a:ext>
            </a:extLst>
          </p:cNvPr>
          <p:cNvPicPr>
            <a:picLocks noChangeAspect="1"/>
          </p:cNvPicPr>
          <p:nvPr/>
        </p:nvPicPr>
        <p:blipFill rotWithShape="1">
          <a:blip r:embed="rId3">
            <a:extLst>
              <a:ext uri="{28A0092B-C50C-407E-A947-70E740481C1C}">
                <a14:useLocalDpi xmlns:a14="http://schemas.microsoft.com/office/drawing/2010/main" val="0"/>
              </a:ext>
            </a:extLst>
          </a:blip>
          <a:srcRect t="8579" r="1" b="8559"/>
          <a:stretch/>
        </p:blipFill>
        <p:spPr>
          <a:xfrm>
            <a:off x="8188029" y="2400472"/>
            <a:ext cx="4003969" cy="2057046"/>
          </a:xfrm>
          <a:prstGeom prst="rect">
            <a:avLst/>
          </a:prstGeom>
        </p:spPr>
      </p:pic>
      <p:pic>
        <p:nvPicPr>
          <p:cNvPr id="4" name="Picture 4">
            <a:extLst>
              <a:ext uri="{FF2B5EF4-FFF2-40B4-BE49-F238E27FC236}">
                <a16:creationId xmlns:a16="http://schemas.microsoft.com/office/drawing/2014/main" id="{B8985557-A9DC-22D2-062E-12C3A8498675}"/>
              </a:ext>
            </a:extLst>
          </p:cNvPr>
          <p:cNvPicPr>
            <a:picLocks noChangeAspect="1"/>
          </p:cNvPicPr>
          <p:nvPr/>
        </p:nvPicPr>
        <p:blipFill rotWithShape="1">
          <a:blip r:embed="rId4">
            <a:extLst>
              <a:ext uri="{28A0092B-C50C-407E-A947-70E740481C1C}">
                <a14:useLocalDpi xmlns:a14="http://schemas.microsoft.com/office/drawing/2010/main" val="0"/>
              </a:ext>
            </a:extLst>
          </a:blip>
          <a:srcRect b="-4"/>
          <a:stretch/>
        </p:blipFill>
        <p:spPr>
          <a:xfrm>
            <a:off x="8188029" y="4629229"/>
            <a:ext cx="4003969" cy="2228771"/>
          </a:xfrm>
          <a:prstGeom prst="rect">
            <a:avLst/>
          </a:prstGeom>
        </p:spPr>
      </p:pic>
      <p:pic>
        <p:nvPicPr>
          <p:cNvPr id="2" name="Picture 1" descr="A group of people sitting on a blanket by a stream&#10;&#10;Description automatically generated">
            <a:extLst>
              <a:ext uri="{FF2B5EF4-FFF2-40B4-BE49-F238E27FC236}">
                <a16:creationId xmlns:a16="http://schemas.microsoft.com/office/drawing/2014/main" id="{AA613D60-0F81-3908-69D6-D0132D72418F}"/>
              </a:ext>
            </a:extLst>
          </p:cNvPr>
          <p:cNvPicPr>
            <a:picLocks noChangeAspect="1"/>
          </p:cNvPicPr>
          <p:nvPr/>
        </p:nvPicPr>
        <p:blipFill rotWithShape="1">
          <a:blip r:embed="rId5"/>
          <a:srcRect t="24586" r="-545" b="32151"/>
          <a:stretch/>
        </p:blipFill>
        <p:spPr>
          <a:xfrm>
            <a:off x="8188066" y="-2499"/>
            <a:ext cx="4012649" cy="2288264"/>
          </a:xfrm>
          <a:prstGeom prst="rect">
            <a:avLst/>
          </a:prstGeom>
        </p:spPr>
      </p:pic>
    </p:spTree>
    <p:extLst>
      <p:ext uri="{BB962C8B-B14F-4D97-AF65-F5344CB8AC3E}">
        <p14:creationId xmlns:p14="http://schemas.microsoft.com/office/powerpoint/2010/main" val="159482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in a room watching a screen&#10;&#10;Description automatically generated">
            <a:extLst>
              <a:ext uri="{FF2B5EF4-FFF2-40B4-BE49-F238E27FC236}">
                <a16:creationId xmlns:a16="http://schemas.microsoft.com/office/drawing/2014/main" id="{8936C960-B9EB-B12F-8898-F9AFEC0D4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142961"/>
            <a:ext cx="12190476" cy="9143922"/>
          </a:xfrm>
          <a:prstGeom prst="rect">
            <a:avLst/>
          </a:prstGeom>
        </p:spPr>
      </p:pic>
    </p:spTree>
    <p:extLst>
      <p:ext uri="{BB962C8B-B14F-4D97-AF65-F5344CB8AC3E}">
        <p14:creationId xmlns:p14="http://schemas.microsoft.com/office/powerpoint/2010/main" val="154795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7DAD83-6F9D-5B38-7DB5-26C43A3C1625}"/>
              </a:ext>
            </a:extLst>
          </p:cNvPr>
          <p:cNvPicPr>
            <a:picLocks noChangeAspect="1"/>
          </p:cNvPicPr>
          <p:nvPr/>
        </p:nvPicPr>
        <p:blipFill>
          <a:blip r:embed="rId3"/>
          <a:stretch>
            <a:fillRect/>
          </a:stretch>
        </p:blipFill>
        <p:spPr>
          <a:xfrm>
            <a:off x="-306428" y="-2498"/>
            <a:ext cx="9145902" cy="6860498"/>
          </a:xfrm>
          <a:prstGeom prst="rect">
            <a:avLst/>
          </a:prstGeom>
        </p:spPr>
      </p:pic>
      <p:pic>
        <p:nvPicPr>
          <p:cNvPr id="9" name="Picture 8">
            <a:extLst>
              <a:ext uri="{FF2B5EF4-FFF2-40B4-BE49-F238E27FC236}">
                <a16:creationId xmlns:a16="http://schemas.microsoft.com/office/drawing/2014/main" id="{3A9CF25D-4DA9-E0C4-708A-99C668032D07}"/>
              </a:ext>
            </a:extLst>
          </p:cNvPr>
          <p:cNvPicPr>
            <a:picLocks noChangeAspect="1"/>
          </p:cNvPicPr>
          <p:nvPr/>
        </p:nvPicPr>
        <p:blipFill>
          <a:blip r:embed="rId4"/>
          <a:stretch>
            <a:fillRect/>
          </a:stretch>
        </p:blipFill>
        <p:spPr>
          <a:xfrm>
            <a:off x="9010125" y="0"/>
            <a:ext cx="3171825" cy="6858000"/>
          </a:xfrm>
          <a:prstGeom prst="rect">
            <a:avLst/>
          </a:prstGeom>
        </p:spPr>
      </p:pic>
    </p:spTree>
    <p:extLst>
      <p:ext uri="{BB962C8B-B14F-4D97-AF65-F5344CB8AC3E}">
        <p14:creationId xmlns:p14="http://schemas.microsoft.com/office/powerpoint/2010/main" val="4381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97E6A41-3719-6475-5EAA-5E3248BDA54F}"/>
              </a:ext>
            </a:extLst>
          </p:cNvPr>
          <p:cNvSpPr>
            <a:spLocks noGrp="1"/>
          </p:cNvSpPr>
          <p:nvPr>
            <p:ph idx="1"/>
          </p:nvPr>
        </p:nvSpPr>
        <p:spPr/>
        <p:txBody>
          <a:bodyPr vert="horz" lIns="91440" tIns="45720" rIns="91440" bIns="45720" rtlCol="0" anchor="t">
            <a:normAutofit/>
          </a:bodyPr>
          <a:lstStyle/>
          <a:p>
            <a:r>
              <a:rPr lang="en-US" sz="2400">
                <a:cs typeface="Arial"/>
              </a:rPr>
              <a:t>Thank you for joining us to learn more about trans allyship! To be an advocate we need you to use your voice, so please share this resource pack with others!</a:t>
            </a:r>
          </a:p>
          <a:p>
            <a:r>
              <a:rPr lang="en-US" sz="2400">
                <a:cs typeface="Arial"/>
              </a:rPr>
              <a:t>There are several more stories and educational pieces included in the full pack</a:t>
            </a:r>
          </a:p>
          <a:p>
            <a:r>
              <a:rPr lang="en-US" sz="2400">
                <a:cs typeface="Arial"/>
              </a:rPr>
              <a:t>You can split this into deck into individual sections, and use it as EDI moments if preferred</a:t>
            </a:r>
          </a:p>
          <a:p>
            <a:r>
              <a:rPr lang="en-US" sz="2400">
                <a:cs typeface="Arial"/>
              </a:rPr>
              <a:t>Do keep a critical eye on what you see in the news and in your feed</a:t>
            </a:r>
          </a:p>
          <a:p>
            <a:r>
              <a:rPr lang="en-US" sz="2400">
                <a:cs typeface="Arial"/>
              </a:rPr>
              <a:t>Keep supporting your LGBTQIA+ colleagues, ask and actively listen</a:t>
            </a:r>
          </a:p>
          <a:p>
            <a:r>
              <a:rPr lang="en-US" sz="2400">
                <a:cs typeface="Arial"/>
              </a:rPr>
              <a:t>LGB with the T!</a:t>
            </a:r>
          </a:p>
          <a:p>
            <a:endParaRPr lang="en-US" sz="2400">
              <a:cs typeface="Arial"/>
            </a:endParaRPr>
          </a:p>
        </p:txBody>
      </p:sp>
      <p:sp>
        <p:nvSpPr>
          <p:cNvPr id="3" name="Title 2">
            <a:extLst>
              <a:ext uri="{FF2B5EF4-FFF2-40B4-BE49-F238E27FC236}">
                <a16:creationId xmlns:a16="http://schemas.microsoft.com/office/drawing/2014/main" id="{80A60303-F31B-07A2-FE01-C53840789134}"/>
              </a:ext>
            </a:extLst>
          </p:cNvPr>
          <p:cNvSpPr>
            <a:spLocks noGrp="1"/>
          </p:cNvSpPr>
          <p:nvPr>
            <p:ph type="ctrTitle"/>
          </p:nvPr>
        </p:nvSpPr>
        <p:spPr/>
        <p:txBody>
          <a:bodyPr/>
          <a:lstStyle/>
          <a:p>
            <a:r>
              <a:rPr lang="en-US">
                <a:cs typeface="Arial"/>
              </a:rPr>
              <a:t>Key takeaways + next steps</a:t>
            </a:r>
            <a:endParaRPr lang="en-US"/>
          </a:p>
        </p:txBody>
      </p:sp>
    </p:spTree>
    <p:extLst>
      <p:ext uri="{BB962C8B-B14F-4D97-AF65-F5344CB8AC3E}">
        <p14:creationId xmlns:p14="http://schemas.microsoft.com/office/powerpoint/2010/main" val="3769579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6E07513-2183-1D86-0331-1A341BCD4F00}"/>
              </a:ext>
            </a:extLst>
          </p:cNvPr>
          <p:cNvSpPr>
            <a:spLocks noGrp="1"/>
          </p:cNvSpPr>
          <p:nvPr>
            <p:ph idx="1"/>
          </p:nvPr>
        </p:nvSpPr>
        <p:spPr/>
        <p:txBody>
          <a:bodyPr vert="horz" lIns="91440" tIns="45720" rIns="91440" bIns="45720" rtlCol="0" anchor="t">
            <a:normAutofit lnSpcReduction="10000"/>
          </a:bodyPr>
          <a:lstStyle/>
          <a:p>
            <a:pPr marL="342900" indent="-342900">
              <a:buFont typeface="Arial" panose="020B0604020202020204" pitchFamily="34" charset="0"/>
              <a:buChar char="•"/>
            </a:pPr>
            <a:r>
              <a:rPr lang="en-US">
                <a:latin typeface="Arial"/>
                <a:cs typeface="Arial"/>
              </a:rPr>
              <a:t>Building Equality website   </a:t>
            </a:r>
            <a:r>
              <a:rPr lang="en-US">
                <a:latin typeface="Arial"/>
                <a:cs typeface="Arial"/>
                <a:hlinkClick r:id="rId2"/>
              </a:rPr>
              <a:t>https://www.buildingequalityuk.com/</a:t>
            </a:r>
            <a:r>
              <a:rPr lang="en-US">
                <a:latin typeface="Arial"/>
                <a:cs typeface="Arial"/>
              </a:rPr>
              <a:t> </a:t>
            </a:r>
          </a:p>
          <a:p>
            <a:pPr marL="342900" indent="-342900"/>
            <a:r>
              <a:rPr lang="en-US">
                <a:latin typeface="Arial"/>
                <a:cs typeface="Arial"/>
                <a:hlinkClick r:id="rId3"/>
              </a:rPr>
              <a:t>Buildingequalitylgbt@gmail.com</a:t>
            </a:r>
            <a:r>
              <a:rPr lang="en-US">
                <a:latin typeface="Arial"/>
                <a:cs typeface="Arial"/>
              </a:rPr>
              <a:t> </a:t>
            </a:r>
          </a:p>
          <a:p>
            <a:pPr marL="342900" indent="-342900"/>
            <a:r>
              <a:rPr lang="en-US">
                <a:latin typeface="Arial"/>
                <a:cs typeface="Arial"/>
              </a:rPr>
              <a:t>LGBTQIA+ Wiki: </a:t>
            </a:r>
            <a:r>
              <a:rPr lang="en-US">
                <a:ea typeface="+mn-lt"/>
                <a:cs typeface="+mn-lt"/>
                <a:hlinkClick r:id="rId4"/>
              </a:rPr>
              <a:t>https://lgbtqia.mywikis.wiki/wiki/Main_Page</a:t>
            </a:r>
          </a:p>
          <a:p>
            <a:pPr marL="342900" indent="-342900"/>
            <a:r>
              <a:rPr lang="en-US">
                <a:latin typeface="Arial"/>
                <a:cs typeface="Arial"/>
              </a:rPr>
              <a:t>Nonbinary Wiki: </a:t>
            </a:r>
            <a:r>
              <a:rPr lang="en-US">
                <a:ea typeface="+mn-lt"/>
                <a:cs typeface="+mn-lt"/>
                <a:hlinkClick r:id="rId5"/>
              </a:rPr>
              <a:t>https://nonbinary.wiki/wiki/Main_Page</a:t>
            </a:r>
            <a:endParaRPr lang="en-US">
              <a:latin typeface="Arial"/>
              <a:cs typeface="Arial"/>
            </a:endParaRPr>
          </a:p>
          <a:p>
            <a:pPr marL="342900" indent="-342900"/>
            <a:r>
              <a:rPr lang="en-US">
                <a:latin typeface="Arial"/>
                <a:cs typeface="Arial"/>
              </a:rPr>
              <a:t>Gendered Intelligence: </a:t>
            </a:r>
            <a:r>
              <a:rPr lang="en-US">
                <a:latin typeface="Arial"/>
                <a:cs typeface="Arial"/>
                <a:hlinkClick r:id="rId6"/>
              </a:rPr>
              <a:t>https://genderedintelligence.co.uk/index.html</a:t>
            </a:r>
            <a:endParaRPr lang="en-US">
              <a:latin typeface="Arial"/>
              <a:cs typeface="Arial"/>
            </a:endParaRPr>
          </a:p>
          <a:p>
            <a:pPr marL="342900" indent="-342900"/>
            <a:r>
              <a:rPr lang="en-US">
                <a:latin typeface="Arial"/>
                <a:cs typeface="Arial"/>
              </a:rPr>
              <a:t>Mermaids: </a:t>
            </a:r>
            <a:r>
              <a:rPr lang="en-US">
                <a:latin typeface="Arial"/>
                <a:cs typeface="Arial"/>
                <a:hlinkClick r:id="rId7"/>
              </a:rPr>
              <a:t>https://mermaidsuk.org.uk/</a:t>
            </a:r>
            <a:endParaRPr lang="en-US">
              <a:latin typeface="Arial"/>
              <a:cs typeface="Arial"/>
            </a:endParaRPr>
          </a:p>
          <a:p>
            <a:pPr marL="342900" indent="-342900"/>
            <a:r>
              <a:rPr lang="en-US">
                <a:latin typeface="Arial"/>
                <a:cs typeface="Arial"/>
              </a:rPr>
              <a:t>Global Butterflies: </a:t>
            </a:r>
            <a:r>
              <a:rPr lang="en-US">
                <a:latin typeface="Arial"/>
                <a:cs typeface="Arial"/>
                <a:hlinkClick r:id="rId8"/>
              </a:rPr>
              <a:t>https://globalbutterflies.com/</a:t>
            </a:r>
            <a:r>
              <a:rPr lang="en-US">
                <a:latin typeface="Arial"/>
                <a:cs typeface="Arial"/>
              </a:rPr>
              <a:t> </a:t>
            </a:r>
          </a:p>
          <a:p>
            <a:pPr marL="342900" indent="-342900"/>
            <a:r>
              <a:rPr lang="en-US">
                <a:latin typeface="Arial"/>
                <a:cs typeface="Arial"/>
              </a:rPr>
              <a:t>Stonewall: </a:t>
            </a:r>
            <a:r>
              <a:rPr lang="en-US">
                <a:latin typeface="Arial"/>
                <a:cs typeface="Arial"/>
                <a:hlinkClick r:id="rId9"/>
              </a:rPr>
              <a:t>https://www.stonewall.org.uk/our-work/campaigns/come-out-trans-equality\</a:t>
            </a:r>
            <a:endParaRPr lang="en-US">
              <a:latin typeface="Arial"/>
              <a:cs typeface="Arial"/>
            </a:endParaRPr>
          </a:p>
          <a:p>
            <a:pPr marL="342900" indent="-342900"/>
            <a:r>
              <a:rPr lang="en-US">
                <a:latin typeface="Arial"/>
                <a:cs typeface="Arial"/>
              </a:rPr>
              <a:t>Stonewall: </a:t>
            </a:r>
            <a:r>
              <a:rPr lang="en-US">
                <a:latin typeface="Arial"/>
                <a:cs typeface="Arial"/>
                <a:hlinkClick r:id="rId10"/>
              </a:rPr>
              <a:t>https://www.stonewall.org.uk/the-truth-about-trans</a:t>
            </a:r>
            <a:endParaRPr lang="en-US">
              <a:latin typeface="Arial"/>
              <a:cs typeface="Arial"/>
            </a:endParaRPr>
          </a:p>
          <a:p>
            <a:pPr marL="342900" indent="-342900"/>
            <a:r>
              <a:rPr lang="en-US">
                <a:latin typeface="Arial"/>
                <a:cs typeface="Arial"/>
              </a:rPr>
              <a:t>A European view on trans issues:  </a:t>
            </a:r>
            <a:r>
              <a:rPr lang="en-US">
                <a:latin typeface="Arial"/>
                <a:cs typeface="Arial"/>
                <a:hlinkClick r:id="rId11"/>
              </a:rPr>
              <a:t>https://tgeu.org/</a:t>
            </a:r>
            <a:endParaRPr lang="en-US">
              <a:latin typeface="Arial"/>
              <a:cs typeface="Arial"/>
            </a:endParaRPr>
          </a:p>
          <a:p>
            <a:pPr marL="342900" indent="-342900">
              <a:buFont typeface="Arial" panose="020B0604020202020204" pitchFamily="34" charset="0"/>
              <a:buChar char="•"/>
            </a:pPr>
            <a:r>
              <a:rPr lang="en-US">
                <a:latin typeface="Arial"/>
                <a:cs typeface="Arial"/>
              </a:rPr>
              <a:t>Inclusive Environment training </a:t>
            </a:r>
            <a:r>
              <a:rPr lang="en-US">
                <a:latin typeface="Arial"/>
                <a:cs typeface="Arial"/>
                <a:hlinkClick r:id="rId12"/>
              </a:rPr>
              <a:t>https://inclusive.designcouncil.org.uk/</a:t>
            </a:r>
            <a:r>
              <a:rPr lang="en-US">
                <a:latin typeface="Arial"/>
                <a:cs typeface="Arial"/>
              </a:rPr>
              <a:t> </a:t>
            </a:r>
            <a:endParaRPr lang="en-US">
              <a:cs typeface="Arial"/>
            </a:endParaRPr>
          </a:p>
        </p:txBody>
      </p:sp>
      <p:sp>
        <p:nvSpPr>
          <p:cNvPr id="11" name="Title 10">
            <a:extLst>
              <a:ext uri="{FF2B5EF4-FFF2-40B4-BE49-F238E27FC236}">
                <a16:creationId xmlns:a16="http://schemas.microsoft.com/office/drawing/2014/main" id="{D030AFFE-A2B0-163D-C38D-17E0FB6F9964}"/>
              </a:ext>
            </a:extLst>
          </p:cNvPr>
          <p:cNvSpPr>
            <a:spLocks noGrp="1"/>
          </p:cNvSpPr>
          <p:nvPr>
            <p:ph type="ctrTitle"/>
          </p:nvPr>
        </p:nvSpPr>
        <p:spPr>
          <a:ln>
            <a:noFill/>
          </a:ln>
        </p:spPr>
        <p:txBody>
          <a:bodyPr/>
          <a:lstStyle/>
          <a:p>
            <a:r>
              <a:rPr lang="en-US">
                <a:latin typeface="Arial"/>
                <a:cs typeface="Arial"/>
              </a:rPr>
              <a:t>Resources</a:t>
            </a:r>
            <a:endParaRPr lang="en-US"/>
          </a:p>
        </p:txBody>
      </p:sp>
    </p:spTree>
    <p:extLst>
      <p:ext uri="{BB962C8B-B14F-4D97-AF65-F5344CB8AC3E}">
        <p14:creationId xmlns:p14="http://schemas.microsoft.com/office/powerpoint/2010/main" val="19655788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1EDC-6633-CD68-52F6-8B6F7A37C86C}"/>
              </a:ext>
            </a:extLst>
          </p:cNvPr>
          <p:cNvSpPr>
            <a:spLocks noGrp="1"/>
          </p:cNvSpPr>
          <p:nvPr>
            <p:ph type="title" idx="4294967295"/>
          </p:nvPr>
        </p:nvSpPr>
        <p:spPr>
          <a:xfrm>
            <a:off x="0" y="441325"/>
            <a:ext cx="11664950" cy="5795963"/>
          </a:xfrm>
        </p:spPr>
        <p:txBody>
          <a:bodyPr>
            <a:normAutofit fontScale="90000"/>
          </a:bodyPr>
          <a:lstStyle/>
          <a:p>
            <a:pPr algn="ctr"/>
            <a:r>
              <a:rPr lang="en-US" sz="41300">
                <a:solidFill>
                  <a:schemeClr val="accent1"/>
                </a:solidFill>
                <a:latin typeface="Arial"/>
                <a:cs typeface="Arial"/>
              </a:rPr>
              <a:t>Q&amp;A</a:t>
            </a:r>
            <a:endParaRPr lang="en-US" sz="41300">
              <a:solidFill>
                <a:schemeClr val="accent1"/>
              </a:solidFill>
            </a:endParaRPr>
          </a:p>
        </p:txBody>
      </p:sp>
      <p:sp>
        <p:nvSpPr>
          <p:cNvPr id="3" name="Content Placeholder 1">
            <a:extLst>
              <a:ext uri="{FF2B5EF4-FFF2-40B4-BE49-F238E27FC236}">
                <a16:creationId xmlns:a16="http://schemas.microsoft.com/office/drawing/2014/main" id="{319A1126-D85F-3A0B-1317-3F35A8C5A2F8}"/>
              </a:ext>
            </a:extLst>
          </p:cNvPr>
          <p:cNvSpPr txBox="1">
            <a:spLocks/>
          </p:cNvSpPr>
          <p:nvPr/>
        </p:nvSpPr>
        <p:spPr>
          <a:xfrm>
            <a:off x="4924426" y="6024647"/>
            <a:ext cx="6673038" cy="3052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anose="05000000000000000000" pitchFamily="2" charset="2"/>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Ø"/>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1800"/>
              </a:spcBef>
              <a:buClr>
                <a:srgbClr val="DF1683"/>
              </a:buClr>
              <a:defRPr/>
            </a:pPr>
            <a:r>
              <a:rPr lang="en-GB" sz="1600" i="1">
                <a:solidFill>
                  <a:srgbClr val="6F7271"/>
                </a:solidFill>
                <a:latin typeface="Arial" panose="020B0604020202020204"/>
              </a:rPr>
              <a:t>This toolbox talk has been c</a:t>
            </a:r>
            <a:r>
              <a:rPr kumimoji="0" lang="en-GB" sz="1600" b="0" i="1" u="none" strike="noStrike" kern="1200" cap="none" spc="0" normalizeH="0" baseline="0" noProof="0">
                <a:ln>
                  <a:noFill/>
                </a:ln>
                <a:solidFill>
                  <a:srgbClr val="6F7271"/>
                </a:solidFill>
                <a:effectLst/>
                <a:uLnTx/>
                <a:uFillTx/>
                <a:latin typeface="Arial" panose="020B0604020202020204"/>
                <a:ea typeface="+mn-ea"/>
                <a:cs typeface="+mn-cs"/>
              </a:rPr>
              <a:t>o-developed by Building Equality Members: AECOM, Mott </a:t>
            </a:r>
            <a:r>
              <a:rPr lang="en-GB" sz="1600" i="1">
                <a:solidFill>
                  <a:srgbClr val="6F7271"/>
                </a:solidFill>
                <a:latin typeface="Arial" panose="020B0604020202020204"/>
              </a:rPr>
              <a:t>MacDonald</a:t>
            </a:r>
            <a:r>
              <a:rPr kumimoji="0" lang="en-GB" sz="1600" b="0" i="1" u="none" strike="noStrike" kern="1200" cap="none" spc="0" normalizeH="0" baseline="0" noProof="0">
                <a:ln>
                  <a:noFill/>
                </a:ln>
                <a:solidFill>
                  <a:srgbClr val="6F7271"/>
                </a:solidFill>
                <a:effectLst/>
                <a:uLnTx/>
                <a:uFillTx/>
                <a:latin typeface="Arial" panose="020B0604020202020204"/>
                <a:ea typeface="+mn-ea"/>
                <a:cs typeface="+mn-cs"/>
              </a:rPr>
              <a:t>, Dyer &amp; Butler, WSP</a:t>
            </a:r>
            <a:r>
              <a:rPr lang="en-GB" sz="1600" i="1">
                <a:solidFill>
                  <a:srgbClr val="6F7271"/>
                </a:solidFill>
                <a:latin typeface="Arial" panose="020B0604020202020204"/>
              </a:rPr>
              <a:t>, and </a:t>
            </a:r>
            <a:r>
              <a:rPr kumimoji="0" lang="en-GB" sz="1600" b="0" i="1" u="none" strike="noStrike" kern="1200" cap="none" spc="0" normalizeH="0" baseline="0" noProof="0">
                <a:ln>
                  <a:noFill/>
                </a:ln>
                <a:solidFill>
                  <a:srgbClr val="6F7271"/>
                </a:solidFill>
                <a:effectLst/>
                <a:uLnTx/>
                <a:uFillTx/>
                <a:latin typeface="Arial" panose="020B0604020202020204"/>
                <a:ea typeface="+mn-ea"/>
                <a:cs typeface="+mn-cs"/>
              </a:rPr>
              <a:t>BDP</a:t>
            </a:r>
            <a:r>
              <a:rPr lang="en-GB" sz="1600" i="1">
                <a:solidFill>
                  <a:srgbClr val="6F7271"/>
                </a:solidFill>
                <a:latin typeface="Arial" panose="020B0604020202020204"/>
              </a:rPr>
              <a:t> </a:t>
            </a:r>
            <a:endParaRPr kumimoji="0" lang="en-GB" sz="1600" b="0" i="1" u="none" strike="noStrike" kern="1200" cap="none" spc="0" normalizeH="0" baseline="0" noProof="0">
              <a:ln>
                <a:noFill/>
              </a:ln>
              <a:solidFill>
                <a:srgbClr val="6F727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8300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B004B6-4302-8F56-10D9-73C8B9ACC029}"/>
              </a:ext>
            </a:extLst>
          </p:cNvPr>
          <p:cNvSpPr>
            <a:spLocks noGrp="1" noRot="1" noMove="1" noResize="1" noEditPoints="1" noAdjustHandles="1" noChangeArrowheads="1" noChangeShapeType="1"/>
          </p:cNvSpPr>
          <p:nvPr/>
        </p:nvSpPr>
        <p:spPr>
          <a:xfrm>
            <a:off x="0" y="-123825"/>
            <a:ext cx="12192000" cy="58769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FA91D0-65E3-11BE-F961-6FDADC55139A}"/>
              </a:ext>
            </a:extLst>
          </p:cNvPr>
          <p:cNvSpPr txBox="1"/>
          <p:nvPr/>
        </p:nvSpPr>
        <p:spPr>
          <a:xfrm>
            <a:off x="1754841" y="44968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1</a:t>
            </a:r>
          </a:p>
        </p:txBody>
      </p:sp>
      <p:sp>
        <p:nvSpPr>
          <p:cNvPr id="9" name="TextBox 8">
            <a:extLst>
              <a:ext uri="{FF2B5EF4-FFF2-40B4-BE49-F238E27FC236}">
                <a16:creationId xmlns:a16="http://schemas.microsoft.com/office/drawing/2014/main" id="{0B5C1ADD-2875-6781-5F76-30780E2F1F4F}"/>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bg1"/>
                </a:solidFill>
              </a:rPr>
              <a:t>CONTENTS</a:t>
            </a:r>
          </a:p>
        </p:txBody>
      </p:sp>
      <p:sp>
        <p:nvSpPr>
          <p:cNvPr id="10" name="TextBox 9">
            <a:extLst>
              <a:ext uri="{FF2B5EF4-FFF2-40B4-BE49-F238E27FC236}">
                <a16:creationId xmlns:a16="http://schemas.microsoft.com/office/drawing/2014/main" id="{457D4535-B6F4-E847-A120-AE8FD5261D3B}"/>
              </a:ext>
            </a:extLst>
          </p:cNvPr>
          <p:cNvSpPr txBox="1"/>
          <p:nvPr/>
        </p:nvSpPr>
        <p:spPr>
          <a:xfrm>
            <a:off x="1754841" y="131903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2</a:t>
            </a:r>
          </a:p>
        </p:txBody>
      </p:sp>
      <p:sp>
        <p:nvSpPr>
          <p:cNvPr id="11" name="TextBox 10">
            <a:extLst>
              <a:ext uri="{FF2B5EF4-FFF2-40B4-BE49-F238E27FC236}">
                <a16:creationId xmlns:a16="http://schemas.microsoft.com/office/drawing/2014/main" id="{53F3BCC4-AF30-AE5B-3722-83C8F3F26745}"/>
              </a:ext>
            </a:extLst>
          </p:cNvPr>
          <p:cNvSpPr txBox="1"/>
          <p:nvPr/>
        </p:nvSpPr>
        <p:spPr>
          <a:xfrm>
            <a:off x="1754841" y="2165991"/>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3</a:t>
            </a:r>
          </a:p>
        </p:txBody>
      </p:sp>
      <p:sp>
        <p:nvSpPr>
          <p:cNvPr id="12" name="TextBox 11">
            <a:extLst>
              <a:ext uri="{FF2B5EF4-FFF2-40B4-BE49-F238E27FC236}">
                <a16:creationId xmlns:a16="http://schemas.microsoft.com/office/drawing/2014/main" id="{19136BCD-485F-A493-9635-98419A74B3F3}"/>
              </a:ext>
            </a:extLst>
          </p:cNvPr>
          <p:cNvSpPr txBox="1"/>
          <p:nvPr/>
        </p:nvSpPr>
        <p:spPr>
          <a:xfrm>
            <a:off x="1754841" y="3024142"/>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4</a:t>
            </a:r>
          </a:p>
        </p:txBody>
      </p:sp>
      <p:sp>
        <p:nvSpPr>
          <p:cNvPr id="13" name="TextBox 12">
            <a:extLst>
              <a:ext uri="{FF2B5EF4-FFF2-40B4-BE49-F238E27FC236}">
                <a16:creationId xmlns:a16="http://schemas.microsoft.com/office/drawing/2014/main" id="{E9417A94-233A-DB4A-605D-4E3457E910AD}"/>
              </a:ext>
            </a:extLst>
          </p:cNvPr>
          <p:cNvSpPr txBox="1"/>
          <p:nvPr/>
        </p:nvSpPr>
        <p:spPr>
          <a:xfrm>
            <a:off x="1754841" y="3882293"/>
            <a:ext cx="1285875" cy="830997"/>
          </a:xfrm>
          <a:prstGeom prst="rect">
            <a:avLst/>
          </a:prstGeom>
          <a:noFill/>
        </p:spPr>
        <p:txBody>
          <a:bodyPr wrap="square" rtlCol="0">
            <a:spAutoFit/>
          </a:bodyPr>
          <a:lstStyle/>
          <a:p>
            <a:pPr algn="ctr"/>
            <a:r>
              <a:rPr lang="en-GB" sz="4800" b="1">
                <a:solidFill>
                  <a:schemeClr val="bg1"/>
                </a:solidFill>
              </a:rPr>
              <a:t>5</a:t>
            </a:r>
          </a:p>
        </p:txBody>
      </p:sp>
      <p:sp>
        <p:nvSpPr>
          <p:cNvPr id="14" name="TextBox 13">
            <a:extLst>
              <a:ext uri="{FF2B5EF4-FFF2-40B4-BE49-F238E27FC236}">
                <a16:creationId xmlns:a16="http://schemas.microsoft.com/office/drawing/2014/main" id="{1F79A459-D803-A1D5-57AB-8070572816A4}"/>
              </a:ext>
            </a:extLst>
          </p:cNvPr>
          <p:cNvSpPr txBox="1"/>
          <p:nvPr/>
        </p:nvSpPr>
        <p:spPr>
          <a:xfrm>
            <a:off x="1754841" y="4740445"/>
            <a:ext cx="1285875" cy="830997"/>
          </a:xfrm>
          <a:prstGeom prst="rect">
            <a:avLst/>
          </a:prstGeom>
          <a:noFill/>
        </p:spPr>
        <p:txBody>
          <a:bodyPr wrap="square" rtlCol="0">
            <a:spAutoFit/>
          </a:bodyPr>
          <a:lstStyle/>
          <a:p>
            <a:pPr algn="ctr"/>
            <a:r>
              <a:rPr lang="en-GB" sz="4800" b="1">
                <a:solidFill>
                  <a:schemeClr val="accent4"/>
                </a:solidFill>
              </a:rPr>
              <a:t>6</a:t>
            </a:r>
          </a:p>
        </p:txBody>
      </p:sp>
      <p:sp>
        <p:nvSpPr>
          <p:cNvPr id="15" name="TextBox 14">
            <a:extLst>
              <a:ext uri="{FF2B5EF4-FFF2-40B4-BE49-F238E27FC236}">
                <a16:creationId xmlns:a16="http://schemas.microsoft.com/office/drawing/2014/main" id="{F2C9B7C9-2ED6-6F51-F7C6-41B8EC0388B0}"/>
              </a:ext>
            </a:extLst>
          </p:cNvPr>
          <p:cNvSpPr txBox="1"/>
          <p:nvPr/>
        </p:nvSpPr>
        <p:spPr>
          <a:xfrm>
            <a:off x="3040716" y="661509"/>
            <a:ext cx="4392931" cy="369332"/>
          </a:xfrm>
          <a:prstGeom prst="rect">
            <a:avLst/>
          </a:prstGeom>
          <a:noFill/>
        </p:spPr>
        <p:txBody>
          <a:bodyPr wrap="square" rtlCol="0">
            <a:spAutoFit/>
          </a:bodyPr>
          <a:lstStyle/>
          <a:p>
            <a:r>
              <a:rPr lang="en-GB" sz="1800">
                <a:solidFill>
                  <a:schemeClr val="accent4">
                    <a:lumMod val="60000"/>
                    <a:lumOff val="40000"/>
                  </a:schemeClr>
                </a:solidFill>
              </a:rPr>
              <a:t>An Introduction to Inclusive Language</a:t>
            </a:r>
            <a:endParaRPr lang="en-GB">
              <a:solidFill>
                <a:schemeClr val="accent4">
                  <a:lumMod val="60000"/>
                  <a:lumOff val="40000"/>
                </a:schemeClr>
              </a:solidFill>
            </a:endParaRPr>
          </a:p>
        </p:txBody>
      </p:sp>
      <p:sp>
        <p:nvSpPr>
          <p:cNvPr id="16" name="TextBox 15">
            <a:extLst>
              <a:ext uri="{FF2B5EF4-FFF2-40B4-BE49-F238E27FC236}">
                <a16:creationId xmlns:a16="http://schemas.microsoft.com/office/drawing/2014/main" id="{C70EBA00-A682-E2A0-3FC6-A9F4F91BB333}"/>
              </a:ext>
            </a:extLst>
          </p:cNvPr>
          <p:cNvSpPr txBox="1"/>
          <p:nvPr/>
        </p:nvSpPr>
        <p:spPr>
          <a:xfrm>
            <a:off x="3040715" y="1531034"/>
            <a:ext cx="4845985" cy="369332"/>
          </a:xfrm>
          <a:prstGeom prst="rect">
            <a:avLst/>
          </a:prstGeom>
          <a:noFill/>
        </p:spPr>
        <p:txBody>
          <a:bodyPr wrap="square" rtlCol="0">
            <a:spAutoFit/>
          </a:bodyPr>
          <a:lstStyle/>
          <a:p>
            <a:pPr lvl="0" algn="l"/>
            <a:r>
              <a:rPr lang="en-GB" sz="1800">
                <a:solidFill>
                  <a:schemeClr val="accent4">
                    <a:lumMod val="60000"/>
                    <a:lumOff val="40000"/>
                  </a:schemeClr>
                </a:solidFill>
              </a:rPr>
              <a:t>What’s Going on with Transgender Rights?</a:t>
            </a:r>
          </a:p>
        </p:txBody>
      </p:sp>
      <p:sp>
        <p:nvSpPr>
          <p:cNvPr id="17" name="TextBox 16">
            <a:extLst>
              <a:ext uri="{FF2B5EF4-FFF2-40B4-BE49-F238E27FC236}">
                <a16:creationId xmlns:a16="http://schemas.microsoft.com/office/drawing/2014/main" id="{A8BC8F64-A312-5890-DE25-AE1BB99DBED1}"/>
              </a:ext>
            </a:extLst>
          </p:cNvPr>
          <p:cNvSpPr txBox="1"/>
          <p:nvPr/>
        </p:nvSpPr>
        <p:spPr>
          <a:xfrm>
            <a:off x="3040716" y="2389185"/>
            <a:ext cx="4392931" cy="369332"/>
          </a:xfrm>
          <a:prstGeom prst="rect">
            <a:avLst/>
          </a:prstGeom>
          <a:noFill/>
        </p:spPr>
        <p:txBody>
          <a:bodyPr wrap="square" rtlCol="0">
            <a:spAutoFit/>
          </a:bodyPr>
          <a:lstStyle/>
          <a:p>
            <a:pPr lvl="0" algn="l"/>
            <a:r>
              <a:rPr lang="en-GB" sz="1800">
                <a:solidFill>
                  <a:schemeClr val="accent4">
                    <a:lumMod val="60000"/>
                    <a:lumOff val="40000"/>
                  </a:schemeClr>
                </a:solidFill>
              </a:rPr>
              <a:t>Why is Inclusivity </a:t>
            </a:r>
            <a:r>
              <a:rPr lang="en-GB">
                <a:solidFill>
                  <a:schemeClr val="accent4">
                    <a:lumMod val="60000"/>
                    <a:lumOff val="40000"/>
                  </a:schemeClr>
                </a:solidFill>
              </a:rPr>
              <a:t>I</a:t>
            </a:r>
            <a:r>
              <a:rPr lang="en-GB" sz="1800">
                <a:solidFill>
                  <a:schemeClr val="accent4">
                    <a:lumMod val="60000"/>
                    <a:lumOff val="40000"/>
                  </a:schemeClr>
                </a:solidFill>
              </a:rPr>
              <a:t>mportant at Work?</a:t>
            </a:r>
          </a:p>
        </p:txBody>
      </p:sp>
      <p:sp>
        <p:nvSpPr>
          <p:cNvPr id="18" name="TextBox 17">
            <a:extLst>
              <a:ext uri="{FF2B5EF4-FFF2-40B4-BE49-F238E27FC236}">
                <a16:creationId xmlns:a16="http://schemas.microsoft.com/office/drawing/2014/main" id="{F3938692-7592-B808-3124-E8BBBC5D1020}"/>
              </a:ext>
            </a:extLst>
          </p:cNvPr>
          <p:cNvSpPr txBox="1"/>
          <p:nvPr/>
        </p:nvSpPr>
        <p:spPr>
          <a:xfrm>
            <a:off x="3040715" y="3258710"/>
            <a:ext cx="4845985" cy="369332"/>
          </a:xfrm>
          <a:prstGeom prst="rect">
            <a:avLst/>
          </a:prstGeom>
          <a:noFill/>
        </p:spPr>
        <p:txBody>
          <a:bodyPr wrap="square" rtlCol="0">
            <a:spAutoFit/>
          </a:bodyPr>
          <a:lstStyle/>
          <a:p>
            <a:pPr lvl="0" algn="l"/>
            <a:r>
              <a:rPr lang="en-GB" sz="1800">
                <a:solidFill>
                  <a:schemeClr val="accent4">
                    <a:lumMod val="60000"/>
                    <a:lumOff val="40000"/>
                  </a:schemeClr>
                </a:solidFill>
              </a:rPr>
              <a:t>Lived Experience Stories</a:t>
            </a:r>
          </a:p>
        </p:txBody>
      </p:sp>
      <p:sp>
        <p:nvSpPr>
          <p:cNvPr id="19" name="TextBox 18">
            <a:extLst>
              <a:ext uri="{FF2B5EF4-FFF2-40B4-BE49-F238E27FC236}">
                <a16:creationId xmlns:a16="http://schemas.microsoft.com/office/drawing/2014/main" id="{C6745DFF-583E-A13B-B46B-A65C2985645F}"/>
              </a:ext>
            </a:extLst>
          </p:cNvPr>
          <p:cNvSpPr txBox="1"/>
          <p:nvPr/>
        </p:nvSpPr>
        <p:spPr>
          <a:xfrm>
            <a:off x="2996899" y="4088109"/>
            <a:ext cx="4392931" cy="369332"/>
          </a:xfrm>
          <a:prstGeom prst="rect">
            <a:avLst/>
          </a:prstGeom>
          <a:noFill/>
        </p:spPr>
        <p:txBody>
          <a:bodyPr wrap="square" rtlCol="0">
            <a:spAutoFit/>
          </a:bodyPr>
          <a:lstStyle/>
          <a:p>
            <a:pPr lvl="0" algn="l"/>
            <a:r>
              <a:rPr lang="en-GB" sz="1800">
                <a:solidFill>
                  <a:schemeClr val="bg1"/>
                </a:solidFill>
              </a:rPr>
              <a:t>Misconceptions</a:t>
            </a:r>
          </a:p>
        </p:txBody>
      </p:sp>
      <p:sp>
        <p:nvSpPr>
          <p:cNvPr id="20" name="TextBox 19">
            <a:extLst>
              <a:ext uri="{FF2B5EF4-FFF2-40B4-BE49-F238E27FC236}">
                <a16:creationId xmlns:a16="http://schemas.microsoft.com/office/drawing/2014/main" id="{96F505BD-4938-E5B4-CE3B-8F9E262F46AA}"/>
              </a:ext>
            </a:extLst>
          </p:cNvPr>
          <p:cNvSpPr txBox="1"/>
          <p:nvPr/>
        </p:nvSpPr>
        <p:spPr>
          <a:xfrm>
            <a:off x="2996898" y="4957634"/>
            <a:ext cx="4845985" cy="369332"/>
          </a:xfrm>
          <a:prstGeom prst="rect">
            <a:avLst/>
          </a:prstGeom>
          <a:noFill/>
        </p:spPr>
        <p:txBody>
          <a:bodyPr wrap="square" rtlCol="0">
            <a:spAutoFit/>
          </a:bodyPr>
          <a:lstStyle/>
          <a:p>
            <a:pPr lvl="0" algn="l"/>
            <a:r>
              <a:rPr lang="en-GB" sz="1800">
                <a:solidFill>
                  <a:schemeClr val="accent4"/>
                </a:solidFill>
              </a:rPr>
              <a:t>Questions, Support &amp; Resources </a:t>
            </a:r>
          </a:p>
        </p:txBody>
      </p:sp>
      <p:sp>
        <p:nvSpPr>
          <p:cNvPr id="2" name="Rectangle 1">
            <a:extLst>
              <a:ext uri="{FF2B5EF4-FFF2-40B4-BE49-F238E27FC236}">
                <a16:creationId xmlns:a16="http://schemas.microsoft.com/office/drawing/2014/main" id="{B75D9F91-2C72-DC3C-0839-18CEF3B0EFA9}"/>
              </a:ext>
            </a:extLst>
          </p:cNvPr>
          <p:cNvSpPr/>
          <p:nvPr/>
        </p:nvSpPr>
        <p:spPr>
          <a:xfrm>
            <a:off x="1838325" y="3925466"/>
            <a:ext cx="10453584" cy="763022"/>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6480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B004B6-4302-8F56-10D9-73C8B9ACC029}"/>
              </a:ext>
            </a:extLst>
          </p:cNvPr>
          <p:cNvSpPr>
            <a:spLocks noGrp="1" noRot="1" noMove="1" noResize="1" noEditPoints="1" noAdjustHandles="1" noChangeArrowheads="1" noChangeShapeType="1"/>
          </p:cNvSpPr>
          <p:nvPr/>
        </p:nvSpPr>
        <p:spPr>
          <a:xfrm>
            <a:off x="0" y="-123825"/>
            <a:ext cx="12192000" cy="58769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9FA91D0-65E3-11BE-F961-6FDADC55139A}"/>
              </a:ext>
            </a:extLst>
          </p:cNvPr>
          <p:cNvSpPr txBox="1"/>
          <p:nvPr/>
        </p:nvSpPr>
        <p:spPr>
          <a:xfrm>
            <a:off x="1754841" y="44968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1</a:t>
            </a:r>
          </a:p>
        </p:txBody>
      </p:sp>
      <p:sp>
        <p:nvSpPr>
          <p:cNvPr id="9" name="TextBox 8">
            <a:extLst>
              <a:ext uri="{FF2B5EF4-FFF2-40B4-BE49-F238E27FC236}">
                <a16:creationId xmlns:a16="http://schemas.microsoft.com/office/drawing/2014/main" id="{0B5C1ADD-2875-6781-5F76-30780E2F1F4F}"/>
              </a:ext>
            </a:extLst>
          </p:cNvPr>
          <p:cNvSpPr txBox="1"/>
          <p:nvPr/>
        </p:nvSpPr>
        <p:spPr>
          <a:xfrm rot="16200000">
            <a:off x="-1694735" y="3007356"/>
            <a:ext cx="4358731" cy="769441"/>
          </a:xfrm>
          <a:prstGeom prst="rect">
            <a:avLst/>
          </a:prstGeom>
          <a:noFill/>
        </p:spPr>
        <p:txBody>
          <a:bodyPr wrap="square" rtlCol="0">
            <a:spAutoFit/>
          </a:bodyPr>
          <a:lstStyle/>
          <a:p>
            <a:r>
              <a:rPr lang="en-GB" sz="4400" b="1">
                <a:solidFill>
                  <a:schemeClr val="bg1"/>
                </a:solidFill>
              </a:rPr>
              <a:t>CONTENTS</a:t>
            </a:r>
          </a:p>
        </p:txBody>
      </p:sp>
      <p:sp>
        <p:nvSpPr>
          <p:cNvPr id="10" name="TextBox 9">
            <a:extLst>
              <a:ext uri="{FF2B5EF4-FFF2-40B4-BE49-F238E27FC236}">
                <a16:creationId xmlns:a16="http://schemas.microsoft.com/office/drawing/2014/main" id="{457D4535-B6F4-E847-A120-AE8FD5261D3B}"/>
              </a:ext>
            </a:extLst>
          </p:cNvPr>
          <p:cNvSpPr txBox="1"/>
          <p:nvPr/>
        </p:nvSpPr>
        <p:spPr>
          <a:xfrm>
            <a:off x="1754841" y="1319039"/>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2</a:t>
            </a:r>
          </a:p>
        </p:txBody>
      </p:sp>
      <p:sp>
        <p:nvSpPr>
          <p:cNvPr id="11" name="TextBox 10">
            <a:extLst>
              <a:ext uri="{FF2B5EF4-FFF2-40B4-BE49-F238E27FC236}">
                <a16:creationId xmlns:a16="http://schemas.microsoft.com/office/drawing/2014/main" id="{53F3BCC4-AF30-AE5B-3722-83C8F3F26745}"/>
              </a:ext>
            </a:extLst>
          </p:cNvPr>
          <p:cNvSpPr txBox="1"/>
          <p:nvPr/>
        </p:nvSpPr>
        <p:spPr>
          <a:xfrm>
            <a:off x="1754841" y="2165991"/>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3</a:t>
            </a:r>
          </a:p>
        </p:txBody>
      </p:sp>
      <p:sp>
        <p:nvSpPr>
          <p:cNvPr id="12" name="TextBox 11">
            <a:extLst>
              <a:ext uri="{FF2B5EF4-FFF2-40B4-BE49-F238E27FC236}">
                <a16:creationId xmlns:a16="http://schemas.microsoft.com/office/drawing/2014/main" id="{19136BCD-485F-A493-9635-98419A74B3F3}"/>
              </a:ext>
            </a:extLst>
          </p:cNvPr>
          <p:cNvSpPr txBox="1"/>
          <p:nvPr/>
        </p:nvSpPr>
        <p:spPr>
          <a:xfrm>
            <a:off x="1754841" y="3024142"/>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4</a:t>
            </a:r>
          </a:p>
        </p:txBody>
      </p:sp>
      <p:sp>
        <p:nvSpPr>
          <p:cNvPr id="13" name="TextBox 12">
            <a:extLst>
              <a:ext uri="{FF2B5EF4-FFF2-40B4-BE49-F238E27FC236}">
                <a16:creationId xmlns:a16="http://schemas.microsoft.com/office/drawing/2014/main" id="{E9417A94-233A-DB4A-605D-4E3457E910AD}"/>
              </a:ext>
            </a:extLst>
          </p:cNvPr>
          <p:cNvSpPr txBox="1"/>
          <p:nvPr/>
        </p:nvSpPr>
        <p:spPr>
          <a:xfrm>
            <a:off x="1754841" y="3882293"/>
            <a:ext cx="1285875" cy="830997"/>
          </a:xfrm>
          <a:prstGeom prst="rect">
            <a:avLst/>
          </a:prstGeom>
          <a:noFill/>
        </p:spPr>
        <p:txBody>
          <a:bodyPr wrap="square" rtlCol="0">
            <a:spAutoFit/>
          </a:bodyPr>
          <a:lstStyle/>
          <a:p>
            <a:pPr algn="ctr"/>
            <a:r>
              <a:rPr lang="en-GB" sz="4800" b="1">
                <a:solidFill>
                  <a:schemeClr val="accent4">
                    <a:lumMod val="60000"/>
                    <a:lumOff val="40000"/>
                  </a:schemeClr>
                </a:solidFill>
              </a:rPr>
              <a:t>5</a:t>
            </a:r>
          </a:p>
        </p:txBody>
      </p:sp>
      <p:sp>
        <p:nvSpPr>
          <p:cNvPr id="14" name="TextBox 13">
            <a:extLst>
              <a:ext uri="{FF2B5EF4-FFF2-40B4-BE49-F238E27FC236}">
                <a16:creationId xmlns:a16="http://schemas.microsoft.com/office/drawing/2014/main" id="{1F79A459-D803-A1D5-57AB-8070572816A4}"/>
              </a:ext>
            </a:extLst>
          </p:cNvPr>
          <p:cNvSpPr txBox="1"/>
          <p:nvPr/>
        </p:nvSpPr>
        <p:spPr>
          <a:xfrm>
            <a:off x="1754841" y="4740445"/>
            <a:ext cx="1285875" cy="830997"/>
          </a:xfrm>
          <a:prstGeom prst="rect">
            <a:avLst/>
          </a:prstGeom>
          <a:noFill/>
        </p:spPr>
        <p:txBody>
          <a:bodyPr wrap="square" rtlCol="0">
            <a:spAutoFit/>
          </a:bodyPr>
          <a:lstStyle/>
          <a:p>
            <a:pPr algn="ctr"/>
            <a:r>
              <a:rPr lang="en-GB" sz="4800" b="1">
                <a:solidFill>
                  <a:schemeClr val="bg1"/>
                </a:solidFill>
              </a:rPr>
              <a:t>6</a:t>
            </a:r>
          </a:p>
        </p:txBody>
      </p:sp>
      <p:sp>
        <p:nvSpPr>
          <p:cNvPr id="15" name="TextBox 14">
            <a:extLst>
              <a:ext uri="{FF2B5EF4-FFF2-40B4-BE49-F238E27FC236}">
                <a16:creationId xmlns:a16="http://schemas.microsoft.com/office/drawing/2014/main" id="{F2C9B7C9-2ED6-6F51-F7C6-41B8EC0388B0}"/>
              </a:ext>
            </a:extLst>
          </p:cNvPr>
          <p:cNvSpPr txBox="1"/>
          <p:nvPr/>
        </p:nvSpPr>
        <p:spPr>
          <a:xfrm>
            <a:off x="3040716" y="661509"/>
            <a:ext cx="4392931" cy="369332"/>
          </a:xfrm>
          <a:prstGeom prst="rect">
            <a:avLst/>
          </a:prstGeom>
          <a:noFill/>
        </p:spPr>
        <p:txBody>
          <a:bodyPr wrap="square" rtlCol="0">
            <a:spAutoFit/>
          </a:bodyPr>
          <a:lstStyle/>
          <a:p>
            <a:r>
              <a:rPr lang="en-GB" sz="1800">
                <a:solidFill>
                  <a:schemeClr val="accent4">
                    <a:lumMod val="60000"/>
                    <a:lumOff val="40000"/>
                  </a:schemeClr>
                </a:solidFill>
              </a:rPr>
              <a:t>An Introduction to Inclusive Language</a:t>
            </a:r>
            <a:endParaRPr lang="en-GB">
              <a:solidFill>
                <a:schemeClr val="accent4">
                  <a:lumMod val="60000"/>
                  <a:lumOff val="40000"/>
                </a:schemeClr>
              </a:solidFill>
            </a:endParaRPr>
          </a:p>
        </p:txBody>
      </p:sp>
      <p:sp>
        <p:nvSpPr>
          <p:cNvPr id="16" name="TextBox 15">
            <a:extLst>
              <a:ext uri="{FF2B5EF4-FFF2-40B4-BE49-F238E27FC236}">
                <a16:creationId xmlns:a16="http://schemas.microsoft.com/office/drawing/2014/main" id="{C70EBA00-A682-E2A0-3FC6-A9F4F91BB333}"/>
              </a:ext>
            </a:extLst>
          </p:cNvPr>
          <p:cNvSpPr txBox="1"/>
          <p:nvPr/>
        </p:nvSpPr>
        <p:spPr>
          <a:xfrm>
            <a:off x="3040715" y="1531034"/>
            <a:ext cx="4845985" cy="369332"/>
          </a:xfrm>
          <a:prstGeom prst="rect">
            <a:avLst/>
          </a:prstGeom>
          <a:noFill/>
        </p:spPr>
        <p:txBody>
          <a:bodyPr wrap="square" rtlCol="0">
            <a:spAutoFit/>
          </a:bodyPr>
          <a:lstStyle/>
          <a:p>
            <a:pPr lvl="0" algn="l"/>
            <a:r>
              <a:rPr lang="en-GB" sz="1800">
                <a:solidFill>
                  <a:schemeClr val="accent4">
                    <a:lumMod val="60000"/>
                    <a:lumOff val="40000"/>
                  </a:schemeClr>
                </a:solidFill>
              </a:rPr>
              <a:t>What’s Going on with Transgender Rights?</a:t>
            </a:r>
          </a:p>
        </p:txBody>
      </p:sp>
      <p:sp>
        <p:nvSpPr>
          <p:cNvPr id="17" name="TextBox 16">
            <a:extLst>
              <a:ext uri="{FF2B5EF4-FFF2-40B4-BE49-F238E27FC236}">
                <a16:creationId xmlns:a16="http://schemas.microsoft.com/office/drawing/2014/main" id="{A8BC8F64-A312-5890-DE25-AE1BB99DBED1}"/>
              </a:ext>
            </a:extLst>
          </p:cNvPr>
          <p:cNvSpPr txBox="1"/>
          <p:nvPr/>
        </p:nvSpPr>
        <p:spPr>
          <a:xfrm>
            <a:off x="3040716" y="2389185"/>
            <a:ext cx="4392931" cy="369332"/>
          </a:xfrm>
          <a:prstGeom prst="rect">
            <a:avLst/>
          </a:prstGeom>
          <a:noFill/>
        </p:spPr>
        <p:txBody>
          <a:bodyPr wrap="square" rtlCol="0">
            <a:spAutoFit/>
          </a:bodyPr>
          <a:lstStyle/>
          <a:p>
            <a:pPr lvl="0" algn="l"/>
            <a:r>
              <a:rPr lang="en-GB" sz="1800">
                <a:solidFill>
                  <a:schemeClr val="accent4">
                    <a:lumMod val="60000"/>
                    <a:lumOff val="40000"/>
                  </a:schemeClr>
                </a:solidFill>
              </a:rPr>
              <a:t>Why is Inclusivity </a:t>
            </a:r>
            <a:r>
              <a:rPr lang="en-GB">
                <a:solidFill>
                  <a:schemeClr val="accent4">
                    <a:lumMod val="60000"/>
                    <a:lumOff val="40000"/>
                  </a:schemeClr>
                </a:solidFill>
              </a:rPr>
              <a:t>I</a:t>
            </a:r>
            <a:r>
              <a:rPr lang="en-GB" sz="1800">
                <a:solidFill>
                  <a:schemeClr val="accent4">
                    <a:lumMod val="60000"/>
                    <a:lumOff val="40000"/>
                  </a:schemeClr>
                </a:solidFill>
              </a:rPr>
              <a:t>mportant at Work?</a:t>
            </a:r>
          </a:p>
        </p:txBody>
      </p:sp>
      <p:sp>
        <p:nvSpPr>
          <p:cNvPr id="18" name="TextBox 17">
            <a:extLst>
              <a:ext uri="{FF2B5EF4-FFF2-40B4-BE49-F238E27FC236}">
                <a16:creationId xmlns:a16="http://schemas.microsoft.com/office/drawing/2014/main" id="{F3938692-7592-B808-3124-E8BBBC5D1020}"/>
              </a:ext>
            </a:extLst>
          </p:cNvPr>
          <p:cNvSpPr txBox="1"/>
          <p:nvPr/>
        </p:nvSpPr>
        <p:spPr>
          <a:xfrm>
            <a:off x="3040715" y="3258710"/>
            <a:ext cx="4845985" cy="369332"/>
          </a:xfrm>
          <a:prstGeom prst="rect">
            <a:avLst/>
          </a:prstGeom>
          <a:noFill/>
        </p:spPr>
        <p:txBody>
          <a:bodyPr wrap="square" rtlCol="0">
            <a:spAutoFit/>
          </a:bodyPr>
          <a:lstStyle/>
          <a:p>
            <a:pPr lvl="0" algn="l"/>
            <a:r>
              <a:rPr lang="en-GB" sz="1800">
                <a:solidFill>
                  <a:schemeClr val="accent4">
                    <a:lumMod val="60000"/>
                    <a:lumOff val="40000"/>
                  </a:schemeClr>
                </a:solidFill>
              </a:rPr>
              <a:t>Lived Experience Stories</a:t>
            </a:r>
          </a:p>
        </p:txBody>
      </p:sp>
      <p:sp>
        <p:nvSpPr>
          <p:cNvPr id="19" name="TextBox 18">
            <a:extLst>
              <a:ext uri="{FF2B5EF4-FFF2-40B4-BE49-F238E27FC236}">
                <a16:creationId xmlns:a16="http://schemas.microsoft.com/office/drawing/2014/main" id="{C6745DFF-583E-A13B-B46B-A65C2985645F}"/>
              </a:ext>
            </a:extLst>
          </p:cNvPr>
          <p:cNvSpPr txBox="1"/>
          <p:nvPr/>
        </p:nvSpPr>
        <p:spPr>
          <a:xfrm>
            <a:off x="2996899" y="4088109"/>
            <a:ext cx="4392931" cy="369332"/>
          </a:xfrm>
          <a:prstGeom prst="rect">
            <a:avLst/>
          </a:prstGeom>
          <a:noFill/>
        </p:spPr>
        <p:txBody>
          <a:bodyPr wrap="square" rtlCol="0">
            <a:spAutoFit/>
          </a:bodyPr>
          <a:lstStyle/>
          <a:p>
            <a:pPr lvl="0" algn="l"/>
            <a:r>
              <a:rPr lang="en-GB" sz="1800">
                <a:solidFill>
                  <a:schemeClr val="accent4">
                    <a:lumMod val="60000"/>
                    <a:lumOff val="40000"/>
                  </a:schemeClr>
                </a:solidFill>
              </a:rPr>
              <a:t>Misconceptions</a:t>
            </a:r>
          </a:p>
        </p:txBody>
      </p:sp>
      <p:sp>
        <p:nvSpPr>
          <p:cNvPr id="20" name="TextBox 19">
            <a:extLst>
              <a:ext uri="{FF2B5EF4-FFF2-40B4-BE49-F238E27FC236}">
                <a16:creationId xmlns:a16="http://schemas.microsoft.com/office/drawing/2014/main" id="{96F505BD-4938-E5B4-CE3B-8F9E262F46AA}"/>
              </a:ext>
            </a:extLst>
          </p:cNvPr>
          <p:cNvSpPr txBox="1"/>
          <p:nvPr/>
        </p:nvSpPr>
        <p:spPr>
          <a:xfrm>
            <a:off x="2996898" y="4957634"/>
            <a:ext cx="4845985" cy="369332"/>
          </a:xfrm>
          <a:prstGeom prst="rect">
            <a:avLst/>
          </a:prstGeom>
          <a:noFill/>
        </p:spPr>
        <p:txBody>
          <a:bodyPr wrap="square" rtlCol="0">
            <a:spAutoFit/>
          </a:bodyPr>
          <a:lstStyle/>
          <a:p>
            <a:pPr lvl="0" algn="l"/>
            <a:r>
              <a:rPr lang="en-GB" sz="1800">
                <a:solidFill>
                  <a:schemeClr val="bg1"/>
                </a:solidFill>
              </a:rPr>
              <a:t>Questions, Support &amp; Resources </a:t>
            </a:r>
          </a:p>
        </p:txBody>
      </p:sp>
      <p:sp>
        <p:nvSpPr>
          <p:cNvPr id="2" name="Rectangle 1">
            <a:extLst>
              <a:ext uri="{FF2B5EF4-FFF2-40B4-BE49-F238E27FC236}">
                <a16:creationId xmlns:a16="http://schemas.microsoft.com/office/drawing/2014/main" id="{B75D9F91-2C72-DC3C-0839-18CEF3B0EFA9}"/>
              </a:ext>
            </a:extLst>
          </p:cNvPr>
          <p:cNvSpPr/>
          <p:nvPr/>
        </p:nvSpPr>
        <p:spPr>
          <a:xfrm>
            <a:off x="1838325" y="4774432"/>
            <a:ext cx="10453584" cy="763022"/>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4479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uilding Equality">
      <a:dk1>
        <a:srgbClr val="6F7271"/>
      </a:dk1>
      <a:lt1>
        <a:sysClr val="window" lastClr="FFFFFF"/>
      </a:lt1>
      <a:dk2>
        <a:srgbClr val="9EA1A2"/>
      </a:dk2>
      <a:lt2>
        <a:srgbClr val="E7E6E6"/>
      </a:lt2>
      <a:accent1>
        <a:srgbClr val="DF1683"/>
      </a:accent1>
      <a:accent2>
        <a:srgbClr val="F18A00"/>
      </a:accent2>
      <a:accent3>
        <a:srgbClr val="4C9C2E"/>
      </a:accent3>
      <a:accent4>
        <a:srgbClr val="00B2E3"/>
      </a:accent4>
      <a:accent5>
        <a:srgbClr val="A81B8D"/>
      </a:accent5>
      <a:accent6>
        <a:srgbClr val="EA0029"/>
      </a:accent6>
      <a:hlink>
        <a:srgbClr val="005CB9"/>
      </a:hlink>
      <a:folHlink>
        <a:srgbClr val="DF16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uilding Equality">
      <a:dk1>
        <a:srgbClr val="6F7271"/>
      </a:dk1>
      <a:lt1>
        <a:sysClr val="window" lastClr="FFFFFF"/>
      </a:lt1>
      <a:dk2>
        <a:srgbClr val="9EA1A2"/>
      </a:dk2>
      <a:lt2>
        <a:srgbClr val="E7E6E6"/>
      </a:lt2>
      <a:accent1>
        <a:srgbClr val="DF1683"/>
      </a:accent1>
      <a:accent2>
        <a:srgbClr val="F18A00"/>
      </a:accent2>
      <a:accent3>
        <a:srgbClr val="4C9C2E"/>
      </a:accent3>
      <a:accent4>
        <a:srgbClr val="00B2E3"/>
      </a:accent4>
      <a:accent5>
        <a:srgbClr val="A81B8D"/>
      </a:accent5>
      <a:accent6>
        <a:srgbClr val="EA0029"/>
      </a:accent6>
      <a:hlink>
        <a:srgbClr val="005CB9"/>
      </a:hlink>
      <a:folHlink>
        <a:srgbClr val="DF16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9621</Words>
  <Application>Microsoft Office PowerPoint</Application>
  <PresentationFormat>Widescreen</PresentationFormat>
  <Paragraphs>1053</Paragraphs>
  <Slides>78</Slides>
  <Notes>36</Notes>
  <HiddenSlides>1</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78</vt:i4>
      </vt:variant>
    </vt:vector>
  </HeadingPairs>
  <TitlesOfParts>
    <vt:vector size="90" baseType="lpstr">
      <vt:lpstr>STXingkai</vt:lpstr>
      <vt:lpstr>Aharoni</vt:lpstr>
      <vt:lpstr>Arial</vt:lpstr>
      <vt:lpstr>Arial,Sans-Serif</vt:lpstr>
      <vt:lpstr>Calibri</vt:lpstr>
      <vt:lpstr>Calibri Light</vt:lpstr>
      <vt:lpstr>Courier New</vt:lpstr>
      <vt:lpstr>System Font</vt:lpstr>
      <vt:lpstr>Wingdings</vt:lpstr>
      <vt:lpstr>Custom Design</vt:lpstr>
      <vt:lpstr>1_Office Theme</vt:lpstr>
      <vt:lpstr>2_Office Theme</vt:lpstr>
      <vt:lpstr>PowerPoint Presentation</vt:lpstr>
      <vt:lpstr>PowerPoint Presentation</vt:lpstr>
      <vt:lpstr>Purpose of the Toolbox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pronouns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can't let hate go unchecked</vt:lpstr>
      <vt:lpstr>Not popular, not legal </vt:lpstr>
      <vt:lpstr>Facts &amp; figures – don’t get distracted by the hate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 + next steps</vt:lpstr>
      <vt:lpstr>Resources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 title slide</dc:title>
  <dc:creator>Bradbury, Lucy</dc:creator>
  <cp:lastModifiedBy>Rachael Gilbert</cp:lastModifiedBy>
  <cp:revision>124</cp:revision>
  <dcterms:created xsi:type="dcterms:W3CDTF">2023-08-15T08:58:53Z</dcterms:created>
  <dcterms:modified xsi:type="dcterms:W3CDTF">2023-11-20T14:43:37Z</dcterms:modified>
</cp:coreProperties>
</file>